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61" r:id="rId4"/>
    <p:sldId id="259"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8" autoAdjust="0"/>
    <p:restoredTop sz="94660"/>
  </p:normalViewPr>
  <p:slideViewPr>
    <p:cSldViewPr>
      <p:cViewPr>
        <p:scale>
          <a:sx n="72" d="100"/>
          <a:sy n="72" d="100"/>
        </p:scale>
        <p:origin x="-1848" y="-5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4836AF-6E27-41C5-87C6-DC2E53C030D1}" type="datetimeFigureOut">
              <a:rPr lang="en-US" smtClean="0"/>
              <a:t>2/27/2018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70D877-7F2C-492D-A1DD-332F42B46692}" type="slidenum">
              <a:rPr lang="en-US" smtClean="0"/>
              <a:t>‹#›</a:t>
            </a:fld>
            <a:endParaRPr lang="en-US"/>
          </a:p>
        </p:txBody>
      </p:sp>
    </p:spTree>
    <p:extLst>
      <p:ext uri="{BB962C8B-B14F-4D97-AF65-F5344CB8AC3E}">
        <p14:creationId xmlns:p14="http://schemas.microsoft.com/office/powerpoint/2010/main" val="2548600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FCFFF2-2052-448F-8572-466B7CAEE2CE}" type="slidenum">
              <a:rPr lang="en-US" smtClean="0"/>
              <a:t>2</a:t>
            </a:fld>
            <a:endParaRPr lang="en-US"/>
          </a:p>
        </p:txBody>
      </p:sp>
    </p:spTree>
    <p:extLst>
      <p:ext uri="{BB962C8B-B14F-4D97-AF65-F5344CB8AC3E}">
        <p14:creationId xmlns:p14="http://schemas.microsoft.com/office/powerpoint/2010/main" val="209698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FCFFF2-2052-448F-8572-466B7CAEE2CE}" type="slidenum">
              <a:rPr lang="en-US" smtClean="0"/>
              <a:t>3</a:t>
            </a:fld>
            <a:endParaRPr lang="en-US"/>
          </a:p>
        </p:txBody>
      </p:sp>
    </p:spTree>
    <p:extLst>
      <p:ext uri="{BB962C8B-B14F-4D97-AF65-F5344CB8AC3E}">
        <p14:creationId xmlns:p14="http://schemas.microsoft.com/office/powerpoint/2010/main" val="209698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03973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8116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2463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1263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770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67312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621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00103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883134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87318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996362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252255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a:t>
            </a:r>
            <a:r>
              <a:rPr lang="en-US" altLang="ja-JP" dirty="0" smtClean="0"/>
              <a:t>on UE to </a:t>
            </a:r>
            <a:r>
              <a:rPr lang="en-US" altLang="ja-JP" dirty="0" err="1" smtClean="0"/>
              <a:t>eNB</a:t>
            </a:r>
            <a:r>
              <a:rPr lang="en-US" altLang="ja-JP" dirty="0" smtClean="0"/>
              <a:t> COT sharing in Autonomous </a:t>
            </a:r>
            <a:r>
              <a:rPr lang="en-US" altLang="ja-JP" dirty="0"/>
              <a:t>UL in </a:t>
            </a:r>
            <a:r>
              <a:rPr lang="en-US" altLang="ja-JP" dirty="0" err="1" smtClean="0"/>
              <a:t>FeLAA</a:t>
            </a:r>
            <a:endParaRPr kumimoji="1" lang="ja-JP" altLang="en-US" dirty="0"/>
          </a:p>
        </p:txBody>
      </p:sp>
      <p:sp>
        <p:nvSpPr>
          <p:cNvPr id="3" name="サブタイトル 2"/>
          <p:cNvSpPr>
            <a:spLocks noGrp="1"/>
          </p:cNvSpPr>
          <p:nvPr>
            <p:ph type="subTitle" idx="1"/>
          </p:nvPr>
        </p:nvSpPr>
        <p:spPr>
          <a:xfrm>
            <a:off x="1529910" y="3789040"/>
            <a:ext cx="6930522" cy="1752600"/>
          </a:xfrm>
        </p:spPr>
        <p:txBody>
          <a:bodyPr>
            <a:normAutofit/>
          </a:bodyPr>
          <a:lstStyle/>
          <a:p>
            <a:r>
              <a:rPr kumimoji="1" lang="en-US" altLang="ja-JP" sz="2800" dirty="0" smtClean="0">
                <a:solidFill>
                  <a:schemeClr val="tx1"/>
                </a:solidFill>
              </a:rPr>
              <a:t>Broadcom, </a:t>
            </a:r>
            <a:r>
              <a:rPr kumimoji="1" lang="en-US" altLang="ja-JP" sz="2800" dirty="0" err="1" smtClean="0">
                <a:solidFill>
                  <a:schemeClr val="tx1"/>
                </a:solidFill>
              </a:rPr>
              <a:t>CableLabs</a:t>
            </a:r>
            <a:r>
              <a:rPr kumimoji="1" lang="en-US" altLang="ja-JP" sz="2800" dirty="0" smtClean="0">
                <a:solidFill>
                  <a:schemeClr val="tx1"/>
                </a:solidFill>
              </a:rPr>
              <a:t>, Charter, Comcast,..</a:t>
            </a:r>
            <a:r>
              <a:rPr lang="ja-JP" altLang="en-US" sz="2800" dirty="0" smtClean="0">
                <a:solidFill>
                  <a:schemeClr val="tx1"/>
                </a:solidFill>
              </a:rPr>
              <a:t> </a:t>
            </a:r>
            <a:endParaRPr kumimoji="1" lang="ja-JP" altLang="en-US" sz="2800" dirty="0">
              <a:solidFill>
                <a:schemeClr val="tx1"/>
              </a:solidFill>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tabLst>
                <a:tab pos="8788400" algn="r"/>
              </a:tabLst>
            </a:pPr>
            <a:r>
              <a:rPr lang="en-US" altLang="ja-JP" b="1" dirty="0">
                <a:solidFill>
                  <a:prstClr val="black"/>
                </a:solidFill>
              </a:rPr>
              <a:t>3GPP TSG RAN WG1 Meeting #</a:t>
            </a:r>
            <a:r>
              <a:rPr lang="en-US" altLang="ja-JP" b="1" dirty="0" smtClean="0">
                <a:solidFill>
                  <a:prstClr val="black"/>
                </a:solidFill>
              </a:rPr>
              <a:t>92</a:t>
            </a:r>
            <a:r>
              <a:rPr lang="en-US" altLang="ja-JP" b="1" dirty="0">
                <a:solidFill>
                  <a:prstClr val="black"/>
                </a:solidFill>
              </a:rPr>
              <a:t>	</a:t>
            </a:r>
            <a:r>
              <a:rPr lang="en-US" altLang="ja-JP" b="1">
                <a:solidFill>
                  <a:prstClr val="black"/>
                </a:solidFill>
              </a:rPr>
              <a:t>R1- </a:t>
            </a:r>
            <a:r>
              <a:rPr lang="en-US" altLang="ja-JP" b="1" smtClean="0">
                <a:solidFill>
                  <a:prstClr val="black"/>
                </a:solidFill>
              </a:rPr>
              <a:t>1803043</a:t>
            </a:r>
            <a:endParaRPr lang="ja-JP" altLang="ja-JP" b="1" dirty="0">
              <a:solidFill>
                <a:srgbClr val="FF0000"/>
              </a:solidFill>
            </a:endParaRPr>
          </a:p>
          <a:p>
            <a:r>
              <a:rPr lang="en-GB" altLang="ja-JP" b="1" dirty="0" smtClean="0">
                <a:solidFill>
                  <a:prstClr val="black"/>
                </a:solidFill>
              </a:rPr>
              <a:t>Athens, Greece</a:t>
            </a:r>
            <a:r>
              <a:rPr lang="en-GB" b="1" dirty="0" smtClean="0">
                <a:solidFill>
                  <a:prstClr val="black"/>
                </a:solidFill>
              </a:rPr>
              <a:t>, 26</a:t>
            </a:r>
            <a:r>
              <a:rPr lang="en-GB" b="1" baseline="30000" dirty="0" smtClean="0">
                <a:solidFill>
                  <a:prstClr val="black"/>
                </a:solidFill>
              </a:rPr>
              <a:t>th</a:t>
            </a:r>
            <a:r>
              <a:rPr lang="en-GB" b="1" dirty="0" smtClean="0">
                <a:solidFill>
                  <a:prstClr val="black"/>
                </a:solidFill>
              </a:rPr>
              <a:t> Feb</a:t>
            </a:r>
            <a:r>
              <a:rPr lang="en-GB" altLang="ja-JP" b="1" dirty="0" smtClean="0">
                <a:solidFill>
                  <a:prstClr val="black"/>
                </a:solidFill>
              </a:rPr>
              <a:t> </a:t>
            </a:r>
            <a:r>
              <a:rPr lang="en-GB" altLang="ja-JP" b="1" dirty="0">
                <a:solidFill>
                  <a:prstClr val="black"/>
                </a:solidFill>
              </a:rPr>
              <a:t>– </a:t>
            </a:r>
            <a:r>
              <a:rPr lang="en-GB" altLang="ja-JP" b="1" dirty="0" smtClean="0">
                <a:solidFill>
                  <a:prstClr val="black"/>
                </a:solidFill>
              </a:rPr>
              <a:t>2</a:t>
            </a:r>
            <a:r>
              <a:rPr lang="en-GB" altLang="ja-JP" b="1" baseline="30000" dirty="0" smtClean="0">
                <a:solidFill>
                  <a:prstClr val="black"/>
                </a:solidFill>
              </a:rPr>
              <a:t>nd</a:t>
            </a:r>
            <a:r>
              <a:rPr lang="en-GB" altLang="ja-JP" b="1" dirty="0" smtClean="0">
                <a:solidFill>
                  <a:prstClr val="black"/>
                </a:solidFill>
              </a:rPr>
              <a:t> Mar 2018</a:t>
            </a:r>
            <a:endParaRPr lang="ko-KR" altLang="ko-KR" dirty="0">
              <a:solidFill>
                <a:prstClr val="black"/>
              </a:solidFill>
              <a:latin typeface="Calibri" panose="020F0502020204030204" pitchFamily="34" charset="0"/>
            </a:endParaRPr>
          </a:p>
        </p:txBody>
      </p:sp>
      <p:sp>
        <p:nvSpPr>
          <p:cNvPr id="5" name="TextBox 4"/>
          <p:cNvSpPr txBox="1">
            <a:spLocks noChangeArrowheads="1"/>
          </p:cNvSpPr>
          <p:nvPr/>
        </p:nvSpPr>
        <p:spPr bwMode="auto">
          <a:xfrm>
            <a:off x="381000" y="1600200"/>
            <a:ext cx="23058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dirty="0">
                <a:latin typeface="Calibri" pitchFamily="34" charset="0"/>
              </a:rPr>
              <a:t>Agenda item</a:t>
            </a:r>
            <a:r>
              <a:rPr lang="en-US" altLang="ko-KR">
                <a:latin typeface="Calibri" pitchFamily="34" charset="0"/>
              </a:rPr>
              <a:t>: </a:t>
            </a:r>
            <a:r>
              <a:rPr lang="en-US" altLang="ko-KR" smtClean="0">
                <a:latin typeface="Calibri" pitchFamily="34" charset="0"/>
              </a:rPr>
              <a:t>6.2.2.2.3</a:t>
            </a:r>
            <a:endParaRPr lang="en-US" altLang="ko-KR" dirty="0">
              <a:latin typeface="Calibri" pitchFamily="34" charset="0"/>
            </a:endParaRPr>
          </a:p>
        </p:txBody>
      </p:sp>
    </p:spTree>
    <p:extLst>
      <p:ext uri="{BB962C8B-B14F-4D97-AF65-F5344CB8AC3E}">
        <p14:creationId xmlns:p14="http://schemas.microsoft.com/office/powerpoint/2010/main" val="149725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548680"/>
          </a:xfrm>
        </p:spPr>
        <p:txBody>
          <a:bodyPr>
            <a:normAutofit fontScale="90000"/>
          </a:bodyPr>
          <a:lstStyle/>
          <a:p>
            <a:r>
              <a:rPr lang="en-US" altLang="zh-CN" sz="3200" dirty="0" smtClean="0"/>
              <a:t>Background (1)</a:t>
            </a:r>
            <a:endParaRPr lang="zh-CN" altLang="en-US" sz="3200" dirty="0"/>
          </a:p>
        </p:txBody>
      </p:sp>
      <p:sp>
        <p:nvSpPr>
          <p:cNvPr id="3" name="内容占位符 2"/>
          <p:cNvSpPr>
            <a:spLocks noGrp="1"/>
          </p:cNvSpPr>
          <p:nvPr>
            <p:ph idx="1"/>
          </p:nvPr>
        </p:nvSpPr>
        <p:spPr>
          <a:xfrm>
            <a:off x="457200" y="476672"/>
            <a:ext cx="8435280" cy="5976664"/>
          </a:xfrm>
        </p:spPr>
        <p:txBody>
          <a:bodyPr>
            <a:normAutofit/>
          </a:bodyPr>
          <a:lstStyle/>
          <a:p>
            <a:pPr lvl="0"/>
            <a:endParaRPr lang="en-US" sz="1400" dirty="0" smtClean="0"/>
          </a:p>
          <a:p>
            <a:pPr lvl="0"/>
            <a:r>
              <a:rPr lang="en-US" sz="1800" dirty="0" smtClean="0"/>
              <a:t>The </a:t>
            </a:r>
            <a:r>
              <a:rPr lang="en-US" sz="1800" dirty="0"/>
              <a:t>mechanism of a COT that is won by the </a:t>
            </a:r>
            <a:r>
              <a:rPr lang="en-US" sz="1800" dirty="0" err="1"/>
              <a:t>eNB</a:t>
            </a:r>
            <a:r>
              <a:rPr lang="en-US" sz="1800" dirty="0"/>
              <a:t> and then shared with UE(s) </a:t>
            </a:r>
            <a:r>
              <a:rPr lang="en-US" sz="1800" u="sng" dirty="0"/>
              <a:t>with a pause</a:t>
            </a:r>
            <a:r>
              <a:rPr lang="en-US" sz="1800" dirty="0"/>
              <a:t> in between was allowed by ETSI-BRAN only to accommodate the grant-to-transmission delay in LAA, even though there is no equivalent procedure of sharing a COT </a:t>
            </a:r>
            <a:r>
              <a:rPr lang="en-US" sz="1800" u="sng" dirty="0"/>
              <a:t>with a pause</a:t>
            </a:r>
            <a:r>
              <a:rPr lang="en-US" sz="1800" dirty="0"/>
              <a:t> in Wi-Fi.</a:t>
            </a:r>
          </a:p>
          <a:p>
            <a:pPr lvl="0"/>
            <a:r>
              <a:rPr lang="en-US" sz="1800" dirty="0"/>
              <a:t>Even when the shared/paused COT was allowed in LAA Release 14, it was ensured that the procedure is used only to overcome COT wastage that would otherwise happen due to the grant-to-transmission delay in LAA and not to provide aggressive channel access in other unrelated scenarios. For example, it was ensured that the </a:t>
            </a:r>
            <a:r>
              <a:rPr lang="en-US" sz="1800" dirty="0" err="1"/>
              <a:t>eNB</a:t>
            </a:r>
            <a:r>
              <a:rPr lang="en-US" sz="1800" dirty="0"/>
              <a:t> schedules contiguous UL transmissions within such a shared COT. The latter condition was put in order to not let the shared and paused COT be (</a:t>
            </a:r>
            <a:r>
              <a:rPr lang="en-US" sz="1800" dirty="0" err="1"/>
              <a:t>mis</a:t>
            </a:r>
            <a:r>
              <a:rPr lang="en-US" sz="1800" dirty="0"/>
              <a:t>)used for example to enable periodic UL VoIP transmissions with highest priority 25us LBT.</a:t>
            </a:r>
          </a:p>
          <a:p>
            <a:r>
              <a:rPr lang="en-US" sz="1800" dirty="0"/>
              <a:t>With the intention of expediting the transmission of AUL-DFI on the Downlink, we are willing to consider the extension of the shared COT mechanism such that a UE acquired COT can be shared with the </a:t>
            </a:r>
            <a:r>
              <a:rPr lang="en-US" sz="1800" dirty="0" err="1" smtClean="0"/>
              <a:t>eNB</a:t>
            </a:r>
            <a:r>
              <a:rPr lang="en-US" sz="1800" dirty="0" smtClean="0"/>
              <a:t>. </a:t>
            </a:r>
            <a:r>
              <a:rPr lang="en-US" sz="1800" dirty="0"/>
              <a:t>This is </a:t>
            </a:r>
            <a:r>
              <a:rPr lang="en-US" sz="1800" dirty="0" smtClean="0"/>
              <a:t>even though there </a:t>
            </a:r>
            <a:r>
              <a:rPr lang="en-US" sz="1800" dirty="0"/>
              <a:t>is no equivalent procedure in Wi-Fi and no </a:t>
            </a:r>
            <a:r>
              <a:rPr lang="en-US" sz="1800" dirty="0" smtClean="0"/>
              <a:t>protocol </a:t>
            </a:r>
            <a:r>
              <a:rPr lang="en-US" sz="1800" dirty="0"/>
              <a:t>need for LAA to utilize this procedure, unlike for LAA </a:t>
            </a:r>
            <a:r>
              <a:rPr lang="en-US" sz="1800" dirty="0" smtClean="0"/>
              <a:t>Scheduled UL</a:t>
            </a:r>
            <a:r>
              <a:rPr lang="en-US" sz="1800" dirty="0"/>
              <a:t>.  </a:t>
            </a:r>
          </a:p>
        </p:txBody>
      </p:sp>
    </p:spTree>
    <p:extLst>
      <p:ext uri="{BB962C8B-B14F-4D97-AF65-F5344CB8AC3E}">
        <p14:creationId xmlns:p14="http://schemas.microsoft.com/office/powerpoint/2010/main" val="1962000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404664"/>
          </a:xfrm>
        </p:spPr>
        <p:txBody>
          <a:bodyPr>
            <a:normAutofit fontScale="90000"/>
          </a:bodyPr>
          <a:lstStyle/>
          <a:p>
            <a:r>
              <a:rPr lang="en-US" altLang="zh-CN" sz="3200" dirty="0" smtClean="0"/>
              <a:t>Background (2)</a:t>
            </a:r>
            <a:endParaRPr lang="zh-CN" altLang="en-US" sz="3200" dirty="0"/>
          </a:p>
        </p:txBody>
      </p:sp>
      <p:sp>
        <p:nvSpPr>
          <p:cNvPr id="3" name="内容占位符 2"/>
          <p:cNvSpPr>
            <a:spLocks noGrp="1"/>
          </p:cNvSpPr>
          <p:nvPr>
            <p:ph idx="1"/>
          </p:nvPr>
        </p:nvSpPr>
        <p:spPr>
          <a:xfrm>
            <a:off x="457200" y="260648"/>
            <a:ext cx="8435280" cy="6309320"/>
          </a:xfrm>
        </p:spPr>
        <p:txBody>
          <a:bodyPr>
            <a:normAutofit fontScale="77500" lnSpcReduction="20000"/>
          </a:bodyPr>
          <a:lstStyle/>
          <a:p>
            <a:pPr lvl="0"/>
            <a:endParaRPr lang="en-US" sz="1500" dirty="0" smtClean="0"/>
          </a:p>
          <a:p>
            <a:pPr marL="0" indent="0">
              <a:buNone/>
            </a:pPr>
            <a:r>
              <a:rPr lang="en-US" sz="2100" dirty="0"/>
              <a:t>However, in order to maintain fair coexistence with co-channel Wi-Fi, it has to be ensured that the </a:t>
            </a:r>
            <a:r>
              <a:rPr lang="en-US" sz="2100" dirty="0" err="1"/>
              <a:t>eNB</a:t>
            </a:r>
            <a:r>
              <a:rPr lang="en-US" sz="2100" dirty="0"/>
              <a:t> transmissions within a COT shared by the UE do not lead to channel access procedures that are more aggressive than corresponding Wi-Fi procedures. For example, the procedure must accommodate the following concerns:</a:t>
            </a:r>
          </a:p>
          <a:p>
            <a:pPr marL="800100" lvl="1" indent="-342900">
              <a:buFont typeface="+mj-lt"/>
              <a:buAutoNum type="arabicPeriod"/>
            </a:pPr>
            <a:r>
              <a:rPr lang="en-US" sz="2100" dirty="0"/>
              <a:t>The ED threshold used in LBT depends on the maximum transmit power of the device. So, an </a:t>
            </a:r>
            <a:r>
              <a:rPr lang="en-US" sz="2100" dirty="0" err="1"/>
              <a:t>eNB</a:t>
            </a:r>
            <a:r>
              <a:rPr lang="en-US" sz="2100" dirty="0"/>
              <a:t> should not use a COT shared by the UE unless the maximum transmit power of the </a:t>
            </a:r>
            <a:r>
              <a:rPr lang="en-US" sz="2100" dirty="0" err="1"/>
              <a:t>eNB</a:t>
            </a:r>
            <a:r>
              <a:rPr lang="en-US" sz="2100" dirty="0"/>
              <a:t> is equal to or lower than the maximum transmit power of the UE. If this is not done, the UE will win the COT using a lower maximum transmit power and hence a higher ED threshold and then share it with an </a:t>
            </a:r>
            <a:r>
              <a:rPr lang="en-US" sz="2100" dirty="0" err="1"/>
              <a:t>eNB</a:t>
            </a:r>
            <a:r>
              <a:rPr lang="en-US" sz="2100" dirty="0"/>
              <a:t> that has a much higher maximum transmit power and hence would have normally used a lower ED threshold</a:t>
            </a:r>
            <a:r>
              <a:rPr lang="en-US" sz="2100" dirty="0" smtClean="0"/>
              <a:t>.</a:t>
            </a:r>
          </a:p>
          <a:p>
            <a:pPr marL="800100" lvl="1" indent="-342900">
              <a:buFont typeface="+mj-lt"/>
              <a:buAutoNum type="arabicPeriod" startAt="2"/>
            </a:pPr>
            <a:r>
              <a:rPr lang="en-US" sz="2100" dirty="0" smtClean="0"/>
              <a:t>This </a:t>
            </a:r>
            <a:r>
              <a:rPr lang="en-US" sz="2100" dirty="0"/>
              <a:t>procedure, if allowed without restrictions, can be misused in multiple other ways. Consider the following example: An LAA </a:t>
            </a:r>
            <a:r>
              <a:rPr lang="en-US" sz="2100" dirty="0" err="1"/>
              <a:t>eNB</a:t>
            </a:r>
            <a:r>
              <a:rPr lang="en-US" sz="2100" dirty="0"/>
              <a:t> can have many UEs under its control.  If such an </a:t>
            </a:r>
            <a:r>
              <a:rPr lang="en-US" sz="2100" dirty="0" err="1"/>
              <a:t>eNB</a:t>
            </a:r>
            <a:r>
              <a:rPr lang="en-US" sz="2100" dirty="0"/>
              <a:t> faces channel congestion around it causing it to increase its own Contention Window and wait longer, it can circumvent this procedure by making a UE that a) faces less congestion (the </a:t>
            </a:r>
            <a:r>
              <a:rPr lang="en-US" sz="2100" dirty="0" err="1"/>
              <a:t>eNB</a:t>
            </a:r>
            <a:r>
              <a:rPr lang="en-US" sz="2100" dirty="0"/>
              <a:t> is aware of the congestion observed by all its UEs and this information is communicated on the licensed channel); and b) potentially also has lower maximum transmit power, to win the channel with much higher probability and higher ED threshold and then hand over the COT to the </a:t>
            </a:r>
            <a:r>
              <a:rPr lang="en-US" sz="2100" dirty="0" err="1"/>
              <a:t>eNB</a:t>
            </a:r>
            <a:r>
              <a:rPr lang="en-US" sz="2100" dirty="0"/>
              <a:t> which it can use to transmit at a much higher maximum transmit power to all other UEs with only 25us LBT. Such a procedure will </a:t>
            </a:r>
            <a:r>
              <a:rPr lang="en-US" sz="2100" dirty="0" smtClean="0"/>
              <a:t>be very unfair </a:t>
            </a:r>
            <a:r>
              <a:rPr lang="en-US" sz="2100" dirty="0"/>
              <a:t>to co-channel Wi-Fi.  </a:t>
            </a:r>
          </a:p>
          <a:p>
            <a:pPr marL="800100" lvl="1" indent="-342900">
              <a:buFont typeface="+mj-lt"/>
              <a:buAutoNum type="arabicPeriod" startAt="2"/>
            </a:pPr>
            <a:r>
              <a:rPr lang="en-US" sz="2100" dirty="0"/>
              <a:t>If the </a:t>
            </a:r>
            <a:r>
              <a:rPr lang="en-US" sz="2100" dirty="0" err="1"/>
              <a:t>eNB</a:t>
            </a:r>
            <a:r>
              <a:rPr lang="en-US" sz="2100" dirty="0"/>
              <a:t> is allowed to transmit many types of control messages within such a shared COT, it will let LAA gain an unfair channel access advantage over Wi-Fi which transmits all its control messages with CAT4 LBT with the exception of the Traffic Indication Map and Channel Switch Announcement which are typically transmitted &lt; 1% of the time per AP. Equivalently, LAA already has DRS transmissions with 25us LBT that can be transmitted up to 5% of the time per </a:t>
            </a:r>
            <a:r>
              <a:rPr lang="en-US" sz="2100" dirty="0" err="1"/>
              <a:t>eNB</a:t>
            </a:r>
            <a:endParaRPr lang="en-US" sz="2100" dirty="0"/>
          </a:p>
          <a:p>
            <a:pPr marL="800100" lvl="1" indent="-342900">
              <a:buFont typeface="+mj-lt"/>
              <a:buAutoNum type="arabicPeriod" startAt="2"/>
            </a:pPr>
            <a:r>
              <a:rPr lang="en-US" sz="2100" dirty="0"/>
              <a:t>T</a:t>
            </a:r>
            <a:r>
              <a:rPr lang="en-US" sz="2100" dirty="0" smtClean="0"/>
              <a:t>here </a:t>
            </a:r>
            <a:r>
              <a:rPr lang="en-US" sz="2100" dirty="0"/>
              <a:t>is no grant-to-transmission delay if a UE shares its COT with an </a:t>
            </a:r>
            <a:r>
              <a:rPr lang="en-US" sz="2100" dirty="0" err="1"/>
              <a:t>eNB</a:t>
            </a:r>
            <a:r>
              <a:rPr lang="en-US" sz="2100" dirty="0"/>
              <a:t>. So, no pause can be allowed if the UE shares it COT with the </a:t>
            </a:r>
            <a:r>
              <a:rPr lang="en-US" sz="2100" dirty="0" err="1"/>
              <a:t>eNB</a:t>
            </a:r>
            <a:r>
              <a:rPr lang="en-US" sz="2100" dirty="0" smtClean="0"/>
              <a:t>.</a:t>
            </a:r>
            <a:endParaRPr lang="en-US" sz="2100" dirty="0"/>
          </a:p>
        </p:txBody>
      </p:sp>
    </p:spTree>
    <p:extLst>
      <p:ext uri="{BB962C8B-B14F-4D97-AF65-F5344CB8AC3E}">
        <p14:creationId xmlns:p14="http://schemas.microsoft.com/office/powerpoint/2010/main" val="1942797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692696"/>
          </a:xfrm>
        </p:spPr>
        <p:txBody>
          <a:bodyPr>
            <a:normAutofit/>
          </a:bodyPr>
          <a:lstStyle/>
          <a:p>
            <a:r>
              <a:rPr lang="en-US" altLang="zh-CN" sz="3200" dirty="0" smtClean="0"/>
              <a:t>Proposal</a:t>
            </a:r>
            <a:endParaRPr lang="zh-CN" altLang="en-US" sz="3200" dirty="0"/>
          </a:p>
        </p:txBody>
      </p:sp>
      <p:sp>
        <p:nvSpPr>
          <p:cNvPr id="3" name="内容占位符 2"/>
          <p:cNvSpPr>
            <a:spLocks noGrp="1"/>
          </p:cNvSpPr>
          <p:nvPr>
            <p:ph idx="1"/>
          </p:nvPr>
        </p:nvSpPr>
        <p:spPr>
          <a:xfrm>
            <a:off x="457200" y="692696"/>
            <a:ext cx="8229600" cy="5217443"/>
          </a:xfrm>
        </p:spPr>
        <p:txBody>
          <a:bodyPr>
            <a:normAutofit fontScale="85000" lnSpcReduction="10000"/>
          </a:bodyPr>
          <a:lstStyle/>
          <a:p>
            <a:pPr lvl="0"/>
            <a:r>
              <a:rPr lang="en-US" sz="2000" i="1" dirty="0" smtClean="0"/>
              <a:t>A </a:t>
            </a:r>
            <a:r>
              <a:rPr lang="en-US" sz="2000" i="1" dirty="0"/>
              <a:t>UE initiated COT using Cat4 LBT can be shared with the </a:t>
            </a:r>
            <a:r>
              <a:rPr lang="en-US" sz="2000" i="1" dirty="0" err="1"/>
              <a:t>eNB</a:t>
            </a:r>
            <a:r>
              <a:rPr lang="en-US" sz="2000" i="1" dirty="0"/>
              <a:t> to allow PDCCH only transmission carrying DL control information</a:t>
            </a:r>
            <a:r>
              <a:rPr lang="en-US" sz="2000" i="1" dirty="0" smtClean="0"/>
              <a:t>.</a:t>
            </a:r>
          </a:p>
          <a:p>
            <a:pPr lvl="0"/>
            <a:r>
              <a:rPr lang="en-US" sz="2000" i="1" dirty="0"/>
              <a:t>The </a:t>
            </a:r>
            <a:r>
              <a:rPr lang="en-US" sz="2000" i="1" dirty="0" err="1"/>
              <a:t>eNB</a:t>
            </a:r>
            <a:r>
              <a:rPr lang="en-US" sz="2000" i="1" dirty="0"/>
              <a:t> can utilize the COT acquired by the AUL UE to transmit DL control information only if it starts transmission within 25 us from the end of the AUL burst.</a:t>
            </a:r>
          </a:p>
          <a:p>
            <a:pPr lvl="0"/>
            <a:r>
              <a:rPr lang="en-US" sz="2000" i="1" dirty="0" err="1"/>
              <a:t>eNB</a:t>
            </a:r>
            <a:r>
              <a:rPr lang="en-US" sz="2000" i="1" dirty="0"/>
              <a:t> does not need to perform LBT within a UE acquired COT if the gap is &lt;= 16 us.</a:t>
            </a:r>
          </a:p>
          <a:p>
            <a:pPr lvl="0"/>
            <a:r>
              <a:rPr lang="en-US" sz="2000" i="1" dirty="0" err="1"/>
              <a:t>eNB</a:t>
            </a:r>
            <a:r>
              <a:rPr lang="en-US" sz="2000" i="1" dirty="0"/>
              <a:t> uses </a:t>
            </a:r>
            <a:r>
              <a:rPr lang="en-US" sz="2000" i="1" dirty="0" smtClean="0"/>
              <a:t>Type </a:t>
            </a:r>
            <a:r>
              <a:rPr lang="en-US" sz="2000" i="1" dirty="0"/>
              <a:t>2 channel access (25 us LBT) within a UE acquired COT if the gap &lt;= 25 us</a:t>
            </a:r>
            <a:r>
              <a:rPr lang="en-US" sz="2000" i="1" dirty="0" smtClean="0"/>
              <a:t>.</a:t>
            </a:r>
            <a:endParaRPr lang="en-US" sz="2000" i="1" dirty="0"/>
          </a:p>
          <a:p>
            <a:pPr lvl="0"/>
            <a:r>
              <a:rPr lang="en-US" sz="2000" i="1" dirty="0"/>
              <a:t>For PDCCH transmission within a UE acquired COT, the PDCCH transmission is limited to a partial ending </a:t>
            </a:r>
            <a:r>
              <a:rPr lang="en-US" sz="2000" i="1" dirty="0" err="1"/>
              <a:t>subframe</a:t>
            </a:r>
            <a:r>
              <a:rPr lang="en-US" sz="2000" i="1" dirty="0"/>
              <a:t> of up to 3 OS length.</a:t>
            </a:r>
          </a:p>
          <a:p>
            <a:pPr lvl="0"/>
            <a:r>
              <a:rPr lang="en-US" sz="2000" i="1" dirty="0"/>
              <a:t>The </a:t>
            </a:r>
            <a:r>
              <a:rPr lang="en-US" sz="2000" i="1" dirty="0" err="1"/>
              <a:t>eNB</a:t>
            </a:r>
            <a:r>
              <a:rPr lang="en-US" sz="2000" i="1" dirty="0"/>
              <a:t> </a:t>
            </a:r>
            <a:r>
              <a:rPr lang="en-US" sz="2000" i="1" dirty="0" smtClean="0"/>
              <a:t>shall send </a:t>
            </a:r>
            <a:r>
              <a:rPr lang="en-US" sz="2000" i="1" dirty="0"/>
              <a:t>AUL DFI to the UE which acquired the COT within the indicated DL subframe.</a:t>
            </a:r>
          </a:p>
          <a:p>
            <a:pPr lvl="0"/>
            <a:r>
              <a:rPr lang="en-US" sz="2000" i="1" dirty="0"/>
              <a:t>The </a:t>
            </a:r>
            <a:r>
              <a:rPr lang="en-US" sz="2000" i="1" dirty="0" err="1"/>
              <a:t>eNB</a:t>
            </a:r>
            <a:r>
              <a:rPr lang="en-US" sz="2000" i="1" dirty="0"/>
              <a:t> may send control information (AUL-DFI or PDCCH) to any UE provided that the transmission duration does not exceed the minimum time required to transmit AUL DFI and PDCCH control information to the UE which acquired the TXOP</a:t>
            </a:r>
            <a:r>
              <a:rPr lang="en-US" sz="2000" i="1" dirty="0" smtClean="0"/>
              <a:t>.</a:t>
            </a:r>
          </a:p>
          <a:p>
            <a:pPr lvl="0"/>
            <a:r>
              <a:rPr lang="en-US" sz="2000" i="1" dirty="0" smtClean="0"/>
              <a:t>The transmit power of the </a:t>
            </a:r>
            <a:r>
              <a:rPr lang="en-US" sz="2000" i="1" dirty="0" err="1" smtClean="0"/>
              <a:t>eNB</a:t>
            </a:r>
            <a:r>
              <a:rPr lang="en-US" sz="2000" i="1" dirty="0" smtClean="0"/>
              <a:t> for transmissions within the shared COT shall not exceed the transmit power used by the UE to derive the ED threshold for CAT4 LBT that acquired the COT.   </a:t>
            </a:r>
            <a:endParaRPr lang="en-US" sz="2000" i="1" dirty="0"/>
          </a:p>
          <a:p>
            <a:pPr lvl="0"/>
            <a:r>
              <a:rPr lang="en-US" sz="2000" i="1" dirty="0" smtClean="0"/>
              <a:t>UL-DL-UL </a:t>
            </a:r>
            <a:r>
              <a:rPr lang="en-US" sz="2000" i="1" dirty="0"/>
              <a:t>sharing is not allowed. </a:t>
            </a:r>
          </a:p>
          <a:p>
            <a:pPr lvl="0"/>
            <a:r>
              <a:rPr lang="en-US" sz="2000" i="1" dirty="0"/>
              <a:t>The remaining MCOT and LBT priority class is indicated to the </a:t>
            </a:r>
            <a:r>
              <a:rPr lang="en-US" sz="2000" i="1" dirty="0" err="1"/>
              <a:t>eNB</a:t>
            </a:r>
            <a:r>
              <a:rPr lang="en-US" sz="2000" i="1" dirty="0"/>
              <a:t> through the AUL-UCI.</a:t>
            </a:r>
          </a:p>
        </p:txBody>
      </p:sp>
    </p:spTree>
    <p:extLst>
      <p:ext uri="{BB962C8B-B14F-4D97-AF65-F5344CB8AC3E}">
        <p14:creationId xmlns:p14="http://schemas.microsoft.com/office/powerpoint/2010/main" val="260685860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3127</TotalTime>
  <Words>932</Words>
  <Application>Microsoft Office PowerPoint</Application>
  <PresentationFormat>On-screen Show (4:3)</PresentationFormat>
  <Paragraphs>30</Paragraphs>
  <Slides>4</Slides>
  <Notes>2</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​​テーマ</vt:lpstr>
      <vt:lpstr>WF on UE to eNB COT sharing in Autonomous UL in FeLAA</vt:lpstr>
      <vt:lpstr>Background (1)</vt:lpstr>
      <vt:lpstr>Background (2)</vt:lpstr>
      <vt:lpstr>Proposal</vt:lpstr>
    </vt:vector>
  </TitlesOfParts>
  <Company>Broadcom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Broadcom</dc:creator>
  <cp:lastModifiedBy>Sindhu Verma</cp:lastModifiedBy>
  <cp:revision>244</cp:revision>
  <dcterms:created xsi:type="dcterms:W3CDTF">2016-10-06T11:44:35Z</dcterms:created>
  <dcterms:modified xsi:type="dcterms:W3CDTF">2018-02-27T07:47:14Z</dcterms:modified>
</cp:coreProperties>
</file>