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8" autoAdjust="0"/>
    <p:restoredTop sz="94660"/>
  </p:normalViewPr>
  <p:slideViewPr>
    <p:cSldViewPr>
      <p:cViewPr>
        <p:scale>
          <a:sx n="72" d="100"/>
          <a:sy n="72" d="100"/>
        </p:scale>
        <p:origin x="-1848" y="-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34F74-2EC5-4B95-AEE3-2E9983C7AEFA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7E402-0C2D-44B1-8130-11C8F24F9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450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FFF2-2052-448F-8572-466B7CAEE2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98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FFF2-2052-448F-8572-466B7CAEE2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98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2018/2/27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</a:t>
            </a:r>
            <a:r>
              <a:rPr lang="en-US" altLang="ja-JP" dirty="0" smtClean="0"/>
              <a:t>on </a:t>
            </a:r>
            <a:r>
              <a:rPr lang="en-US" altLang="ja-JP" dirty="0" err="1" smtClean="0"/>
              <a:t>eNB</a:t>
            </a:r>
            <a:r>
              <a:rPr lang="en-US" altLang="ja-JP" dirty="0" smtClean="0"/>
              <a:t> to UE COT sharing in Autonomous </a:t>
            </a:r>
            <a:r>
              <a:rPr lang="en-US" altLang="ja-JP" dirty="0"/>
              <a:t>UL in </a:t>
            </a:r>
            <a:r>
              <a:rPr lang="en-US" altLang="ja-JP" dirty="0" err="1" smtClean="0"/>
              <a:t>FeLAA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Broadcom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CableLabs</a:t>
            </a:r>
            <a:r>
              <a:rPr lang="en-US" altLang="ja-JP" dirty="0" smtClean="0">
                <a:solidFill>
                  <a:schemeClr val="tx1"/>
                </a:solidFill>
              </a:rPr>
              <a:t>, Charter, Comcast..</a:t>
            </a:r>
            <a:r>
              <a:rPr lang="ja-JP" altLang="en-US" dirty="0" smtClean="0">
                <a:solidFill>
                  <a:schemeClr val="tx1"/>
                </a:solidFill>
              </a:rPr>
              <a:t> 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788400" algn="r"/>
              </a:tabLst>
            </a:pPr>
            <a:r>
              <a:rPr lang="en-US" altLang="ja-JP" b="1" dirty="0">
                <a:solidFill>
                  <a:prstClr val="black"/>
                </a:solidFill>
              </a:rPr>
              <a:t>3GPP TSG RAN WG1 Meeting #</a:t>
            </a:r>
            <a:r>
              <a:rPr lang="en-US" altLang="ja-JP" b="1" dirty="0" smtClean="0">
                <a:solidFill>
                  <a:prstClr val="black"/>
                </a:solidFill>
              </a:rPr>
              <a:t>92</a:t>
            </a:r>
            <a:r>
              <a:rPr lang="en-US" altLang="ja-JP" b="1" dirty="0">
                <a:solidFill>
                  <a:prstClr val="black"/>
                </a:solidFill>
              </a:rPr>
              <a:t>	</a:t>
            </a:r>
            <a:r>
              <a:rPr lang="en-US" altLang="ja-JP" b="1">
                <a:solidFill>
                  <a:prstClr val="black"/>
                </a:solidFill>
              </a:rPr>
              <a:t>R1- </a:t>
            </a:r>
            <a:r>
              <a:rPr lang="en-US" altLang="ja-JP" b="1" smtClean="0">
                <a:solidFill>
                  <a:prstClr val="black"/>
                </a:solidFill>
              </a:rPr>
              <a:t>1803042</a:t>
            </a:r>
            <a:endParaRPr lang="ja-JP" altLang="ja-JP" b="1" dirty="0">
              <a:solidFill>
                <a:srgbClr val="FF0000"/>
              </a:solidFill>
            </a:endParaRPr>
          </a:p>
          <a:p>
            <a:r>
              <a:rPr lang="en-GB" altLang="ja-JP" b="1" dirty="0" smtClean="0">
                <a:solidFill>
                  <a:prstClr val="black"/>
                </a:solidFill>
              </a:rPr>
              <a:t>Athens, Greece</a:t>
            </a:r>
            <a:r>
              <a:rPr lang="en-GB" b="1" dirty="0" smtClean="0">
                <a:solidFill>
                  <a:prstClr val="black"/>
                </a:solidFill>
              </a:rPr>
              <a:t>, 26</a:t>
            </a:r>
            <a:r>
              <a:rPr lang="en-GB" b="1" baseline="30000" dirty="0" smtClean="0">
                <a:solidFill>
                  <a:prstClr val="black"/>
                </a:solidFill>
              </a:rPr>
              <a:t>th</a:t>
            </a:r>
            <a:r>
              <a:rPr lang="en-GB" b="1" dirty="0" smtClean="0">
                <a:solidFill>
                  <a:prstClr val="black"/>
                </a:solidFill>
              </a:rPr>
              <a:t> Feb</a:t>
            </a:r>
            <a:r>
              <a:rPr lang="en-GB" altLang="ja-JP" b="1" dirty="0" smtClean="0">
                <a:solidFill>
                  <a:prstClr val="black"/>
                </a:solidFill>
              </a:rPr>
              <a:t> </a:t>
            </a:r>
            <a:r>
              <a:rPr lang="en-GB" altLang="ja-JP" b="1" dirty="0">
                <a:solidFill>
                  <a:prstClr val="black"/>
                </a:solidFill>
              </a:rPr>
              <a:t>– </a:t>
            </a:r>
            <a:r>
              <a:rPr lang="en-GB" altLang="ja-JP" b="1" dirty="0" smtClean="0">
                <a:solidFill>
                  <a:prstClr val="black"/>
                </a:solidFill>
              </a:rPr>
              <a:t>2</a:t>
            </a:r>
            <a:r>
              <a:rPr lang="en-GB" altLang="ja-JP" b="1" baseline="30000" dirty="0" smtClean="0">
                <a:solidFill>
                  <a:prstClr val="black"/>
                </a:solidFill>
              </a:rPr>
              <a:t>nd</a:t>
            </a:r>
            <a:r>
              <a:rPr lang="en-GB" altLang="ja-JP" b="1" dirty="0" smtClean="0">
                <a:solidFill>
                  <a:prstClr val="black"/>
                </a:solidFill>
              </a:rPr>
              <a:t> Mar 2018</a:t>
            </a:r>
            <a:endParaRPr lang="ko-KR" altLang="ko-KR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</a:t>
            </a:r>
            <a:r>
              <a:rPr lang="en-US" altLang="ko-KR">
                <a:latin typeface="Calibri" pitchFamily="34" charset="0"/>
              </a:rPr>
              <a:t>: </a:t>
            </a:r>
            <a:r>
              <a:rPr lang="en-US" altLang="ko-KR" smtClean="0">
                <a:latin typeface="Calibri" pitchFamily="34" charset="0"/>
              </a:rPr>
              <a:t>6.2.2.2.3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/>
          <a:lstStyle/>
          <a:p>
            <a:r>
              <a:rPr lang="en-US" altLang="zh-CN" dirty="0" smtClean="0"/>
              <a:t>Background(1)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The following agreement was made in RAN1#90</a:t>
            </a:r>
          </a:p>
          <a:p>
            <a:r>
              <a:rPr lang="en-US" i="1" dirty="0" smtClean="0"/>
              <a:t>One </a:t>
            </a:r>
            <a:r>
              <a:rPr lang="en-US" i="1" dirty="0"/>
              <a:t>of the following options will be chosen:</a:t>
            </a:r>
            <a:endParaRPr lang="en-US" sz="4000" i="1" dirty="0"/>
          </a:p>
          <a:p>
            <a:pPr lvl="1"/>
            <a:r>
              <a:rPr lang="en-US" i="1" dirty="0"/>
              <a:t>Option 1: Autonomous Uplink in </a:t>
            </a:r>
            <a:r>
              <a:rPr lang="en-US" i="1" dirty="0" err="1"/>
              <a:t>FeLAA</a:t>
            </a:r>
            <a:r>
              <a:rPr lang="en-US" i="1" dirty="0"/>
              <a:t> shall not use Type 2 channel access (25us LBT) as a part of a shared COT acquired by the </a:t>
            </a:r>
            <a:r>
              <a:rPr lang="en-US" i="1" dirty="0" err="1"/>
              <a:t>eNB</a:t>
            </a:r>
            <a:r>
              <a:rPr lang="en-US" i="1" dirty="0"/>
              <a:t>. </a:t>
            </a:r>
            <a:endParaRPr lang="en-US" sz="3600" i="1" dirty="0"/>
          </a:p>
          <a:p>
            <a:pPr lvl="1"/>
            <a:r>
              <a:rPr lang="en-US" i="1" dirty="0"/>
              <a:t>Option 2: The </a:t>
            </a:r>
            <a:r>
              <a:rPr lang="en-US" i="1" dirty="0" err="1"/>
              <a:t>eNodeB</a:t>
            </a:r>
            <a:r>
              <a:rPr lang="en-US" i="1" dirty="0"/>
              <a:t> may allow AUL within the </a:t>
            </a:r>
            <a:r>
              <a:rPr lang="en-US" i="1" dirty="0" err="1"/>
              <a:t>eNodeB</a:t>
            </a:r>
            <a:r>
              <a:rPr lang="en-US" i="1" dirty="0"/>
              <a:t> acquired shared COT in </a:t>
            </a:r>
            <a:r>
              <a:rPr lang="en-US" i="1" dirty="0" err="1"/>
              <a:t>subframes</a:t>
            </a:r>
            <a:r>
              <a:rPr lang="en-US" i="1" dirty="0"/>
              <a:t> belonging to the UL </a:t>
            </a:r>
            <a:r>
              <a:rPr lang="en-US" i="1" dirty="0" err="1"/>
              <a:t>subframes</a:t>
            </a:r>
            <a:r>
              <a:rPr lang="en-US" i="1" dirty="0"/>
              <a:t> indicated with C-PDCCH. </a:t>
            </a:r>
            <a:endParaRPr lang="en-US" sz="3600" i="1" dirty="0"/>
          </a:p>
          <a:p>
            <a:pPr lvl="2"/>
            <a:r>
              <a:rPr lang="en-US" i="1" dirty="0"/>
              <a:t>All UL </a:t>
            </a:r>
            <a:r>
              <a:rPr lang="en-US" i="1" dirty="0" err="1"/>
              <a:t>subframes</a:t>
            </a:r>
            <a:r>
              <a:rPr lang="en-US" i="1" dirty="0"/>
              <a:t> indicated with C-PDCCH within a single </a:t>
            </a:r>
            <a:r>
              <a:rPr lang="en-US" i="1" dirty="0" err="1"/>
              <a:t>eNodeB</a:t>
            </a:r>
            <a:r>
              <a:rPr lang="en-US" i="1" dirty="0"/>
              <a:t> acquired shared COT are contiguous*</a:t>
            </a:r>
          </a:p>
          <a:p>
            <a:pPr lvl="2"/>
            <a:r>
              <a:rPr lang="en-US" i="1" dirty="0"/>
              <a:t>AUL transmissions of a UE within the shared COT are contiguous*</a:t>
            </a:r>
            <a:endParaRPr lang="en-US" sz="3200" i="1" dirty="0"/>
          </a:p>
          <a:p>
            <a:pPr lvl="2"/>
            <a:r>
              <a:rPr lang="en-US" i="1" dirty="0"/>
              <a:t>Autonomous Uplink in </a:t>
            </a:r>
            <a:r>
              <a:rPr lang="en-US" i="1" dirty="0" err="1"/>
              <a:t>FeLAA</a:t>
            </a:r>
            <a:r>
              <a:rPr lang="en-US" i="1" dirty="0"/>
              <a:t> uses Type 2 channel access (25us LBT)</a:t>
            </a:r>
            <a:endParaRPr lang="en-US" sz="3200" i="1" dirty="0"/>
          </a:p>
          <a:p>
            <a:pPr lvl="2"/>
            <a:r>
              <a:rPr lang="en-US" i="1" dirty="0"/>
              <a:t>An AUL transmission started within the </a:t>
            </a:r>
            <a:r>
              <a:rPr lang="en-US" i="1" dirty="0" err="1"/>
              <a:t>subframes</a:t>
            </a:r>
            <a:r>
              <a:rPr lang="en-US" i="1" dirty="0"/>
              <a:t> belonging to the UL </a:t>
            </a:r>
            <a:r>
              <a:rPr lang="en-US" i="1" dirty="0" err="1"/>
              <a:t>subframes</a:t>
            </a:r>
            <a:r>
              <a:rPr lang="en-US" i="1" dirty="0"/>
              <a:t> indicated with C-PDCCH shall not continue beyond the last indicated UL </a:t>
            </a:r>
            <a:r>
              <a:rPr lang="en-US" i="1" dirty="0" err="1"/>
              <a:t>subframe</a:t>
            </a:r>
            <a:endParaRPr lang="en-US" sz="3200" i="1" dirty="0"/>
          </a:p>
          <a:p>
            <a:pPr lvl="2"/>
            <a:r>
              <a:rPr lang="en-US" i="1" dirty="0"/>
              <a:t>DL-UL-DL switch is not allowed within a single COT</a:t>
            </a:r>
            <a:endParaRPr lang="en-US" sz="3200" i="1" dirty="0"/>
          </a:p>
          <a:p>
            <a:pPr lvl="2"/>
            <a:r>
              <a:rPr lang="en-US" i="1" dirty="0"/>
              <a:t>All </a:t>
            </a:r>
            <a:r>
              <a:rPr lang="en-US" i="1" dirty="0" err="1"/>
              <a:t>subframes</a:t>
            </a:r>
            <a:r>
              <a:rPr lang="en-US" i="1" dirty="0"/>
              <a:t> (both scheduled and AUL) belonging to the UL </a:t>
            </a:r>
            <a:r>
              <a:rPr lang="en-US" i="1" dirty="0" err="1"/>
              <a:t>subframes</a:t>
            </a:r>
            <a:r>
              <a:rPr lang="en-US" i="1" dirty="0"/>
              <a:t> indicated with C-PDCCH are counted towards </a:t>
            </a:r>
            <a:r>
              <a:rPr lang="en-US" i="1" dirty="0" err="1"/>
              <a:t>eNodeB</a:t>
            </a:r>
            <a:r>
              <a:rPr lang="en-US" i="1" dirty="0"/>
              <a:t> COT, irrespective of whether an UL transmission occurs or not</a:t>
            </a:r>
            <a:endParaRPr lang="en-US" sz="3200" i="1" dirty="0"/>
          </a:p>
          <a:p>
            <a:pPr lvl="1"/>
            <a:r>
              <a:rPr lang="en-US" i="1" dirty="0"/>
              <a:t>* Short gaps (up to 2, FFS 3 symbols) between </a:t>
            </a:r>
            <a:r>
              <a:rPr lang="en-US" i="1" dirty="0" err="1"/>
              <a:t>subframes</a:t>
            </a:r>
            <a:r>
              <a:rPr lang="en-US" i="1" dirty="0"/>
              <a:t> are allowed similarly as in (e)LAA</a:t>
            </a:r>
            <a:endParaRPr lang="en-US" sz="6200" i="1" dirty="0" smtClean="0"/>
          </a:p>
        </p:txBody>
      </p:sp>
    </p:spTree>
    <p:extLst>
      <p:ext uri="{BB962C8B-B14F-4D97-AF65-F5344CB8AC3E}">
        <p14:creationId xmlns:p14="http://schemas.microsoft.com/office/powerpoint/2010/main" val="3211226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/>
          <a:lstStyle/>
          <a:p>
            <a:r>
              <a:rPr lang="en-US" altLang="zh-CN" dirty="0" smtClean="0"/>
              <a:t>Background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en-US" sz="2000" dirty="0"/>
              <a:t>The intent for introducing a shared and paused COT for Release 14 LAA and also in ETSI-BRAN was to only account for the grant-to-transmission delay in scheduled UL. So, in </a:t>
            </a:r>
            <a:r>
              <a:rPr lang="en-US" sz="2000" dirty="0" smtClean="0"/>
              <a:t>principle </a:t>
            </a:r>
            <a:r>
              <a:rPr lang="en-US" sz="2000" dirty="0"/>
              <a:t>a shared and paused COT should not be used for </a:t>
            </a:r>
            <a:r>
              <a:rPr lang="en-US" sz="2000" dirty="0" smtClean="0"/>
              <a:t>AUL (autonomous UL). </a:t>
            </a:r>
          </a:p>
          <a:p>
            <a:r>
              <a:rPr lang="en-US" sz="2000" dirty="0" smtClean="0"/>
              <a:t>However</a:t>
            </a:r>
            <a:r>
              <a:rPr lang="en-US" sz="2000" dirty="0"/>
              <a:t>, </a:t>
            </a:r>
            <a:r>
              <a:rPr lang="en-US" sz="2000" dirty="0" smtClean="0"/>
              <a:t>if it is used for AUL, fair coexistence must be ensured through the following:</a:t>
            </a:r>
          </a:p>
          <a:p>
            <a:pPr lvl="1"/>
            <a:r>
              <a:rPr lang="en-US" sz="1800" dirty="0" smtClean="0"/>
              <a:t>Adherence to LBT </a:t>
            </a:r>
            <a:r>
              <a:rPr lang="en-US" sz="1800" dirty="0"/>
              <a:t>priority class to traffic type map and the corresponding traffic multiplexing </a:t>
            </a:r>
            <a:r>
              <a:rPr lang="en-US" sz="1800" dirty="0" smtClean="0"/>
              <a:t>rules. This is also required by ETSI EN 301 893 </a:t>
            </a:r>
            <a:r>
              <a:rPr lang="en-US" sz="1800" dirty="0" err="1" smtClean="0"/>
              <a:t>harmonised</a:t>
            </a:r>
            <a:r>
              <a:rPr lang="en-US" sz="1800" dirty="0" smtClean="0"/>
              <a:t> standard.</a:t>
            </a:r>
          </a:p>
          <a:p>
            <a:pPr lvl="1"/>
            <a:r>
              <a:rPr lang="en-US" sz="1800" dirty="0" smtClean="0"/>
              <a:t>Proper update of the CWS at the </a:t>
            </a:r>
            <a:r>
              <a:rPr lang="en-US" sz="1800" dirty="0" err="1" smtClean="0"/>
              <a:t>eNB</a:t>
            </a:r>
            <a:r>
              <a:rPr lang="en-US" sz="1800" dirty="0" smtClean="0"/>
              <a:t>-side in case there are no PDSCH transmissions in the COT </a:t>
            </a:r>
          </a:p>
          <a:p>
            <a:pPr lvl="2"/>
            <a:r>
              <a:rPr lang="en-US" sz="1800" dirty="0"/>
              <a:t>F</a:t>
            </a:r>
            <a:r>
              <a:rPr lang="en-US" sz="1800" dirty="0" smtClean="0"/>
              <a:t>or the case where, PDSCH transmissions occur in the COT, the CWS is already updated per the PDSCH ACK/NACK</a:t>
            </a:r>
          </a:p>
          <a:p>
            <a:pPr lvl="1"/>
            <a:endParaRPr lang="en-US" sz="16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820837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/>
          <a:lstStyle/>
          <a:p>
            <a:r>
              <a:rPr lang="en-US" altLang="zh-CN" dirty="0" smtClean="0"/>
              <a:t>Proposal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446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dirty="0"/>
              <a:t> </a:t>
            </a:r>
          </a:p>
          <a:p>
            <a:r>
              <a:rPr lang="en-US" sz="2000" i="1" dirty="0" smtClean="0"/>
              <a:t>The AUL UE </a:t>
            </a:r>
            <a:r>
              <a:rPr lang="en-US" sz="2000" i="1" dirty="0"/>
              <a:t>transmits data of the appropriate priority class in the </a:t>
            </a:r>
            <a:r>
              <a:rPr lang="en-US" sz="2000" i="1" dirty="0" smtClean="0"/>
              <a:t>COT acquired and shared by the </a:t>
            </a:r>
            <a:r>
              <a:rPr lang="en-US" sz="2000" i="1" dirty="0" err="1" smtClean="0"/>
              <a:t>eNB</a:t>
            </a:r>
            <a:r>
              <a:rPr lang="en-US" sz="2000" i="1" dirty="0" smtClean="0"/>
              <a:t>:</a:t>
            </a:r>
            <a:endParaRPr lang="en-US" sz="2000" dirty="0" smtClean="0"/>
          </a:p>
          <a:p>
            <a:pPr lvl="1" fontAlgn="base"/>
            <a:r>
              <a:rPr lang="en-US" sz="1800" i="1" dirty="0" smtClean="0"/>
              <a:t>For autonomous UL transmission based on 25 us LBT, the channel access priority class used to acquire the COT is indicated by the </a:t>
            </a:r>
            <a:r>
              <a:rPr lang="en-US" sz="1800" i="1" dirty="0" err="1" smtClean="0"/>
              <a:t>eNB</a:t>
            </a:r>
            <a:r>
              <a:rPr lang="en-US" sz="1800" i="1" dirty="0" smtClean="0"/>
              <a:t>.</a:t>
            </a:r>
            <a:endParaRPr lang="en-US" sz="1800" dirty="0" smtClean="0"/>
          </a:p>
          <a:p>
            <a:pPr lvl="1" fontAlgn="base"/>
            <a:r>
              <a:rPr lang="en-US" sz="1800" i="1" dirty="0" smtClean="0"/>
              <a:t>The </a:t>
            </a:r>
            <a:r>
              <a:rPr lang="en-US" sz="1800" i="1" dirty="0"/>
              <a:t>UE will be indicated by the </a:t>
            </a:r>
            <a:r>
              <a:rPr lang="en-US" sz="1800" i="1" dirty="0" err="1"/>
              <a:t>eNB</a:t>
            </a:r>
            <a:r>
              <a:rPr lang="en-US" sz="1800" i="1" dirty="0"/>
              <a:t>, the LBT priority class to traffic type mapping defined for LAA Rel-13 [36.300 section 5.7.1]</a:t>
            </a:r>
            <a:endParaRPr lang="en-US" sz="1800" dirty="0"/>
          </a:p>
          <a:p>
            <a:pPr lvl="1" fontAlgn="base"/>
            <a:r>
              <a:rPr lang="en-US" sz="1800" i="1" dirty="0" smtClean="0"/>
              <a:t>The UE ensures adherence to the traffic multiplexing principles through the following:</a:t>
            </a:r>
          </a:p>
          <a:p>
            <a:pPr lvl="2" fontAlgn="base"/>
            <a:r>
              <a:rPr lang="en-US" sz="1800" i="1" u="sng" dirty="0" smtClean="0"/>
              <a:t>Alternative </a:t>
            </a:r>
            <a:r>
              <a:rPr lang="en-US" sz="1800" i="1" u="sng" dirty="0"/>
              <a:t>1 : </a:t>
            </a:r>
            <a:r>
              <a:rPr lang="en-US" sz="1800" i="1" dirty="0"/>
              <a:t>The UE is allowed to only transmit traffic belonging to the same or lower channel access priority class as compared to the channel access priority class indicated by the </a:t>
            </a:r>
            <a:r>
              <a:rPr lang="en-US" sz="1800" i="1" dirty="0" err="1" smtClean="0"/>
              <a:t>eNB</a:t>
            </a:r>
            <a:r>
              <a:rPr lang="en-US" sz="1800" i="1" dirty="0" smtClean="0"/>
              <a:t>. </a:t>
            </a:r>
          </a:p>
          <a:p>
            <a:pPr lvl="3" fontAlgn="base"/>
            <a:r>
              <a:rPr lang="en-US" sz="1400" i="1" dirty="0" smtClean="0"/>
              <a:t>If a MAC PDU consists of only padding or padding BSR, it is not transmitted.</a:t>
            </a:r>
          </a:p>
          <a:p>
            <a:pPr lvl="3" fontAlgn="base"/>
            <a:r>
              <a:rPr lang="en-US" sz="1400" i="1" dirty="0" smtClean="0"/>
              <a:t>If  the data in the traffic channels present in the MAC PDU can be transmitted in a smaller UL partial subframe, the MAC PDU is not transmitted. Alternatively, a MAC PDU occupying the smaller UL partial subframe </a:t>
            </a:r>
            <a:r>
              <a:rPr lang="en-US" sz="1400" i="1" smtClean="0"/>
              <a:t>is transmitted.</a:t>
            </a:r>
            <a:endParaRPr lang="en-US" sz="1400" i="1" dirty="0" smtClean="0"/>
          </a:p>
          <a:p>
            <a:pPr lvl="2" fontAlgn="base"/>
            <a:r>
              <a:rPr lang="en-US" sz="1800" i="1" u="sng" dirty="0" smtClean="0"/>
              <a:t>Alternative 2: </a:t>
            </a:r>
            <a:r>
              <a:rPr lang="en-US" sz="1800" i="1" dirty="0" smtClean="0"/>
              <a:t>The </a:t>
            </a:r>
            <a:r>
              <a:rPr lang="en-US" sz="1800" i="1" dirty="0"/>
              <a:t>multiplexing of data by the UE shall follow the corresponding </a:t>
            </a:r>
            <a:r>
              <a:rPr lang="en-US" sz="1800" i="1" dirty="0" err="1"/>
              <a:t>eNB</a:t>
            </a:r>
            <a:r>
              <a:rPr lang="en-US" sz="1800" i="1" dirty="0"/>
              <a:t> operation when transmitting DL data in a COT as specified in LAA Rel-13 [36.300 section 5.7.2</a:t>
            </a:r>
            <a:r>
              <a:rPr lang="en-US" sz="1800" i="1" dirty="0" smtClean="0"/>
              <a:t>]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8761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/>
          <a:lstStyle/>
          <a:p>
            <a:r>
              <a:rPr lang="en-US" altLang="zh-CN" dirty="0" smtClean="0"/>
              <a:t>Proposal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 marL="400050"/>
            <a:r>
              <a:rPr lang="en-US" sz="2400" i="1" dirty="0" smtClean="0"/>
              <a:t>In </a:t>
            </a:r>
            <a:r>
              <a:rPr lang="en-US" sz="2400" i="1" dirty="0"/>
              <a:t>case of no PDSCH </a:t>
            </a:r>
            <a:r>
              <a:rPr lang="en-US" sz="2400" i="1" dirty="0" smtClean="0"/>
              <a:t>transmission in the COT which is acquired by the </a:t>
            </a:r>
            <a:r>
              <a:rPr lang="en-US" sz="2400" i="1" dirty="0" err="1" smtClean="0"/>
              <a:t>eNB</a:t>
            </a:r>
            <a:r>
              <a:rPr lang="en-US" sz="2400" i="1" dirty="0" smtClean="0"/>
              <a:t> and shared for AUL with the UE</a:t>
            </a:r>
          </a:p>
          <a:p>
            <a:pPr marL="800100" lvl="1"/>
            <a:r>
              <a:rPr lang="en-US" sz="2000" i="1" dirty="0" smtClean="0"/>
              <a:t>CWS </a:t>
            </a:r>
            <a:r>
              <a:rPr lang="en-US" sz="2000" i="1" dirty="0"/>
              <a:t>shall be increased </a:t>
            </a:r>
            <a:r>
              <a:rPr lang="en-US" sz="2000" i="1" dirty="0" smtClean="0"/>
              <a:t>to the next higher value if </a:t>
            </a:r>
            <a:r>
              <a:rPr lang="en-US" sz="2000" i="1" dirty="0"/>
              <a:t>less than 10% of the UL transport blocks configured through AUL have been received successfully, else the </a:t>
            </a:r>
            <a:r>
              <a:rPr lang="en-US" sz="2000" i="1" dirty="0" smtClean="0"/>
              <a:t>CWS </a:t>
            </a:r>
            <a:r>
              <a:rPr lang="en-US" sz="2000" i="1" dirty="0"/>
              <a:t>will be reset. </a:t>
            </a:r>
            <a:endParaRPr lang="en-US" sz="2000" i="1" dirty="0" smtClean="0"/>
          </a:p>
          <a:p>
            <a:pPr marL="800100" lvl="1"/>
            <a:r>
              <a:rPr lang="en-US" sz="2000" i="1" dirty="0" smtClean="0"/>
              <a:t>The </a:t>
            </a:r>
            <a:r>
              <a:rPr lang="en-US" sz="2000" i="1" dirty="0" err="1"/>
              <a:t>eNB</a:t>
            </a:r>
            <a:r>
              <a:rPr lang="en-US" sz="2000" i="1" dirty="0"/>
              <a:t> not detecting any UL transport block will be considered NACK. </a:t>
            </a:r>
          </a:p>
        </p:txBody>
      </p:sp>
    </p:spTree>
    <p:extLst>
      <p:ext uri="{BB962C8B-B14F-4D97-AF65-F5344CB8AC3E}">
        <p14:creationId xmlns:p14="http://schemas.microsoft.com/office/powerpoint/2010/main" val="1514657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</TotalTime>
  <Words>446</Words>
  <Application>Microsoft Office PowerPoint</Application>
  <PresentationFormat>On-screen Show (4:3)</PresentationFormat>
  <Paragraphs>39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​​テーマ</vt:lpstr>
      <vt:lpstr>WF on eNB to UE COT sharing in Autonomous UL in FeLAA</vt:lpstr>
      <vt:lpstr>Background(1)</vt:lpstr>
      <vt:lpstr>Background (2)</vt:lpstr>
      <vt:lpstr>Proposal (1)</vt:lpstr>
      <vt:lpstr>Proposal (2)</vt:lpstr>
    </vt:vector>
  </TitlesOfParts>
  <Company>Broadcom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Broadcom</dc:creator>
  <cp:lastModifiedBy>Sindhu Verma</cp:lastModifiedBy>
  <cp:revision>248</cp:revision>
  <dcterms:created xsi:type="dcterms:W3CDTF">2016-10-06T11:44:35Z</dcterms:created>
  <dcterms:modified xsi:type="dcterms:W3CDTF">2018-02-27T07:46:56Z</dcterms:modified>
</cp:coreProperties>
</file>