
<file path=[Content_Types].xml><?xml version="1.0" encoding="utf-8"?>
<Types xmlns="http://schemas.openxmlformats.org/package/2006/content-types">
  <Default Extension="emf" ContentType="image/x-emf"/>
  <Default Extension="xls" ContentType="application/vnd.ms-excel"/>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0" r:id="rId3"/>
    <p:sldId id="263" r:id="rId4"/>
    <p:sldId id="266" r:id="rId5"/>
    <p:sldId id="267" r:id="rId6"/>
    <p:sldId id="268" r:id="rId7"/>
    <p:sldId id="262" r:id="rId8"/>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488" autoAdjust="0"/>
    <p:restoredTop sz="95000" autoAdjust="0"/>
  </p:normalViewPr>
  <p:slideViewPr>
    <p:cSldViewPr>
      <p:cViewPr>
        <p:scale>
          <a:sx n="72" d="100"/>
          <a:sy n="72" d="100"/>
        </p:scale>
        <p:origin x="-1848" y="-6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マスター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2780D190-EF11-4F77-B5BC-32EA7547D32E}" type="datetimeFigureOut">
              <a:rPr kumimoji="1" lang="ja-JP" altLang="en-US" smtClean="0"/>
              <a:t>2018/2/27</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40397318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2780D190-EF11-4F77-B5BC-32EA7547D32E}" type="datetimeFigureOut">
              <a:rPr kumimoji="1" lang="ja-JP" altLang="en-US" smtClean="0"/>
              <a:t>2018/2/27</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811679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2780D190-EF11-4F77-B5BC-32EA7547D32E}" type="datetimeFigureOut">
              <a:rPr kumimoji="1" lang="ja-JP" altLang="en-US" smtClean="0"/>
              <a:t>2018/2/27</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32463777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2780D190-EF11-4F77-B5BC-32EA7547D32E}" type="datetimeFigureOut">
              <a:rPr kumimoji="1" lang="ja-JP" altLang="en-US" smtClean="0"/>
              <a:t>2018/2/27</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31263698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2780D190-EF11-4F77-B5BC-32EA7547D32E}" type="datetimeFigureOut">
              <a:rPr kumimoji="1" lang="ja-JP" altLang="en-US" smtClean="0"/>
              <a:t>2018/2/27</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4770254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2780D190-EF11-4F77-B5BC-32EA7547D32E}" type="datetimeFigureOut">
              <a:rPr kumimoji="1" lang="ja-JP" altLang="en-US" smtClean="0"/>
              <a:t>2018/2/27</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16731234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2780D190-EF11-4F77-B5BC-32EA7547D32E}" type="datetimeFigureOut">
              <a:rPr kumimoji="1" lang="ja-JP" altLang="en-US" smtClean="0"/>
              <a:t>2018/2/27</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4621003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2780D190-EF11-4F77-B5BC-32EA7547D32E}" type="datetimeFigureOut">
              <a:rPr kumimoji="1" lang="ja-JP" altLang="en-US" smtClean="0"/>
              <a:t>2018/2/27</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10010392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2780D190-EF11-4F77-B5BC-32EA7547D32E}" type="datetimeFigureOut">
              <a:rPr kumimoji="1" lang="ja-JP" altLang="en-US" smtClean="0"/>
              <a:t>2018/2/27</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38831348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マスター タイトルの書式設定</a:t>
            </a:r>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2780D190-EF11-4F77-B5BC-32EA7547D32E}" type="datetimeFigureOut">
              <a:rPr kumimoji="1" lang="ja-JP" altLang="en-US" smtClean="0"/>
              <a:t>2018/2/27</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18731806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マスター タイトルの書式設定</a:t>
            </a:r>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2780D190-EF11-4F77-B5BC-32EA7547D32E}" type="datetimeFigureOut">
              <a:rPr kumimoji="1" lang="ja-JP" altLang="en-US" smtClean="0"/>
              <a:t>2018/2/27</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9963620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80D190-EF11-4F77-B5BC-32EA7547D32E}" type="datetimeFigureOut">
              <a:rPr kumimoji="1" lang="ja-JP" altLang="en-US" smtClean="0"/>
              <a:t>2018/2/27</a:t>
            </a:fld>
            <a:endParaRPr kumimoji="1" lang="ja-JP" altLang="en-US"/>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4AF1FB0-B679-4E53-8DBA-B4AC3E29A4DF}" type="slidenum">
              <a:rPr kumimoji="1" lang="ja-JP" altLang="en-US" smtClean="0"/>
              <a:t>‹#›</a:t>
            </a:fld>
            <a:endParaRPr kumimoji="1" lang="ja-JP" altLang="en-US"/>
          </a:p>
        </p:txBody>
      </p:sp>
    </p:spTree>
    <p:extLst>
      <p:ext uri="{BB962C8B-B14F-4D97-AF65-F5344CB8AC3E}">
        <p14:creationId xmlns:p14="http://schemas.microsoft.com/office/powerpoint/2010/main" val="252255896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oleObject" Target="../embeddings/Microsoft_Excel_97-2003_Worksheet1.xls"/><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1.e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lang="en-US" altLang="ja-JP" dirty="0"/>
              <a:t>WF </a:t>
            </a:r>
            <a:r>
              <a:rPr lang="en-US" altLang="ja-JP" dirty="0" smtClean="0"/>
              <a:t>on CW update for Autonomous </a:t>
            </a:r>
            <a:r>
              <a:rPr lang="en-US" altLang="ja-JP" dirty="0"/>
              <a:t>UL in </a:t>
            </a:r>
            <a:r>
              <a:rPr lang="en-US" altLang="ja-JP" dirty="0" err="1" smtClean="0"/>
              <a:t>FeLAA</a:t>
            </a:r>
            <a:endParaRPr kumimoji="1" lang="ja-JP" altLang="en-US" dirty="0"/>
          </a:p>
        </p:txBody>
      </p:sp>
      <p:sp>
        <p:nvSpPr>
          <p:cNvPr id="3" name="サブタイトル 2"/>
          <p:cNvSpPr>
            <a:spLocks noGrp="1"/>
          </p:cNvSpPr>
          <p:nvPr>
            <p:ph type="subTitle" idx="1"/>
          </p:nvPr>
        </p:nvSpPr>
        <p:spPr/>
        <p:txBody>
          <a:bodyPr/>
          <a:lstStyle/>
          <a:p>
            <a:r>
              <a:rPr kumimoji="1" lang="en-US" altLang="ja-JP" dirty="0" smtClean="0">
                <a:solidFill>
                  <a:schemeClr val="tx1"/>
                </a:solidFill>
              </a:rPr>
              <a:t>Broadcom, </a:t>
            </a:r>
            <a:r>
              <a:rPr kumimoji="1" lang="en-US" altLang="ja-JP" dirty="0" err="1" smtClean="0">
                <a:solidFill>
                  <a:schemeClr val="tx1"/>
                </a:solidFill>
              </a:rPr>
              <a:t>CableLabs</a:t>
            </a:r>
            <a:r>
              <a:rPr kumimoji="1" lang="en-US" altLang="ja-JP" dirty="0" smtClean="0">
                <a:solidFill>
                  <a:schemeClr val="tx1"/>
                </a:solidFill>
              </a:rPr>
              <a:t>, Charter</a:t>
            </a:r>
            <a:r>
              <a:rPr kumimoji="1" lang="en-US" altLang="ja-JP" smtClean="0">
                <a:solidFill>
                  <a:schemeClr val="tx1"/>
                </a:solidFill>
              </a:rPr>
              <a:t>, Comcast.. </a:t>
            </a:r>
            <a:endParaRPr kumimoji="1" lang="ja-JP" altLang="en-US" dirty="0">
              <a:solidFill>
                <a:schemeClr val="tx1"/>
              </a:solidFill>
            </a:endParaRPr>
          </a:p>
        </p:txBody>
      </p:sp>
      <p:sp>
        <p:nvSpPr>
          <p:cNvPr id="4" name="Rectangle 4"/>
          <p:cNvSpPr>
            <a:spLocks noChangeArrowheads="1"/>
          </p:cNvSpPr>
          <p:nvPr/>
        </p:nvSpPr>
        <p:spPr bwMode="auto">
          <a:xfrm>
            <a:off x="0" y="79266"/>
            <a:ext cx="91440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tabLst>
                <a:tab pos="8788400" algn="r"/>
              </a:tabLst>
            </a:pPr>
            <a:r>
              <a:rPr lang="en-US" altLang="ja-JP" b="1" dirty="0">
                <a:solidFill>
                  <a:prstClr val="black"/>
                </a:solidFill>
              </a:rPr>
              <a:t>3GPP TSG RAN WG1 Meeting #</a:t>
            </a:r>
            <a:r>
              <a:rPr lang="en-US" altLang="ja-JP" b="1" dirty="0" smtClean="0">
                <a:solidFill>
                  <a:prstClr val="black"/>
                </a:solidFill>
              </a:rPr>
              <a:t>92</a:t>
            </a:r>
            <a:r>
              <a:rPr lang="en-US" altLang="ja-JP" b="1" dirty="0">
                <a:solidFill>
                  <a:prstClr val="black"/>
                </a:solidFill>
              </a:rPr>
              <a:t>	R1- </a:t>
            </a:r>
            <a:r>
              <a:rPr lang="en-US" altLang="ja-JP" b="1" dirty="0" smtClean="0">
                <a:solidFill>
                  <a:prstClr val="black"/>
                </a:solidFill>
              </a:rPr>
              <a:t>1803041</a:t>
            </a:r>
            <a:endParaRPr lang="ja-JP" altLang="ja-JP" b="1" dirty="0">
              <a:solidFill>
                <a:srgbClr val="FF0000"/>
              </a:solidFill>
            </a:endParaRPr>
          </a:p>
          <a:p>
            <a:r>
              <a:rPr lang="en-GB" altLang="ja-JP" b="1" dirty="0" smtClean="0">
                <a:solidFill>
                  <a:prstClr val="black"/>
                </a:solidFill>
              </a:rPr>
              <a:t>Athens, Greece</a:t>
            </a:r>
            <a:r>
              <a:rPr lang="en-GB" b="1" dirty="0" smtClean="0">
                <a:solidFill>
                  <a:prstClr val="black"/>
                </a:solidFill>
              </a:rPr>
              <a:t>, </a:t>
            </a:r>
            <a:r>
              <a:rPr lang="en-GB" altLang="ja-JP" b="1" dirty="0" smtClean="0">
                <a:solidFill>
                  <a:prstClr val="black"/>
                </a:solidFill>
              </a:rPr>
              <a:t>26</a:t>
            </a:r>
            <a:r>
              <a:rPr lang="en-GB" altLang="ja-JP" b="1" baseline="30000" dirty="0" smtClean="0">
                <a:solidFill>
                  <a:prstClr val="black"/>
                </a:solidFill>
              </a:rPr>
              <a:t>th</a:t>
            </a:r>
            <a:r>
              <a:rPr lang="en-GB" altLang="ja-JP" b="1" dirty="0" smtClean="0">
                <a:solidFill>
                  <a:prstClr val="black"/>
                </a:solidFill>
              </a:rPr>
              <a:t> Feb – 2</a:t>
            </a:r>
            <a:r>
              <a:rPr lang="en-GB" altLang="ja-JP" b="1" baseline="30000" dirty="0" smtClean="0">
                <a:solidFill>
                  <a:prstClr val="black"/>
                </a:solidFill>
              </a:rPr>
              <a:t>nd</a:t>
            </a:r>
            <a:r>
              <a:rPr lang="en-GB" altLang="ja-JP" b="1" dirty="0" smtClean="0">
                <a:solidFill>
                  <a:prstClr val="black"/>
                </a:solidFill>
              </a:rPr>
              <a:t> Mar 2018</a:t>
            </a:r>
            <a:endParaRPr lang="ko-KR" altLang="ko-KR" dirty="0">
              <a:solidFill>
                <a:prstClr val="black"/>
              </a:solidFill>
              <a:latin typeface="Calibri" panose="020F0502020204030204" pitchFamily="34" charset="0"/>
            </a:endParaRPr>
          </a:p>
        </p:txBody>
      </p:sp>
      <p:sp>
        <p:nvSpPr>
          <p:cNvPr id="5" name="TextBox 4"/>
          <p:cNvSpPr txBox="1">
            <a:spLocks noChangeArrowheads="1"/>
          </p:cNvSpPr>
          <p:nvPr/>
        </p:nvSpPr>
        <p:spPr bwMode="auto">
          <a:xfrm>
            <a:off x="381000" y="1600200"/>
            <a:ext cx="230582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altLang="ko-KR" dirty="0">
                <a:latin typeface="Calibri" pitchFamily="34" charset="0"/>
              </a:rPr>
              <a:t>Agenda item</a:t>
            </a:r>
            <a:r>
              <a:rPr lang="en-US" altLang="ko-KR">
                <a:latin typeface="Calibri" pitchFamily="34" charset="0"/>
              </a:rPr>
              <a:t>: </a:t>
            </a:r>
            <a:r>
              <a:rPr lang="en-US" altLang="ko-KR" smtClean="0">
                <a:latin typeface="Calibri" pitchFamily="34" charset="0"/>
              </a:rPr>
              <a:t>6.2.2.2.3</a:t>
            </a:r>
            <a:endParaRPr lang="en-US" altLang="ko-KR" dirty="0">
              <a:latin typeface="Calibri" pitchFamily="34" charset="0"/>
            </a:endParaRPr>
          </a:p>
        </p:txBody>
      </p:sp>
    </p:spTree>
    <p:extLst>
      <p:ext uri="{BB962C8B-B14F-4D97-AF65-F5344CB8AC3E}">
        <p14:creationId xmlns:p14="http://schemas.microsoft.com/office/powerpoint/2010/main" val="14972573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116632"/>
            <a:ext cx="8229600" cy="504056"/>
          </a:xfrm>
        </p:spPr>
        <p:txBody>
          <a:bodyPr>
            <a:normAutofit fontScale="90000"/>
          </a:bodyPr>
          <a:lstStyle/>
          <a:p>
            <a:r>
              <a:rPr lang="en-US" altLang="zh-CN" sz="3200" dirty="0" smtClean="0"/>
              <a:t>Background (1)</a:t>
            </a:r>
            <a:endParaRPr lang="zh-CN" altLang="en-US" sz="3200" dirty="0"/>
          </a:p>
        </p:txBody>
      </p:sp>
      <p:sp>
        <p:nvSpPr>
          <p:cNvPr id="3" name="内容占位符 2"/>
          <p:cNvSpPr>
            <a:spLocks noGrp="1"/>
          </p:cNvSpPr>
          <p:nvPr>
            <p:ph idx="1"/>
          </p:nvPr>
        </p:nvSpPr>
        <p:spPr>
          <a:xfrm>
            <a:off x="467544" y="692696"/>
            <a:ext cx="8280920" cy="5184576"/>
          </a:xfrm>
        </p:spPr>
        <p:txBody>
          <a:bodyPr>
            <a:noAutofit/>
          </a:bodyPr>
          <a:lstStyle/>
          <a:p>
            <a:r>
              <a:rPr lang="en-US" altLang="zh-CN" sz="2400" dirty="0" smtClean="0"/>
              <a:t>In RAN1#91, the agreements made regarding Autonomous UL transmissions with Category 4 LBT included the following regarding the CW update mechanism:</a:t>
            </a:r>
          </a:p>
          <a:p>
            <a:pPr lvl="1"/>
            <a:r>
              <a:rPr lang="en-US" sz="2400" i="1" dirty="0" smtClean="0">
                <a:solidFill>
                  <a:srgbClr val="C00000"/>
                </a:solidFill>
              </a:rPr>
              <a:t>RAN1 </a:t>
            </a:r>
            <a:r>
              <a:rPr lang="en-US" sz="2400" i="1" dirty="0">
                <a:solidFill>
                  <a:srgbClr val="C00000"/>
                </a:solidFill>
              </a:rPr>
              <a:t>shall specify the CWS adjustment for the case of no A/N reception until which the UE is not allowed to perform Cat.4 LBT and transmit AUL in case of no A/N or UL grant reception.</a:t>
            </a:r>
          </a:p>
          <a:p>
            <a:pPr lvl="2"/>
            <a:r>
              <a:rPr lang="en-US" sz="2000" i="1" dirty="0" smtClean="0">
                <a:solidFill>
                  <a:srgbClr val="C00000"/>
                </a:solidFill>
              </a:rPr>
              <a:t>FFS</a:t>
            </a:r>
            <a:r>
              <a:rPr lang="en-US" sz="2000" i="1" dirty="0">
                <a:solidFill>
                  <a:srgbClr val="C00000"/>
                </a:solidFill>
              </a:rPr>
              <a:t>: Handling of ACK/NACK or UL grant in case multiple consecutive recent Cat.4 LBT AUL bursts were transmitted without waiting for any AUL-DFI or UL grant.</a:t>
            </a:r>
          </a:p>
          <a:p>
            <a:r>
              <a:rPr lang="en-US" sz="2400" dirty="0" smtClean="0"/>
              <a:t>This WF provides proposals to address the above points</a:t>
            </a:r>
          </a:p>
        </p:txBody>
      </p:sp>
    </p:spTree>
    <p:extLst>
      <p:ext uri="{BB962C8B-B14F-4D97-AF65-F5344CB8AC3E}">
        <p14:creationId xmlns:p14="http://schemas.microsoft.com/office/powerpoint/2010/main" val="35686380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116632"/>
            <a:ext cx="8229600" cy="504056"/>
          </a:xfrm>
        </p:spPr>
        <p:txBody>
          <a:bodyPr>
            <a:noAutofit/>
          </a:bodyPr>
          <a:lstStyle/>
          <a:p>
            <a:r>
              <a:rPr lang="en-US" altLang="zh-CN" sz="2800" dirty="0" smtClean="0"/>
              <a:t>Background (2)</a:t>
            </a:r>
            <a:endParaRPr lang="zh-CN" altLang="en-US" sz="2800" dirty="0"/>
          </a:p>
        </p:txBody>
      </p:sp>
      <p:sp>
        <p:nvSpPr>
          <p:cNvPr id="3" name="内容占位符 2"/>
          <p:cNvSpPr>
            <a:spLocks noGrp="1"/>
          </p:cNvSpPr>
          <p:nvPr>
            <p:ph idx="1"/>
          </p:nvPr>
        </p:nvSpPr>
        <p:spPr>
          <a:xfrm>
            <a:off x="467544" y="692696"/>
            <a:ext cx="8280920" cy="5184576"/>
          </a:xfrm>
        </p:spPr>
        <p:txBody>
          <a:bodyPr>
            <a:noAutofit/>
          </a:bodyPr>
          <a:lstStyle/>
          <a:p>
            <a:r>
              <a:rPr lang="en-US" sz="1800" b="1" dirty="0" smtClean="0"/>
              <a:t>Principle</a:t>
            </a:r>
            <a:r>
              <a:rPr lang="en-US" sz="1800" dirty="0" smtClean="0"/>
              <a:t>: Any Category 4 LBT that begins a new COT should use a contention window size that captures the result of the transmissions in the previous COT that started with Category 4 LBT.</a:t>
            </a:r>
          </a:p>
          <a:p>
            <a:r>
              <a:rPr lang="en-US" sz="1800" dirty="0"/>
              <a:t>This is also mandated by the ETSI BRAN </a:t>
            </a:r>
            <a:r>
              <a:rPr lang="en-US" sz="1800" dirty="0" smtClean="0"/>
              <a:t>harmonized standard </a:t>
            </a:r>
            <a:r>
              <a:rPr lang="en-US" sz="1800" dirty="0"/>
              <a:t>EN 301 893 (section 4.2.7.2.3.6) in the following way:</a:t>
            </a:r>
          </a:p>
          <a:p>
            <a:pPr marL="457200" lvl="1" indent="0">
              <a:buNone/>
            </a:pPr>
            <a:r>
              <a:rPr lang="en-US" sz="1600" i="1" dirty="0">
                <a:solidFill>
                  <a:srgbClr val="C00000"/>
                </a:solidFill>
              </a:rPr>
              <a:t>1)       The Channel Access Engine  shall set CW to </a:t>
            </a:r>
            <a:r>
              <a:rPr lang="en-US" sz="1600" i="1" dirty="0" err="1">
                <a:solidFill>
                  <a:srgbClr val="C00000"/>
                </a:solidFill>
              </a:rPr>
              <a:t>CWmin</a:t>
            </a:r>
            <a:r>
              <a:rPr lang="en-US" sz="1600" i="1" dirty="0">
                <a:solidFill>
                  <a:srgbClr val="C00000"/>
                </a:solidFill>
              </a:rPr>
              <a:t>.</a:t>
            </a:r>
            <a:br>
              <a:rPr lang="en-US" sz="1600" i="1" dirty="0">
                <a:solidFill>
                  <a:srgbClr val="C00000"/>
                </a:solidFill>
              </a:rPr>
            </a:br>
            <a:r>
              <a:rPr lang="en-US" sz="1600" i="1" dirty="0">
                <a:solidFill>
                  <a:srgbClr val="C00000"/>
                </a:solidFill>
              </a:rPr>
              <a:t>2)       The Channel Access Engine shall select a random number q from a uniform distribution over the range 0 to CW</a:t>
            </a:r>
          </a:p>
          <a:p>
            <a:pPr marL="457200" lvl="1" indent="0">
              <a:buNone/>
            </a:pPr>
            <a:r>
              <a:rPr lang="en-US" sz="1600" i="1" dirty="0">
                <a:solidFill>
                  <a:srgbClr val="C00000"/>
                </a:solidFill>
              </a:rPr>
              <a:t>……………</a:t>
            </a:r>
          </a:p>
          <a:p>
            <a:pPr marL="457200" lvl="1" indent="0">
              <a:buNone/>
            </a:pPr>
            <a:r>
              <a:rPr lang="en-US" sz="1600" i="1" dirty="0">
                <a:solidFill>
                  <a:srgbClr val="C00000"/>
                </a:solidFill>
              </a:rPr>
              <a:t>7)       When the Channel Occupancy Time (COT) has completed, and it has been confirmed that at least one transmission that started at the beginning of the Channel Occupancy Time was successful, the Initiating Device proceeds with step 1) above otherwise the Initiating Device proceeds with step 8) below.</a:t>
            </a:r>
            <a:br>
              <a:rPr lang="en-US" sz="1600" i="1" dirty="0">
                <a:solidFill>
                  <a:srgbClr val="C00000"/>
                </a:solidFill>
              </a:rPr>
            </a:br>
            <a:r>
              <a:rPr lang="en-US" sz="1600" i="1" dirty="0">
                <a:solidFill>
                  <a:srgbClr val="C00000"/>
                </a:solidFill>
              </a:rPr>
              <a:t>8)        The Initiating Device may retransmit. If the Initiating Device does not retransmit the Channel Access Engine shall discard all data packets associated with the unsuccessful Channel Occupancy Time and the Channel Access Engine shall proceed with step 1) above. Otherwise the Channel Access Engine shall adjust CW to ((CW + 1) × m ) – 1. If the adjusted value of CW is greater than </a:t>
            </a:r>
            <a:r>
              <a:rPr lang="en-US" sz="1600" i="1" dirty="0" err="1">
                <a:solidFill>
                  <a:srgbClr val="C00000"/>
                </a:solidFill>
              </a:rPr>
              <a:t>CWmax</a:t>
            </a:r>
            <a:r>
              <a:rPr lang="en-US" sz="1600" i="1" dirty="0">
                <a:solidFill>
                  <a:srgbClr val="C00000"/>
                </a:solidFill>
              </a:rPr>
              <a:t> the Channel Access Engine may set CW equal to </a:t>
            </a:r>
            <a:r>
              <a:rPr lang="en-US" sz="1600" i="1" dirty="0" err="1">
                <a:solidFill>
                  <a:srgbClr val="C00000"/>
                </a:solidFill>
              </a:rPr>
              <a:t>CWmax</a:t>
            </a:r>
            <a:r>
              <a:rPr lang="en-US" sz="1600" i="1" dirty="0">
                <a:solidFill>
                  <a:srgbClr val="C00000"/>
                </a:solidFill>
              </a:rPr>
              <a:t>. The Channel Access Engine shall proceed with step 2) </a:t>
            </a:r>
            <a:r>
              <a:rPr lang="en-US" sz="1600" i="1" dirty="0" smtClean="0">
                <a:solidFill>
                  <a:srgbClr val="C00000"/>
                </a:solidFill>
              </a:rPr>
              <a:t>above</a:t>
            </a:r>
            <a:endParaRPr lang="en-US" sz="1600" i="1" dirty="0">
              <a:solidFill>
                <a:srgbClr val="C00000"/>
              </a:solidFill>
            </a:endParaRPr>
          </a:p>
        </p:txBody>
      </p:sp>
    </p:spTree>
    <p:extLst>
      <p:ext uri="{BB962C8B-B14F-4D97-AF65-F5344CB8AC3E}">
        <p14:creationId xmlns:p14="http://schemas.microsoft.com/office/powerpoint/2010/main" val="7317169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116632"/>
            <a:ext cx="8229600" cy="504056"/>
          </a:xfrm>
        </p:spPr>
        <p:txBody>
          <a:bodyPr>
            <a:noAutofit/>
          </a:bodyPr>
          <a:lstStyle/>
          <a:p>
            <a:r>
              <a:rPr lang="en-US" altLang="zh-CN" sz="2800" dirty="0" smtClean="0"/>
              <a:t>Background (3)</a:t>
            </a:r>
            <a:endParaRPr lang="zh-CN" altLang="en-US" sz="2800" dirty="0"/>
          </a:p>
        </p:txBody>
      </p:sp>
      <p:sp>
        <p:nvSpPr>
          <p:cNvPr id="3" name="内容占位符 2"/>
          <p:cNvSpPr>
            <a:spLocks noGrp="1"/>
          </p:cNvSpPr>
          <p:nvPr>
            <p:ph idx="1"/>
          </p:nvPr>
        </p:nvSpPr>
        <p:spPr>
          <a:xfrm>
            <a:off x="467544" y="692696"/>
            <a:ext cx="8280920" cy="5184576"/>
          </a:xfrm>
        </p:spPr>
        <p:txBody>
          <a:bodyPr>
            <a:noAutofit/>
          </a:bodyPr>
          <a:lstStyle/>
          <a:p>
            <a:r>
              <a:rPr lang="en-US" sz="2000" dirty="0" smtClean="0"/>
              <a:t>However, LAA requires at least 4 subframes between a Category 4 LBT transmission and the indication of its result through HARQ feedback</a:t>
            </a:r>
          </a:p>
          <a:p>
            <a:r>
              <a:rPr lang="en-US" sz="2000" dirty="0" smtClean="0"/>
              <a:t>Given this, the following exception can be made for AUL transmissions that begin with Category 4 LBT</a:t>
            </a:r>
          </a:p>
          <a:p>
            <a:pPr lvl="1"/>
            <a:r>
              <a:rPr lang="en-US" sz="1800" i="1" dirty="0" smtClean="0"/>
              <a:t>Between two AUL transmissions that begin with Category 4 LBT , there shall be a Contention window update if there was sufficient time i.e. 4 subframes to receive the feedback corresponding to the former Category 4 LBT transmission</a:t>
            </a:r>
            <a:r>
              <a:rPr lang="en-US" sz="1800" dirty="0" smtClean="0"/>
              <a:t>.</a:t>
            </a:r>
            <a:endParaRPr lang="en-US" sz="1800" dirty="0"/>
          </a:p>
          <a:p>
            <a:r>
              <a:rPr lang="en-US" sz="2000" dirty="0"/>
              <a:t>In order to account for processing delay at the UE, </a:t>
            </a:r>
            <a:r>
              <a:rPr lang="en-US" sz="2000" dirty="0" smtClean="0"/>
              <a:t>a </a:t>
            </a:r>
            <a:r>
              <a:rPr lang="en-US" sz="2000" dirty="0"/>
              <a:t>further margin of 1 or 2 subframes </a:t>
            </a:r>
            <a:r>
              <a:rPr lang="en-US" sz="2000" dirty="0" smtClean="0"/>
              <a:t>can be considered i.e</a:t>
            </a:r>
            <a:r>
              <a:rPr lang="en-US" sz="2000" dirty="0"/>
              <a:t>. N = (4 + {1,2}) subframes. Please note that such a margin is not permitted by ETSI-BRAN and also risks being unfair to co-channel Wi-Fi which will update its contention window after every transmission in a COT that started with CAT4 </a:t>
            </a:r>
            <a:r>
              <a:rPr lang="en-US" sz="2000" dirty="0" smtClean="0"/>
              <a:t>LBT.</a:t>
            </a:r>
          </a:p>
          <a:p>
            <a:r>
              <a:rPr lang="en-US" sz="2000" dirty="0" smtClean="0"/>
              <a:t>So, in </a:t>
            </a:r>
            <a:r>
              <a:rPr lang="en-US" sz="2000" dirty="0"/>
              <a:t>our view, any value of N longer than </a:t>
            </a:r>
            <a:r>
              <a:rPr lang="en-US" sz="2000" dirty="0" smtClean="0"/>
              <a:t>4</a:t>
            </a:r>
            <a:r>
              <a:rPr lang="en-US" sz="2000" dirty="0"/>
              <a:t>+{1,2</a:t>
            </a:r>
            <a:r>
              <a:rPr lang="en-US" sz="2000" dirty="0" smtClean="0"/>
              <a:t>} </a:t>
            </a:r>
            <a:r>
              <a:rPr lang="en-US" sz="2000" dirty="0"/>
              <a:t>cannot be justified in terms of a) the principle of fair channel access; b) the already existing agreement from RAN1#90 to make the AUL contention window update procedure to be the same as </a:t>
            </a:r>
            <a:r>
              <a:rPr lang="en-US" sz="2000" dirty="0" err="1"/>
              <a:t>eLAA</a:t>
            </a:r>
            <a:r>
              <a:rPr lang="en-US" sz="2000" dirty="0"/>
              <a:t>; and c) </a:t>
            </a:r>
            <a:r>
              <a:rPr lang="en-US" sz="2000" dirty="0" smtClean="0"/>
              <a:t>ETSI-BRAN harmonized standard.</a:t>
            </a:r>
            <a:endParaRPr lang="en-US" sz="2000" dirty="0"/>
          </a:p>
        </p:txBody>
      </p:sp>
    </p:spTree>
    <p:extLst>
      <p:ext uri="{BB962C8B-B14F-4D97-AF65-F5344CB8AC3E}">
        <p14:creationId xmlns:p14="http://schemas.microsoft.com/office/powerpoint/2010/main" val="17427680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116632"/>
            <a:ext cx="8229600" cy="504056"/>
          </a:xfrm>
        </p:spPr>
        <p:txBody>
          <a:bodyPr>
            <a:noAutofit/>
          </a:bodyPr>
          <a:lstStyle/>
          <a:p>
            <a:r>
              <a:rPr lang="en-US" altLang="zh-CN" sz="2800" dirty="0" smtClean="0"/>
              <a:t>Background (4)</a:t>
            </a:r>
            <a:endParaRPr lang="zh-CN" altLang="en-US" sz="2800" dirty="0"/>
          </a:p>
        </p:txBody>
      </p:sp>
      <p:sp>
        <p:nvSpPr>
          <p:cNvPr id="3" name="内容占位符 2"/>
          <p:cNvSpPr>
            <a:spLocks noGrp="1"/>
          </p:cNvSpPr>
          <p:nvPr>
            <p:ph idx="1"/>
          </p:nvPr>
        </p:nvSpPr>
        <p:spPr>
          <a:xfrm>
            <a:off x="467544" y="692696"/>
            <a:ext cx="8280920" cy="5184576"/>
          </a:xfrm>
        </p:spPr>
        <p:txBody>
          <a:bodyPr>
            <a:noAutofit/>
          </a:bodyPr>
          <a:lstStyle/>
          <a:p>
            <a:r>
              <a:rPr lang="en-US" sz="1800" dirty="0" smtClean="0"/>
              <a:t>Further note that due to the delayed HARQ feedback in LAA and if N=6 is considered, there can be multiple transmissions that begin with Category 4 LBT 6 or more subframes earlier without any HARQ feedback in between. </a:t>
            </a:r>
          </a:p>
          <a:p>
            <a:r>
              <a:rPr lang="en-US" sz="1800" dirty="0"/>
              <a:t>C</a:t>
            </a:r>
            <a:r>
              <a:rPr lang="en-US" sz="1800" dirty="0" smtClean="0"/>
              <a:t>onsider the </a:t>
            </a:r>
            <a:r>
              <a:rPr lang="en-US" sz="1800" dirty="0"/>
              <a:t>following example: </a:t>
            </a:r>
            <a:endParaRPr lang="en-US" sz="1800" dirty="0" smtClean="0"/>
          </a:p>
          <a:p>
            <a:pPr lvl="1"/>
            <a:r>
              <a:rPr lang="en-US" sz="1600" dirty="0" smtClean="0"/>
              <a:t>There are transmission bursts </a:t>
            </a:r>
            <a:r>
              <a:rPr lang="en-US" sz="1600" dirty="0"/>
              <a:t>with </a:t>
            </a:r>
            <a:r>
              <a:rPr lang="en-US" sz="1600" dirty="0" smtClean="0"/>
              <a:t>Category 4 </a:t>
            </a:r>
            <a:r>
              <a:rPr lang="en-US" sz="1600" dirty="0"/>
              <a:t>LBT at subframes n,n+2,n+4 and </a:t>
            </a:r>
            <a:r>
              <a:rPr lang="en-US" sz="1600" dirty="0" smtClean="0"/>
              <a:t>n+10</a:t>
            </a:r>
            <a:r>
              <a:rPr lang="en-US" sz="1600" dirty="0"/>
              <a:t>. Transmissions in subframes n, </a:t>
            </a:r>
            <a:r>
              <a:rPr lang="en-US" sz="1600" dirty="0" smtClean="0"/>
              <a:t>n+2 and </a:t>
            </a:r>
            <a:r>
              <a:rPr lang="en-US" sz="1600" dirty="0"/>
              <a:t>n+4 are in error.</a:t>
            </a:r>
          </a:p>
          <a:p>
            <a:pPr lvl="1"/>
            <a:r>
              <a:rPr lang="en-US" sz="1600" dirty="0"/>
              <a:t>For LAA: HARQ feedback for transmissions in subframes n, n+2, n+4 is received in subframe </a:t>
            </a:r>
            <a:r>
              <a:rPr lang="en-US" sz="1600" dirty="0" smtClean="0"/>
              <a:t>n+12</a:t>
            </a:r>
          </a:p>
          <a:p>
            <a:pPr lvl="1"/>
            <a:r>
              <a:rPr lang="en-US" sz="1600" dirty="0"/>
              <a:t>For Wi-Fi: Feedbacks are </a:t>
            </a:r>
            <a:r>
              <a:rPr lang="en-US" sz="1600" dirty="0" smtClean="0"/>
              <a:t>immediate</a:t>
            </a:r>
          </a:p>
          <a:p>
            <a:r>
              <a:rPr lang="en-US" sz="2000" dirty="0" smtClean="0"/>
              <a:t>The next diagram shows </a:t>
            </a:r>
            <a:r>
              <a:rPr lang="en-US" sz="2000" dirty="0"/>
              <a:t>the CW evolution for the following </a:t>
            </a:r>
            <a:r>
              <a:rPr lang="en-US" sz="2000" dirty="0" smtClean="0"/>
              <a:t>schemes:</a:t>
            </a:r>
          </a:p>
          <a:p>
            <a:pPr marL="857250" lvl="1" indent="-457200">
              <a:buFont typeface="+mj-lt"/>
              <a:buAutoNum type="arabicPeriod"/>
            </a:pPr>
            <a:r>
              <a:rPr lang="en-US" sz="1600" dirty="0" smtClean="0"/>
              <a:t>LAA  alternative 1: N</a:t>
            </a:r>
            <a:r>
              <a:rPr lang="en-US" sz="1600" dirty="0"/>
              <a:t>= 6, only 1 CW update irrespective of the number of </a:t>
            </a:r>
            <a:r>
              <a:rPr lang="en-US" sz="1600" dirty="0" smtClean="0"/>
              <a:t>Category 4 </a:t>
            </a:r>
            <a:r>
              <a:rPr lang="en-US" sz="1600" dirty="0"/>
              <a:t>LBT transmissions that start 6 subframes or more earlier without a corresponding HARQ </a:t>
            </a:r>
            <a:r>
              <a:rPr lang="en-US" sz="1600" dirty="0" smtClean="0"/>
              <a:t>feedback </a:t>
            </a:r>
          </a:p>
          <a:p>
            <a:pPr marL="857250" lvl="1" indent="-457200">
              <a:buFont typeface="+mj-lt"/>
              <a:buAutoNum type="arabicPeriod"/>
            </a:pPr>
            <a:r>
              <a:rPr lang="en-US" sz="1600" dirty="0"/>
              <a:t>LAA Alternative </a:t>
            </a:r>
            <a:r>
              <a:rPr lang="en-US" sz="1600" dirty="0" smtClean="0"/>
              <a:t>2: N </a:t>
            </a:r>
            <a:r>
              <a:rPr lang="en-US" sz="1600" dirty="0"/>
              <a:t>= 6, CW update for each outstanding </a:t>
            </a:r>
            <a:r>
              <a:rPr lang="en-US" sz="1600" dirty="0" smtClean="0"/>
              <a:t>Category 4 </a:t>
            </a:r>
            <a:r>
              <a:rPr lang="en-US" sz="1600" dirty="0"/>
              <a:t>LBT transmission that start 6 subframes or more earlier without a corresponding HARQ </a:t>
            </a:r>
            <a:r>
              <a:rPr lang="en-US" sz="1600" dirty="0" smtClean="0"/>
              <a:t>feedback</a:t>
            </a:r>
          </a:p>
          <a:p>
            <a:pPr marL="857250" lvl="1" indent="-457200">
              <a:buFont typeface="+mj-lt"/>
              <a:buAutoNum type="arabicPeriod"/>
            </a:pPr>
            <a:r>
              <a:rPr lang="en-US" sz="1600" dirty="0" smtClean="0"/>
              <a:t>Wi-Fi</a:t>
            </a:r>
          </a:p>
          <a:p>
            <a:pPr marL="857250" lvl="1" indent="-457200">
              <a:buFont typeface="+mj-lt"/>
              <a:buAutoNum type="arabicPeriod"/>
            </a:pPr>
            <a:r>
              <a:rPr lang="en-US" sz="1600" dirty="0" smtClean="0"/>
              <a:t>Procedure specified in ETSI EN 301 893</a:t>
            </a:r>
            <a:endParaRPr lang="en-US" sz="1600" dirty="0"/>
          </a:p>
        </p:txBody>
      </p:sp>
    </p:spTree>
    <p:extLst>
      <p:ext uri="{BB962C8B-B14F-4D97-AF65-F5344CB8AC3E}">
        <p14:creationId xmlns:p14="http://schemas.microsoft.com/office/powerpoint/2010/main" val="11153356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116632"/>
            <a:ext cx="8229600" cy="504056"/>
          </a:xfrm>
        </p:spPr>
        <p:txBody>
          <a:bodyPr>
            <a:noAutofit/>
          </a:bodyPr>
          <a:lstStyle/>
          <a:p>
            <a:r>
              <a:rPr lang="en-US" altLang="zh-CN" sz="2800" dirty="0" smtClean="0"/>
              <a:t>Background (5)</a:t>
            </a:r>
            <a:endParaRPr lang="zh-CN" altLang="en-US" sz="2800" dirty="0"/>
          </a:p>
        </p:txBody>
      </p:sp>
      <p:sp>
        <p:nvSpPr>
          <p:cNvPr id="3" name="内容占位符 2"/>
          <p:cNvSpPr>
            <a:spLocks noGrp="1"/>
          </p:cNvSpPr>
          <p:nvPr>
            <p:ph idx="1"/>
          </p:nvPr>
        </p:nvSpPr>
        <p:spPr>
          <a:xfrm>
            <a:off x="467544" y="692696"/>
            <a:ext cx="8280920" cy="5832648"/>
          </a:xfrm>
        </p:spPr>
        <p:txBody>
          <a:bodyPr>
            <a:noAutofit/>
          </a:bodyPr>
          <a:lstStyle/>
          <a:p>
            <a:pPr marL="0" indent="0">
              <a:buNone/>
            </a:pPr>
            <a:endParaRPr lang="en-US" sz="1800" dirty="0"/>
          </a:p>
          <a:p>
            <a:pPr marL="0" indent="0">
              <a:buNone/>
            </a:pPr>
            <a:endParaRPr lang="en-US" sz="1800" dirty="0" smtClean="0"/>
          </a:p>
          <a:p>
            <a:pPr marL="0" indent="0">
              <a:buNone/>
            </a:pPr>
            <a:endParaRPr lang="en-US" sz="1800" dirty="0"/>
          </a:p>
          <a:p>
            <a:pPr marL="0" indent="0">
              <a:buNone/>
            </a:pPr>
            <a:endParaRPr lang="en-US" sz="1800" dirty="0" smtClean="0"/>
          </a:p>
          <a:p>
            <a:pPr marL="0" indent="0">
              <a:buNone/>
            </a:pPr>
            <a:endParaRPr lang="en-US" sz="1800" dirty="0"/>
          </a:p>
          <a:p>
            <a:pPr marL="0" indent="0">
              <a:buNone/>
            </a:pPr>
            <a:endParaRPr lang="en-US" sz="1800" dirty="0" smtClean="0"/>
          </a:p>
          <a:p>
            <a:pPr marL="0" indent="0">
              <a:buNone/>
            </a:pPr>
            <a:endParaRPr lang="en-US" sz="1800" dirty="0"/>
          </a:p>
          <a:p>
            <a:pPr marL="0" indent="0">
              <a:buNone/>
            </a:pPr>
            <a:endParaRPr lang="en-US" sz="1800" dirty="0" smtClean="0"/>
          </a:p>
          <a:p>
            <a:pPr marL="0" indent="0">
              <a:buNone/>
            </a:pPr>
            <a:endParaRPr lang="en-US" sz="1800" dirty="0"/>
          </a:p>
          <a:p>
            <a:pPr marL="0" indent="0">
              <a:buNone/>
            </a:pPr>
            <a:r>
              <a:rPr lang="en-US" sz="1800" dirty="0" smtClean="0"/>
              <a:t>Observation: </a:t>
            </a:r>
          </a:p>
          <a:p>
            <a:r>
              <a:rPr lang="en-US" sz="1800" dirty="0"/>
              <a:t>CW update in Wi-Fi follows ETSI EN 301 </a:t>
            </a:r>
            <a:r>
              <a:rPr lang="en-US" sz="1800" dirty="0" smtClean="0"/>
              <a:t>893</a:t>
            </a:r>
          </a:p>
          <a:p>
            <a:r>
              <a:rPr lang="en-US" sz="1800" dirty="0" smtClean="0"/>
              <a:t>CW update in Alternative 1 and Alternative 2 </a:t>
            </a:r>
          </a:p>
          <a:p>
            <a:pPr lvl="1"/>
            <a:r>
              <a:rPr lang="en-US" sz="1800" dirty="0" smtClean="0"/>
              <a:t>Both do not follow ETSI EN 301 893.</a:t>
            </a:r>
          </a:p>
          <a:p>
            <a:pPr lvl="1"/>
            <a:r>
              <a:rPr lang="en-US" sz="1800" dirty="0"/>
              <a:t>Both can be unfair to Wi-Fi since the CW used can be smaller that what is used in Wi-Fi</a:t>
            </a:r>
            <a:r>
              <a:rPr lang="en-US" sz="1800" dirty="0" smtClean="0"/>
              <a:t>.</a:t>
            </a:r>
          </a:p>
          <a:p>
            <a:pPr lvl="1"/>
            <a:r>
              <a:rPr lang="en-US" sz="1800" dirty="0" smtClean="0"/>
              <a:t>Alternative 2 </a:t>
            </a:r>
            <a:r>
              <a:rPr lang="en-US" sz="1800" dirty="0"/>
              <a:t>is closer to what is specified in ETSI EN 301 893 since it leads to a CW update for each transmission burst that begins with Category 4 LBT.</a:t>
            </a:r>
            <a:endParaRPr lang="en-US" sz="1800" dirty="0" smtClean="0"/>
          </a:p>
          <a:p>
            <a:pPr lvl="1"/>
            <a:r>
              <a:rPr lang="en-US" sz="1800" dirty="0" smtClean="0"/>
              <a:t>Alternative 2 is fairer to Wi-Fi</a:t>
            </a:r>
          </a:p>
          <a:p>
            <a:pPr marL="0" indent="0">
              <a:buNone/>
            </a:pPr>
            <a:endParaRPr lang="en-US" sz="1800" dirty="0" smtClean="0"/>
          </a:p>
        </p:txBody>
      </p:sp>
      <p:graphicFrame>
        <p:nvGraphicFramePr>
          <p:cNvPr id="6" name="Object 5"/>
          <p:cNvGraphicFramePr>
            <a:graphicFrameLocks noChangeAspect="1"/>
          </p:cNvGraphicFramePr>
          <p:nvPr>
            <p:extLst>
              <p:ext uri="{D42A27DB-BD31-4B8C-83A1-F6EECF244321}">
                <p14:modId xmlns:p14="http://schemas.microsoft.com/office/powerpoint/2010/main" val="1794963611"/>
              </p:ext>
            </p:extLst>
          </p:nvPr>
        </p:nvGraphicFramePr>
        <p:xfrm>
          <a:off x="539552" y="692696"/>
          <a:ext cx="8267700" cy="2673350"/>
        </p:xfrm>
        <a:graphic>
          <a:graphicData uri="http://schemas.openxmlformats.org/presentationml/2006/ole">
            <mc:AlternateContent xmlns:mc="http://schemas.openxmlformats.org/markup-compatibility/2006">
              <mc:Choice xmlns:v="urn:schemas-microsoft-com:vml" Requires="v">
                <p:oleObj spid="_x0000_s1037" name="Worksheet" r:id="rId3" imgW="8267675" imgH="2673431" progId="Excel.Sheet.8">
                  <p:embed/>
                </p:oleObj>
              </mc:Choice>
              <mc:Fallback>
                <p:oleObj name="Worksheet" r:id="rId3" imgW="8267675" imgH="2673431" progId="Excel.Sheet.8">
                  <p:embed/>
                  <p:pic>
                    <p:nvPicPr>
                      <p:cNvPr id="0" name=""/>
                      <p:cNvPicPr/>
                      <p:nvPr/>
                    </p:nvPicPr>
                    <p:blipFill>
                      <a:blip r:embed="rId4"/>
                      <a:stretch>
                        <a:fillRect/>
                      </a:stretch>
                    </p:blipFill>
                    <p:spPr>
                      <a:xfrm>
                        <a:off x="539552" y="692696"/>
                        <a:ext cx="8267700" cy="2673350"/>
                      </a:xfrm>
                      <a:prstGeom prst="rect">
                        <a:avLst/>
                      </a:prstGeom>
                    </p:spPr>
                  </p:pic>
                </p:oleObj>
              </mc:Fallback>
            </mc:AlternateContent>
          </a:graphicData>
        </a:graphic>
      </p:graphicFrame>
    </p:spTree>
    <p:extLst>
      <p:ext uri="{BB962C8B-B14F-4D97-AF65-F5344CB8AC3E}">
        <p14:creationId xmlns:p14="http://schemas.microsoft.com/office/powerpoint/2010/main" val="12327065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778098"/>
          </a:xfrm>
        </p:spPr>
        <p:txBody>
          <a:bodyPr>
            <a:normAutofit/>
          </a:bodyPr>
          <a:lstStyle/>
          <a:p>
            <a:r>
              <a:rPr lang="en-US" altLang="zh-CN" sz="2800" dirty="0" smtClean="0"/>
              <a:t>Proposal</a:t>
            </a:r>
            <a:endParaRPr lang="zh-CN" altLang="en-US" sz="2800" dirty="0"/>
          </a:p>
        </p:txBody>
      </p:sp>
      <p:sp>
        <p:nvSpPr>
          <p:cNvPr id="3" name="内容占位符 2"/>
          <p:cNvSpPr>
            <a:spLocks noGrp="1"/>
          </p:cNvSpPr>
          <p:nvPr>
            <p:ph idx="1"/>
          </p:nvPr>
        </p:nvSpPr>
        <p:spPr>
          <a:xfrm>
            <a:off x="395536" y="980728"/>
            <a:ext cx="8496944" cy="4525963"/>
          </a:xfrm>
        </p:spPr>
        <p:txBody>
          <a:bodyPr>
            <a:noAutofit/>
          </a:bodyPr>
          <a:lstStyle/>
          <a:p>
            <a:pPr lvl="0"/>
            <a:r>
              <a:rPr lang="en-US" sz="2000" i="1" dirty="0" smtClean="0"/>
              <a:t>If a </a:t>
            </a:r>
            <a:r>
              <a:rPr lang="en-US" sz="2000" i="1" dirty="0"/>
              <a:t>Category 4 LBT UL (SUL/AUL) transmission is initiated at least N </a:t>
            </a:r>
            <a:r>
              <a:rPr lang="en-US" sz="2000" i="1" dirty="0" err="1"/>
              <a:t>subframes</a:t>
            </a:r>
            <a:r>
              <a:rPr lang="en-US" sz="2000" i="1" dirty="0"/>
              <a:t> after the start of </a:t>
            </a:r>
            <a:r>
              <a:rPr lang="en-US" sz="2000" i="1" dirty="0" smtClean="0"/>
              <a:t>one or more previous </a:t>
            </a:r>
            <a:r>
              <a:rPr lang="en-US" sz="2000" i="1" dirty="0"/>
              <a:t>Category 4 LBT UL(SUL/AUL) </a:t>
            </a:r>
            <a:r>
              <a:rPr lang="en-US" sz="2000" i="1" dirty="0" smtClean="0"/>
              <a:t>transmissions </a:t>
            </a:r>
            <a:r>
              <a:rPr lang="en-US" sz="2000" i="1" dirty="0"/>
              <a:t>without the reception of any UL grant or AUL Downlink Feedback Information in between, </a:t>
            </a:r>
            <a:r>
              <a:rPr lang="en-US" sz="2000" i="1" dirty="0" smtClean="0"/>
              <a:t>where N </a:t>
            </a:r>
            <a:r>
              <a:rPr lang="en-US" sz="2000" i="1" dirty="0"/>
              <a:t>= </a:t>
            </a:r>
            <a:r>
              <a:rPr lang="en-US" sz="2000" i="1" dirty="0" smtClean="0"/>
              <a:t>6</a:t>
            </a:r>
          </a:p>
          <a:p>
            <a:pPr lvl="1"/>
            <a:r>
              <a:rPr lang="en-US" sz="2000" i="1" dirty="0" smtClean="0"/>
              <a:t>For each such previous </a:t>
            </a:r>
            <a:r>
              <a:rPr lang="en-US" sz="2000" i="1" dirty="0"/>
              <a:t>Category 4 LBT (SUL/AUL) </a:t>
            </a:r>
            <a:r>
              <a:rPr lang="en-US" sz="2000" i="1" dirty="0" smtClean="0"/>
              <a:t>transmission  initiated N or more </a:t>
            </a:r>
            <a:r>
              <a:rPr lang="en-US" sz="2000" i="1" dirty="0" err="1" smtClean="0"/>
              <a:t>subframes</a:t>
            </a:r>
            <a:r>
              <a:rPr lang="en-US" sz="2000" i="1" dirty="0" smtClean="0"/>
              <a:t> ago, after which no UL grant or AUL Downlink Feedback Information is received </a:t>
            </a:r>
          </a:p>
          <a:p>
            <a:pPr lvl="2"/>
            <a:r>
              <a:rPr lang="en-US" sz="2000" i="1" dirty="0"/>
              <a:t>The contention window size of all priority classes at the UE is increased to the next higher value</a:t>
            </a:r>
          </a:p>
          <a:p>
            <a:pPr marL="457200" lvl="1" indent="0">
              <a:buNone/>
            </a:pPr>
            <a:endParaRPr lang="en-US" sz="2400" dirty="0"/>
          </a:p>
        </p:txBody>
      </p:sp>
    </p:spTree>
    <p:extLst>
      <p:ext uri="{BB962C8B-B14F-4D97-AF65-F5344CB8AC3E}">
        <p14:creationId xmlns:p14="http://schemas.microsoft.com/office/powerpoint/2010/main" val="1919228764"/>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3067</TotalTime>
  <Words>778</Words>
  <Application>Microsoft Office PowerPoint</Application>
  <PresentationFormat>On-screen Show (4:3)</PresentationFormat>
  <Paragraphs>54</Paragraphs>
  <Slides>7</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7</vt:i4>
      </vt:variant>
    </vt:vector>
  </HeadingPairs>
  <TitlesOfParts>
    <vt:vector size="9" baseType="lpstr">
      <vt:lpstr>Office ​​テーマ</vt:lpstr>
      <vt:lpstr>Worksheet</vt:lpstr>
      <vt:lpstr>WF on CW update for Autonomous UL in FeLAA</vt:lpstr>
      <vt:lpstr>Background (1)</vt:lpstr>
      <vt:lpstr>Background (2)</vt:lpstr>
      <vt:lpstr>Background (3)</vt:lpstr>
      <vt:lpstr>Background (4)</vt:lpstr>
      <vt:lpstr>Background (5)</vt:lpstr>
      <vt:lpstr>Proposal</vt:lpstr>
    </vt:vector>
  </TitlesOfParts>
  <Company>Broadcom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dc:title>
  <dc:creator>Broadcom</dc:creator>
  <cp:lastModifiedBy>Sindhu Verma</cp:lastModifiedBy>
  <cp:revision>248</cp:revision>
  <dcterms:created xsi:type="dcterms:W3CDTF">2016-10-06T11:44:35Z</dcterms:created>
  <dcterms:modified xsi:type="dcterms:W3CDTF">2018-02-27T07:48:03Z</dcterms:modified>
</cp:coreProperties>
</file>