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9"/>
  </p:notesMasterIdLst>
  <p:sldIdLst>
    <p:sldId id="256" r:id="rId2"/>
    <p:sldId id="293" r:id="rId3"/>
    <p:sldId id="287" r:id="rId4"/>
    <p:sldId id="294" r:id="rId5"/>
    <p:sldId id="295" r:id="rId6"/>
    <p:sldId id="296" r:id="rId7"/>
    <p:sldId id="291" r:id="rId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2843" autoAdjust="0"/>
    <p:restoredTop sz="82843" autoAdjust="0"/>
  </p:normalViewPr>
  <p:slideViewPr>
    <p:cSldViewPr>
      <p:cViewPr varScale="1">
        <p:scale>
          <a:sx n="116" d="100"/>
          <a:sy n="116" d="100"/>
        </p:scale>
        <p:origin x="2382"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fld id="{E97E6F70-58AC-4EFB-A450-6450108EFAEE}" type="datetimeFigureOut">
              <a:rPr lang="en-US" altLang="en-US"/>
              <a:pPr>
                <a:defRPr/>
              </a:pPr>
              <a:t>27-Feb-18</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C74C651-B34A-4D77-BD51-3A0D8479C053}" type="slidenum">
              <a:rPr lang="en-US" altLang="en-US"/>
              <a:pPr>
                <a:defRPr/>
              </a:pPr>
              <a:t>‹#›</a:t>
            </a:fld>
            <a:endParaRPr lang="en-US" altLang="en-US"/>
          </a:p>
        </p:txBody>
      </p:sp>
    </p:spTree>
    <p:extLst>
      <p:ext uri="{BB962C8B-B14F-4D97-AF65-F5344CB8AC3E}">
        <p14:creationId xmlns:p14="http://schemas.microsoft.com/office/powerpoint/2010/main" val="27455443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C74C651-B34A-4D77-BD51-3A0D8479C053}" type="slidenum">
              <a:rPr lang="en-US" altLang="en-US" smtClean="0"/>
              <a:pPr>
                <a:defRPr/>
              </a:pPr>
              <a:t>1</a:t>
            </a:fld>
            <a:endParaRPr lang="en-US" altLang="en-US"/>
          </a:p>
        </p:txBody>
      </p:sp>
    </p:spTree>
    <p:extLst>
      <p:ext uri="{BB962C8B-B14F-4D97-AF65-F5344CB8AC3E}">
        <p14:creationId xmlns:p14="http://schemas.microsoft.com/office/powerpoint/2010/main" val="316391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2EB26FE-11FA-4BE1-AF92-D72199008DEC}" type="slidenum">
              <a:rPr lang="en-US" altLang="en-US"/>
              <a:pPr>
                <a:defRPr/>
              </a:pPr>
              <a:t>‹#›</a:t>
            </a:fld>
            <a:endParaRPr lang="en-US" altLang="en-US"/>
          </a:p>
        </p:txBody>
      </p:sp>
    </p:spTree>
    <p:extLst>
      <p:ext uri="{BB962C8B-B14F-4D97-AF65-F5344CB8AC3E}">
        <p14:creationId xmlns:p14="http://schemas.microsoft.com/office/powerpoint/2010/main" val="4209749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E4F9345-C070-4FCD-97E0-B379EE20498D}" type="slidenum">
              <a:rPr lang="en-US" altLang="en-US"/>
              <a:pPr>
                <a:defRPr/>
              </a:pPr>
              <a:t>‹#›</a:t>
            </a:fld>
            <a:endParaRPr lang="en-US" altLang="en-US"/>
          </a:p>
        </p:txBody>
      </p:sp>
    </p:spTree>
    <p:extLst>
      <p:ext uri="{BB962C8B-B14F-4D97-AF65-F5344CB8AC3E}">
        <p14:creationId xmlns:p14="http://schemas.microsoft.com/office/powerpoint/2010/main" val="55991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49564FD-9E2A-4768-AF24-57A5FF4C92DE}" type="slidenum">
              <a:rPr lang="en-US" altLang="en-US"/>
              <a:pPr>
                <a:defRPr/>
              </a:pPr>
              <a:t>‹#›</a:t>
            </a:fld>
            <a:endParaRPr lang="en-US" altLang="en-US"/>
          </a:p>
        </p:txBody>
      </p:sp>
    </p:spTree>
    <p:extLst>
      <p:ext uri="{BB962C8B-B14F-4D97-AF65-F5344CB8AC3E}">
        <p14:creationId xmlns:p14="http://schemas.microsoft.com/office/powerpoint/2010/main" val="3482273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F1B15C4B-1AD3-4FC8-911F-95EBFD279D03}" type="slidenum">
              <a:rPr lang="en-US" altLang="en-US"/>
              <a:pPr>
                <a:defRPr/>
              </a:pPr>
              <a:t>‹#›</a:t>
            </a:fld>
            <a:endParaRPr lang="en-US" altLang="en-US"/>
          </a:p>
        </p:txBody>
      </p:sp>
    </p:spTree>
    <p:extLst>
      <p:ext uri="{BB962C8B-B14F-4D97-AF65-F5344CB8AC3E}">
        <p14:creationId xmlns:p14="http://schemas.microsoft.com/office/powerpoint/2010/main" val="999917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0AF63E3B-E930-4C5E-AD42-8CA63CD08AEA}" type="slidenum">
              <a:rPr lang="en-US" altLang="en-US"/>
              <a:pPr>
                <a:defRPr/>
              </a:pPr>
              <a:t>‹#›</a:t>
            </a:fld>
            <a:endParaRPr lang="en-US" altLang="en-US"/>
          </a:p>
        </p:txBody>
      </p:sp>
    </p:spTree>
    <p:extLst>
      <p:ext uri="{BB962C8B-B14F-4D97-AF65-F5344CB8AC3E}">
        <p14:creationId xmlns:p14="http://schemas.microsoft.com/office/powerpoint/2010/main" val="2222367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A0CB11B-2BE0-4363-9273-65F376044EC2}" type="slidenum">
              <a:rPr lang="en-US" altLang="en-US"/>
              <a:pPr>
                <a:defRPr/>
              </a:pPr>
              <a:t>‹#›</a:t>
            </a:fld>
            <a:endParaRPr lang="en-US" altLang="en-US"/>
          </a:p>
        </p:txBody>
      </p:sp>
    </p:spTree>
    <p:extLst>
      <p:ext uri="{BB962C8B-B14F-4D97-AF65-F5344CB8AC3E}">
        <p14:creationId xmlns:p14="http://schemas.microsoft.com/office/powerpoint/2010/main" val="839373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8F15991A-7C2D-431A-BEFD-40334FC5E778}" type="slidenum">
              <a:rPr lang="en-US" altLang="en-US"/>
              <a:pPr>
                <a:defRPr/>
              </a:pPr>
              <a:t>‹#›</a:t>
            </a:fld>
            <a:endParaRPr lang="en-US" altLang="en-US"/>
          </a:p>
        </p:txBody>
      </p:sp>
    </p:spTree>
    <p:extLst>
      <p:ext uri="{BB962C8B-B14F-4D97-AF65-F5344CB8AC3E}">
        <p14:creationId xmlns:p14="http://schemas.microsoft.com/office/powerpoint/2010/main" val="1333881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59530EB4-9769-4D31-828E-3E0BAB6AB876}" type="slidenum">
              <a:rPr lang="en-US" altLang="en-US"/>
              <a:pPr>
                <a:defRPr/>
              </a:pPr>
              <a:t>‹#›</a:t>
            </a:fld>
            <a:endParaRPr lang="en-US" altLang="en-US"/>
          </a:p>
        </p:txBody>
      </p:sp>
    </p:spTree>
    <p:extLst>
      <p:ext uri="{BB962C8B-B14F-4D97-AF65-F5344CB8AC3E}">
        <p14:creationId xmlns:p14="http://schemas.microsoft.com/office/powerpoint/2010/main" val="133815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E5F38B4E-2727-4528-AC47-C627E5C9D13B}" type="slidenum">
              <a:rPr lang="en-US" altLang="en-US"/>
              <a:pPr>
                <a:defRPr/>
              </a:pPr>
              <a:t>‹#›</a:t>
            </a:fld>
            <a:endParaRPr lang="en-US" altLang="en-US"/>
          </a:p>
        </p:txBody>
      </p:sp>
    </p:spTree>
    <p:extLst>
      <p:ext uri="{BB962C8B-B14F-4D97-AF65-F5344CB8AC3E}">
        <p14:creationId xmlns:p14="http://schemas.microsoft.com/office/powerpoint/2010/main" val="2640022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EABB51EA-0F98-42CB-AB10-82E075CA26D6}" type="slidenum">
              <a:rPr lang="en-US" altLang="en-US"/>
              <a:pPr>
                <a:defRPr/>
              </a:pPr>
              <a:t>‹#›</a:t>
            </a:fld>
            <a:endParaRPr lang="en-US" altLang="en-US"/>
          </a:p>
        </p:txBody>
      </p:sp>
    </p:spTree>
    <p:extLst>
      <p:ext uri="{BB962C8B-B14F-4D97-AF65-F5344CB8AC3E}">
        <p14:creationId xmlns:p14="http://schemas.microsoft.com/office/powerpoint/2010/main" val="1575826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5FFA24B8-CA45-4E21-B0E8-67849E267CBD}" type="slidenum">
              <a:rPr lang="en-US" altLang="en-US"/>
              <a:pPr>
                <a:defRPr/>
              </a:pPr>
              <a:t>‹#›</a:t>
            </a:fld>
            <a:endParaRPr lang="en-US" altLang="en-US"/>
          </a:p>
        </p:txBody>
      </p:sp>
    </p:spTree>
    <p:extLst>
      <p:ext uri="{BB962C8B-B14F-4D97-AF65-F5344CB8AC3E}">
        <p14:creationId xmlns:p14="http://schemas.microsoft.com/office/powerpoint/2010/main" val="2980317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charset="0"/>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5702A5D-30A9-4E3B-AD4D-F3A80E28278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WF on transmit diversity</a:t>
            </a:r>
          </a:p>
        </p:txBody>
      </p:sp>
      <p:sp>
        <p:nvSpPr>
          <p:cNvPr id="3075" name="Subtitle 2"/>
          <p:cNvSpPr>
            <a:spLocks noGrp="1"/>
          </p:cNvSpPr>
          <p:nvPr>
            <p:ph type="subTitle" idx="1"/>
          </p:nvPr>
        </p:nvSpPr>
        <p:spPr/>
        <p:txBody>
          <a:bodyPr/>
          <a:lstStyle/>
          <a:p>
            <a:pPr>
              <a:defRPr/>
            </a:pPr>
            <a:r>
              <a:rPr lang="en-US" altLang="zh-CN" dirty="0">
                <a:solidFill>
                  <a:schemeClr val="tx1"/>
                </a:solidFill>
              </a:rPr>
              <a:t>Ericsson, Huawei, </a:t>
            </a:r>
            <a:r>
              <a:rPr lang="en-US" altLang="zh-CN" dirty="0" err="1">
                <a:solidFill>
                  <a:schemeClr val="tx1"/>
                </a:solidFill>
              </a:rPr>
              <a:t>HiSilicon</a:t>
            </a:r>
            <a:r>
              <a:rPr lang="en-US" altLang="zh-CN" dirty="0">
                <a:solidFill>
                  <a:schemeClr val="tx1"/>
                </a:solidFill>
              </a:rPr>
              <a:t>, Nokia, NSB, </a:t>
            </a:r>
            <a:r>
              <a:rPr lang="en-US" altLang="zh-CN">
                <a:solidFill>
                  <a:schemeClr val="tx1"/>
                </a:solidFill>
              </a:rPr>
              <a:t>NTT DCM, CATT</a:t>
            </a:r>
            <a:endParaRPr lang="en-US" altLang="en-US" dirty="0">
              <a:solidFill>
                <a:schemeClr val="tx1"/>
              </a:solidFill>
            </a:endParaRPr>
          </a:p>
        </p:txBody>
      </p:sp>
      <p:sp>
        <p:nvSpPr>
          <p:cNvPr id="3076" name="Rectangle 4"/>
          <p:cNvSpPr>
            <a:spLocks noChangeArrowheads="1"/>
          </p:cNvSpPr>
          <p:nvPr/>
        </p:nvSpPr>
        <p:spPr bwMode="auto">
          <a:xfrm>
            <a:off x="228600" y="219373"/>
            <a:ext cx="8686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ko-KR" sz="1800" b="1" dirty="0"/>
              <a:t>3GPP TSG RAN WG1 Meeting #92</a:t>
            </a:r>
            <a:r>
              <a:rPr lang="en-GB" altLang="ko-KR" sz="1800" b="1" dirty="0">
                <a:cs typeface="Times New Roman" panose="02020603050405020304" pitchFamily="18" charset="0"/>
              </a:rPr>
              <a:t>				                  </a:t>
            </a:r>
            <a:r>
              <a:rPr lang="en-US" sz="1800" b="1" dirty="0"/>
              <a:t>R1-1803038</a:t>
            </a:r>
            <a:endParaRPr lang="en-US" sz="1800" b="1" dirty="0">
              <a:solidFill>
                <a:srgbClr val="FF0000"/>
              </a:solidFill>
            </a:endParaRPr>
          </a:p>
          <a:p>
            <a:pPr>
              <a:spcBef>
                <a:spcPct val="0"/>
              </a:spcBef>
              <a:buFontTx/>
              <a:buNone/>
            </a:pPr>
            <a:r>
              <a:rPr lang="en-US" altLang="ko-KR" sz="1800" b="1" dirty="0"/>
              <a:t>Athens, Greece, 26</a:t>
            </a:r>
            <a:r>
              <a:rPr lang="en-US" altLang="ko-KR" sz="1800" b="1" baseline="30000" dirty="0"/>
              <a:t>th</a:t>
            </a:r>
            <a:r>
              <a:rPr lang="en-US" altLang="ko-KR" sz="1800" b="1" dirty="0"/>
              <a:t> March – 2</a:t>
            </a:r>
            <a:r>
              <a:rPr lang="en-US" altLang="ko-KR" sz="1800" b="1" baseline="30000" dirty="0"/>
              <a:t>nd</a:t>
            </a:r>
            <a:r>
              <a:rPr lang="en-US" altLang="ko-KR" sz="1800" b="1" dirty="0"/>
              <a:t> March 2018</a:t>
            </a:r>
          </a:p>
          <a:p>
            <a:pPr>
              <a:spcBef>
                <a:spcPct val="0"/>
              </a:spcBef>
              <a:buFontTx/>
              <a:buNone/>
            </a:pPr>
            <a:r>
              <a:rPr lang="en-US" altLang="ko-KR" sz="1800" b="1" dirty="0"/>
              <a:t>Agenda item – 6.2.3.3.1</a:t>
            </a:r>
            <a:endParaRPr lang="ko-KR" altLang="ko-KR"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17CB3-AAAD-456C-A5AE-CB4308EA3849}"/>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50011075-E710-4AF1-AFA3-17ABA4CDC091}"/>
              </a:ext>
            </a:extLst>
          </p:cNvPr>
          <p:cNvSpPr>
            <a:spLocks noGrp="1"/>
          </p:cNvSpPr>
          <p:nvPr>
            <p:ph idx="1"/>
          </p:nvPr>
        </p:nvSpPr>
        <p:spPr/>
        <p:txBody>
          <a:bodyPr/>
          <a:lstStyle/>
          <a:p>
            <a:pPr marL="0" indent="0">
              <a:buNone/>
            </a:pPr>
            <a:r>
              <a:rPr lang="en-US" sz="1800" dirty="0"/>
              <a:t>From RAN1#90:</a:t>
            </a:r>
          </a:p>
          <a:p>
            <a:pPr marL="0" indent="0">
              <a:buNone/>
            </a:pPr>
            <a:r>
              <a:rPr lang="en-US" sz="1800" dirty="0">
                <a:highlight>
                  <a:srgbClr val="808000"/>
                </a:highlight>
              </a:rPr>
              <a:t>Working Assumption (may be revisited based on RAN4 response):</a:t>
            </a:r>
          </a:p>
          <a:p>
            <a:r>
              <a:rPr lang="en-US" sz="1800" dirty="0"/>
              <a:t>For designing PSSCH, RAN1 assumes the use of two-port non-transparent transmit diversity</a:t>
            </a:r>
          </a:p>
          <a:p>
            <a:pPr lvl="1"/>
            <a:r>
              <a:rPr lang="en-US" sz="1400" dirty="0"/>
              <a:t>The use of non-transparent transmit diversity is configured. </a:t>
            </a:r>
          </a:p>
          <a:p>
            <a:pPr lvl="1"/>
            <a:r>
              <a:rPr lang="en-US" sz="1400" dirty="0"/>
              <a:t>Details, including diversity scheme, are FFS</a:t>
            </a:r>
          </a:p>
          <a:p>
            <a:pPr lvl="1"/>
            <a:r>
              <a:rPr lang="en-US" sz="1400" dirty="0"/>
              <a:t>Support of transmission and/or reception up to UE capability</a:t>
            </a:r>
          </a:p>
          <a:p>
            <a:pPr lvl="2"/>
            <a:r>
              <a:rPr lang="en-US" sz="1050" dirty="0"/>
              <a:t>Note: It is RAN1 understanding that requirements on capabilities can be set at regional level and are outside 3GPP scope</a:t>
            </a:r>
          </a:p>
          <a:p>
            <a:pPr lvl="1"/>
            <a:r>
              <a:rPr lang="en-US" sz="1400" dirty="0"/>
              <a:t>Send LS to RAN4 to ask their opinion about when non-transparent scheme for transmit diversity is used by Rel-15 UEs:</a:t>
            </a:r>
          </a:p>
          <a:p>
            <a:pPr lvl="2"/>
            <a:r>
              <a:rPr lang="en-US" sz="1050" dirty="0"/>
              <a:t>Impact on Rel-14 UEs of PSSCH-RSRP measurement accuracy</a:t>
            </a:r>
          </a:p>
          <a:p>
            <a:pPr lvl="2"/>
            <a:r>
              <a:rPr lang="en-US" sz="1050" dirty="0"/>
              <a:t>MPR for Rel-15 UEs</a:t>
            </a:r>
          </a:p>
          <a:p>
            <a:r>
              <a:rPr lang="en-US" sz="1800" dirty="0"/>
              <a:t>Non-transparent Transmit diversity is not used in the following cases:</a:t>
            </a:r>
          </a:p>
          <a:p>
            <a:pPr lvl="1"/>
            <a:r>
              <a:rPr lang="en-US" sz="1600" dirty="0"/>
              <a:t>When communicating with Rel-14 UEs</a:t>
            </a:r>
          </a:p>
          <a:p>
            <a:pPr lvl="1"/>
            <a:r>
              <a:rPr lang="en-US" sz="1600" dirty="0"/>
              <a:t>When there is a high probability of resource collision with Rel-14 UEs</a:t>
            </a:r>
          </a:p>
          <a:p>
            <a:r>
              <a:rPr lang="en-US" sz="1800" dirty="0"/>
              <a:t>Note: Some companies observe that the performance of MMSE-IRC receiver degrades when a non-transparent Transmit diversity scheme is used in interference limited scenarios with a dominant interferer</a:t>
            </a:r>
          </a:p>
        </p:txBody>
      </p:sp>
    </p:spTree>
    <p:extLst>
      <p:ext uri="{BB962C8B-B14F-4D97-AF65-F5344CB8AC3E}">
        <p14:creationId xmlns:p14="http://schemas.microsoft.com/office/powerpoint/2010/main" val="3141730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ru-RU" dirty="0"/>
          </a:p>
        </p:txBody>
      </p:sp>
      <p:sp>
        <p:nvSpPr>
          <p:cNvPr id="3" name="Content Placeholder 2">
            <a:extLst>
              <a:ext uri="{FF2B5EF4-FFF2-40B4-BE49-F238E27FC236}">
                <a16:creationId xmlns:a16="http://schemas.microsoft.com/office/drawing/2014/main" id="{A5D8B415-DC64-4A0F-AC00-28DFB70BCC6F}"/>
              </a:ext>
            </a:extLst>
          </p:cNvPr>
          <p:cNvSpPr>
            <a:spLocks noGrp="1"/>
          </p:cNvSpPr>
          <p:nvPr>
            <p:ph idx="1"/>
          </p:nvPr>
        </p:nvSpPr>
        <p:spPr/>
        <p:txBody>
          <a:bodyPr/>
          <a:lstStyle/>
          <a:p>
            <a:pPr marL="0" indent="0">
              <a:buNone/>
            </a:pPr>
            <a:r>
              <a:rPr lang="en-US" sz="2400" dirty="0"/>
              <a:t>From RAN1#91:</a:t>
            </a:r>
          </a:p>
          <a:p>
            <a:pPr marL="0" indent="0">
              <a:buNone/>
            </a:pPr>
            <a:r>
              <a:rPr lang="en-US" sz="2400" dirty="0">
                <a:highlight>
                  <a:srgbClr val="00FF00"/>
                </a:highlight>
              </a:rPr>
              <a:t>Agreement</a:t>
            </a:r>
          </a:p>
          <a:p>
            <a:r>
              <a:rPr lang="en-US" sz="2400" dirty="0"/>
              <a:t>Assuming the previous WA of introducing non-transparent transmit diversity is confirmed, for two-port non-transparent transmit diversity for PSSCH, </a:t>
            </a:r>
            <a:r>
              <a:rPr lang="en-US" sz="2400" dirty="0" err="1"/>
              <a:t>downselect</a:t>
            </a:r>
            <a:r>
              <a:rPr lang="en-US" sz="2400" dirty="0"/>
              <a:t> option 1 as WA among the following candidate schemes </a:t>
            </a:r>
          </a:p>
          <a:p>
            <a:pPr lvl="1"/>
            <a:r>
              <a:rPr lang="en-US" sz="2000" dirty="0">
                <a:highlight>
                  <a:srgbClr val="808000"/>
                </a:highlight>
              </a:rPr>
              <a:t>Working assumption:</a:t>
            </a:r>
            <a:r>
              <a:rPr lang="en-US" sz="2000" dirty="0"/>
              <a:t> Option 1: SFBC-based scheme (including PAPR preserving)</a:t>
            </a:r>
          </a:p>
          <a:p>
            <a:pPr lvl="2"/>
            <a:r>
              <a:rPr lang="en-US" sz="1800" dirty="0"/>
              <a:t>FFS whether to apply slot-level PVS </a:t>
            </a:r>
          </a:p>
          <a:p>
            <a:pPr lvl="1"/>
            <a:r>
              <a:rPr lang="en-US" sz="2000" dirty="0"/>
              <a:t>Option 2: STBC-based (including half symbol)</a:t>
            </a:r>
          </a:p>
          <a:p>
            <a:endParaRPr lang="en-US" sz="2400" dirty="0"/>
          </a:p>
        </p:txBody>
      </p:sp>
      <p:sp>
        <p:nvSpPr>
          <p:cNvPr id="4" name="Slide Number Placeholder 3"/>
          <p:cNvSpPr>
            <a:spLocks noGrp="1"/>
          </p:cNvSpPr>
          <p:nvPr>
            <p:ph type="sldNum" sz="quarter" idx="12"/>
          </p:nvPr>
        </p:nvSpPr>
        <p:spPr/>
        <p:txBody>
          <a:bodyPr/>
          <a:lstStyle/>
          <a:p>
            <a:pPr>
              <a:defRPr/>
            </a:pPr>
            <a:fld id="{F1B15C4B-1AD3-4FC8-911F-95EBFD279D03}" type="slidenum">
              <a:rPr lang="en-US" altLang="en-US" smtClean="0"/>
              <a:pPr>
                <a:defRPr/>
              </a:pPr>
              <a:t>3</a:t>
            </a:fld>
            <a:endParaRPr lang="en-US" altLang="en-US"/>
          </a:p>
        </p:txBody>
      </p:sp>
    </p:spTree>
    <p:extLst>
      <p:ext uri="{BB962C8B-B14F-4D97-AF65-F5344CB8AC3E}">
        <p14:creationId xmlns:p14="http://schemas.microsoft.com/office/powerpoint/2010/main" val="511208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974E8-8279-4448-A746-8B30B2E73F5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ED2D77D1-B763-4AB6-953F-D4BDA2074F57}"/>
              </a:ext>
            </a:extLst>
          </p:cNvPr>
          <p:cNvSpPr>
            <a:spLocks noGrp="1"/>
          </p:cNvSpPr>
          <p:nvPr>
            <p:ph idx="1"/>
          </p:nvPr>
        </p:nvSpPr>
        <p:spPr/>
        <p:txBody>
          <a:bodyPr/>
          <a:lstStyle/>
          <a:p>
            <a:pPr marL="0" indent="0">
              <a:buNone/>
            </a:pPr>
            <a:r>
              <a:rPr lang="en-US" sz="1600" dirty="0"/>
              <a:t>From R1-1801310, “LS reply on transmit diversity impact on V2X PC5,” RAN4:</a:t>
            </a:r>
          </a:p>
          <a:p>
            <a:pPr marL="0" lvl="0" indent="0">
              <a:buNone/>
            </a:pPr>
            <a:r>
              <a:rPr lang="en-GB" sz="1600" b="1" dirty="0"/>
              <a:t>A. Impact on PSSCH-RSRP measurement accuracy of Rel-14 UEs</a:t>
            </a:r>
            <a:endParaRPr lang="en-US" sz="2000" dirty="0"/>
          </a:p>
          <a:p>
            <a:pPr marL="0" indent="0">
              <a:buNone/>
            </a:pPr>
            <a:r>
              <a:rPr lang="en-GB" sz="1600" dirty="0"/>
              <a:t>Answer: RAN4 concluded that introduction of two-port non-transparent transmit diversity schemes in Rel-15 may lead to the impact on Rel-14 V2X UEs PSSCH-RSRP measurements accuracy. The impact depends on the two port DMRS design.</a:t>
            </a:r>
            <a:endParaRPr lang="en-US" sz="1200" dirty="0"/>
          </a:p>
          <a:p>
            <a:pPr lvl="0"/>
            <a:r>
              <a:rPr lang="en-GB" sz="1600" dirty="0"/>
              <a:t>If Rel-15 two-port PSSCH DMRS does not include legacy Rel-14 DMRS sequence, Rel-14 UE will fail to perform PSSCH-RSRP measurements.</a:t>
            </a:r>
            <a:endParaRPr lang="en-US" sz="1200" dirty="0"/>
          </a:p>
          <a:p>
            <a:pPr lvl="0"/>
            <a:r>
              <a:rPr lang="en-GB" sz="1600" dirty="0"/>
              <a:t>If Rel-15 two-port PSSCH DMRS includes legacy Rel-14 DMRS sequence, Rel-14 UE PSSCH-RSRP accuracy will degrade:</a:t>
            </a:r>
            <a:endParaRPr lang="en-US" sz="1200" dirty="0"/>
          </a:p>
          <a:p>
            <a:pPr lvl="1"/>
            <a:r>
              <a:rPr lang="en-GB" sz="1400" dirty="0"/>
              <a:t>For one type of PSSCH-RSRP measurement algorithm:</a:t>
            </a:r>
            <a:endParaRPr lang="en-US" sz="1100" dirty="0"/>
          </a:p>
          <a:p>
            <a:pPr lvl="2"/>
            <a:r>
              <a:rPr lang="en-GB" sz="1200" dirty="0"/>
              <a:t>-3 dB RSRP power offset will be observed comparing to the total RX power from the two DMRS APs.</a:t>
            </a:r>
            <a:endParaRPr lang="en-US" sz="1050" dirty="0"/>
          </a:p>
          <a:p>
            <a:pPr lvl="2"/>
            <a:r>
              <a:rPr lang="en-GB" sz="1200" dirty="0"/>
              <a:t>Almost no RSRP bias will be observed comparing to the RSRP from one antenna port.</a:t>
            </a:r>
            <a:endParaRPr lang="en-US" sz="1050" dirty="0"/>
          </a:p>
          <a:p>
            <a:pPr lvl="2"/>
            <a:r>
              <a:rPr lang="en-GB" sz="1200" dirty="0"/>
              <a:t>The variance of RSRP estimates may increase due to presence of interference from the second DMRS AP. Based on observation from some companies, the increase is limited.</a:t>
            </a:r>
            <a:endParaRPr lang="en-US" sz="1050" dirty="0"/>
          </a:p>
          <a:p>
            <a:pPr lvl="1"/>
            <a:r>
              <a:rPr lang="en-GB" sz="1400" dirty="0"/>
              <a:t>For a certain Rel-14 V2X UE implementation, it is observed that PSSCH-RSRP measurement is significantly impacted</a:t>
            </a:r>
            <a:r>
              <a:rPr lang="en-GB" sz="1100" dirty="0"/>
              <a:t> </a:t>
            </a:r>
            <a:r>
              <a:rPr lang="en-GB" sz="1400" dirty="0"/>
              <a:t>with certain DMRS designs. For some other DMRS design, the observed impact is the same as the first type of PSSCH-RSRP measurement algorithm.</a:t>
            </a:r>
            <a:endParaRPr lang="en-US" sz="1100" dirty="0"/>
          </a:p>
          <a:p>
            <a:pPr lvl="1"/>
            <a:r>
              <a:rPr lang="en-GB" sz="1400" dirty="0"/>
              <a:t>The impact on the resource selection and overall V2X performance is up to RAN1</a:t>
            </a:r>
            <a:endParaRPr lang="en-US" sz="1100" dirty="0"/>
          </a:p>
          <a:p>
            <a:pPr lvl="1"/>
            <a:r>
              <a:rPr lang="en-GB" sz="1400" dirty="0"/>
              <a:t>Note: RAN4 does not specify the PSSCH-RSRP estimation algorithm and it is left up to UE implementation.</a:t>
            </a:r>
            <a:endParaRPr lang="en-US" sz="1100" dirty="0"/>
          </a:p>
          <a:p>
            <a:pPr marL="0" indent="0">
              <a:buNone/>
            </a:pPr>
            <a:endParaRPr lang="en-US" sz="1600" dirty="0"/>
          </a:p>
        </p:txBody>
      </p:sp>
      <p:sp>
        <p:nvSpPr>
          <p:cNvPr id="4" name="Slide Number Placeholder 3">
            <a:extLst>
              <a:ext uri="{FF2B5EF4-FFF2-40B4-BE49-F238E27FC236}">
                <a16:creationId xmlns:a16="http://schemas.microsoft.com/office/drawing/2014/main" id="{840B4675-A947-45CF-AA60-E97371F67059}"/>
              </a:ext>
            </a:extLst>
          </p:cNvPr>
          <p:cNvSpPr>
            <a:spLocks noGrp="1"/>
          </p:cNvSpPr>
          <p:nvPr>
            <p:ph type="sldNum" sz="quarter" idx="12"/>
          </p:nvPr>
        </p:nvSpPr>
        <p:spPr/>
        <p:txBody>
          <a:bodyPr/>
          <a:lstStyle/>
          <a:p>
            <a:pPr>
              <a:defRPr/>
            </a:pPr>
            <a:fld id="{F1B15C4B-1AD3-4FC8-911F-95EBFD279D03}" type="slidenum">
              <a:rPr lang="en-US" altLang="en-US" smtClean="0"/>
              <a:pPr>
                <a:defRPr/>
              </a:pPr>
              <a:t>4</a:t>
            </a:fld>
            <a:endParaRPr lang="en-US" altLang="en-US"/>
          </a:p>
        </p:txBody>
      </p:sp>
    </p:spTree>
    <p:extLst>
      <p:ext uri="{BB962C8B-B14F-4D97-AF65-F5344CB8AC3E}">
        <p14:creationId xmlns:p14="http://schemas.microsoft.com/office/powerpoint/2010/main" val="673145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E3112-8576-4DBA-8BA2-B7DA313DD944}"/>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9922E383-DAFF-420C-996E-105F04EB0459}"/>
              </a:ext>
            </a:extLst>
          </p:cNvPr>
          <p:cNvSpPr>
            <a:spLocks noGrp="1"/>
          </p:cNvSpPr>
          <p:nvPr>
            <p:ph idx="1"/>
          </p:nvPr>
        </p:nvSpPr>
        <p:spPr/>
        <p:txBody>
          <a:bodyPr/>
          <a:lstStyle/>
          <a:p>
            <a:pPr marL="0" indent="0">
              <a:buNone/>
            </a:pPr>
            <a:r>
              <a:rPr lang="en-US" sz="2000" dirty="0"/>
              <a:t>From R1-1801310, “LS reply on transmit diversity impact on V2X PC5,” RAN4:</a:t>
            </a:r>
          </a:p>
          <a:p>
            <a:pPr marL="0" indent="0">
              <a:buNone/>
            </a:pPr>
            <a:endParaRPr lang="en-US" sz="2000" b="1" dirty="0"/>
          </a:p>
          <a:p>
            <a:pPr marL="0" indent="0">
              <a:buNone/>
            </a:pPr>
            <a:r>
              <a:rPr lang="en-US" sz="2000" b="1" dirty="0"/>
              <a:t>B.	MPR for Rel-15 UEs</a:t>
            </a:r>
          </a:p>
          <a:p>
            <a:pPr marL="0" indent="0">
              <a:buNone/>
            </a:pPr>
            <a:r>
              <a:rPr lang="en-US" sz="2000" dirty="0"/>
              <a:t>Answer: RAN4 concluded that among the three diversity schemes mentioned by RAN1, only SFBC may cause impact on the MPR. According to the simulation results, up to 0.5dB MPR increase is expected if SFBC is implemented.</a:t>
            </a:r>
          </a:p>
          <a:p>
            <a:endParaRPr lang="en-US" sz="2000" dirty="0"/>
          </a:p>
          <a:p>
            <a:pPr marL="0" indent="0">
              <a:buNone/>
            </a:pPr>
            <a:endParaRPr lang="en-US" sz="2000" dirty="0"/>
          </a:p>
        </p:txBody>
      </p:sp>
      <p:sp>
        <p:nvSpPr>
          <p:cNvPr id="4" name="Slide Number Placeholder 3">
            <a:extLst>
              <a:ext uri="{FF2B5EF4-FFF2-40B4-BE49-F238E27FC236}">
                <a16:creationId xmlns:a16="http://schemas.microsoft.com/office/drawing/2014/main" id="{03094478-84E3-4679-A734-AE2E38C2C4BD}"/>
              </a:ext>
            </a:extLst>
          </p:cNvPr>
          <p:cNvSpPr>
            <a:spLocks noGrp="1"/>
          </p:cNvSpPr>
          <p:nvPr>
            <p:ph type="sldNum" sz="quarter" idx="12"/>
          </p:nvPr>
        </p:nvSpPr>
        <p:spPr/>
        <p:txBody>
          <a:bodyPr/>
          <a:lstStyle/>
          <a:p>
            <a:pPr>
              <a:defRPr/>
            </a:pPr>
            <a:fld id="{F1B15C4B-1AD3-4FC8-911F-95EBFD279D03}" type="slidenum">
              <a:rPr lang="en-US" altLang="en-US" smtClean="0"/>
              <a:pPr>
                <a:defRPr/>
              </a:pPr>
              <a:t>5</a:t>
            </a:fld>
            <a:endParaRPr lang="en-US" altLang="en-US"/>
          </a:p>
        </p:txBody>
      </p:sp>
    </p:spTree>
    <p:extLst>
      <p:ext uri="{BB962C8B-B14F-4D97-AF65-F5344CB8AC3E}">
        <p14:creationId xmlns:p14="http://schemas.microsoft.com/office/powerpoint/2010/main" val="2862047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E3112-8576-4DBA-8BA2-B7DA313DD944}"/>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9922E383-DAFF-420C-996E-105F04EB0459}"/>
              </a:ext>
            </a:extLst>
          </p:cNvPr>
          <p:cNvSpPr>
            <a:spLocks noGrp="1"/>
          </p:cNvSpPr>
          <p:nvPr>
            <p:ph idx="1"/>
          </p:nvPr>
        </p:nvSpPr>
        <p:spPr/>
        <p:txBody>
          <a:bodyPr/>
          <a:lstStyle/>
          <a:p>
            <a:pPr marL="0" indent="0">
              <a:buNone/>
            </a:pPr>
            <a:r>
              <a:rPr lang="en-US" sz="1600" dirty="0"/>
              <a:t>From R1-1801310, “LS reply on transmit diversity impact on V2X PC5,” RAN4:</a:t>
            </a:r>
          </a:p>
          <a:p>
            <a:pPr marL="0" indent="0">
              <a:buNone/>
            </a:pPr>
            <a:endParaRPr lang="en-US" sz="1400" b="1" dirty="0"/>
          </a:p>
          <a:p>
            <a:pPr marL="0" indent="0">
              <a:buNone/>
            </a:pPr>
            <a:r>
              <a:rPr lang="en-US" sz="1400" b="1" dirty="0"/>
              <a:t>C.	Impact on MMSE MRC receivers and advanced receivers in the a) presence of one interferer (single-port transmission and two-port diversity) b) presence of multiple interferers (single-port transmission and two-port diversity)</a:t>
            </a:r>
          </a:p>
          <a:p>
            <a:pPr marL="0" indent="0">
              <a:buNone/>
            </a:pPr>
            <a:r>
              <a:rPr lang="en-US" sz="1400" dirty="0"/>
              <a:t>Answer: RAN4 made the following conclusions on the Rel-14 V2X UE demodulation performance in the interference limited environments in case of presence of two-port non-transparent transmit diversity interfering signals comparing to the single port interfering signals case:</a:t>
            </a:r>
          </a:p>
          <a:p>
            <a:r>
              <a:rPr lang="en-US" sz="1400" dirty="0"/>
              <a:t>For LMMSE-MRC receiver, the two-port non-transparent transmit diversity interfering transmissions have almost same impact as Rel-14 single-port interfering transmissions on receiving performance of Rel-14 UEs independent of single interferer or multiple interferers.</a:t>
            </a:r>
          </a:p>
          <a:p>
            <a:r>
              <a:rPr lang="en-US" sz="1400" dirty="0"/>
              <a:t>For LMMSE-IRC receiver, the performance impact depends on the propagation conditions and the following results were observed by companies:</a:t>
            </a:r>
          </a:p>
          <a:p>
            <a:pPr lvl="1"/>
            <a:r>
              <a:rPr lang="en-US" sz="1400" dirty="0"/>
              <a:t>For low relative UE speed scenarios (~30km/h), the performance impact is as follows:</a:t>
            </a:r>
          </a:p>
          <a:p>
            <a:pPr lvl="2"/>
            <a:r>
              <a:rPr lang="en-US" sz="1200" dirty="0"/>
              <a:t>For the case of single dominant interferer signal the performance loss is from 0.1 dB for low INR = 0 dB and is in the range from 3.2 to 4.5 dB for high INR up to 15 </a:t>
            </a:r>
            <a:r>
              <a:rPr lang="en-US" sz="1200" dirty="0" err="1"/>
              <a:t>dB.</a:t>
            </a:r>
            <a:endParaRPr lang="en-US" sz="1200" dirty="0"/>
          </a:p>
          <a:p>
            <a:pPr lvl="2"/>
            <a:r>
              <a:rPr lang="en-US" sz="1200" dirty="0"/>
              <a:t>For the case of two dominant interferer signals the performance loss is from 0 dB for low INR = 0 dB and is in the range from 1.0dB to 1.9 dB for high INR up to 15 </a:t>
            </a:r>
            <a:r>
              <a:rPr lang="en-US" sz="1200" dirty="0" err="1"/>
              <a:t>dB.</a:t>
            </a:r>
            <a:endParaRPr lang="en-US" sz="1200" dirty="0"/>
          </a:p>
          <a:p>
            <a:pPr lvl="1"/>
            <a:r>
              <a:rPr lang="en-US" sz="1400" dirty="0"/>
              <a:t>For high relative UE speed scenarios (~280km/h), the performance impact is generally less than 0.5 dB for all scenarios. </a:t>
            </a:r>
          </a:p>
          <a:p>
            <a:pPr lvl="1"/>
            <a:r>
              <a:rPr lang="en-US" sz="1400" dirty="0"/>
              <a:t>The performance for LMMSE-IRC receiver is not worse than LMMSE-MRC receiver in the presence of two-port diversity interference.</a:t>
            </a:r>
            <a:endParaRPr lang="en-US" sz="1600" dirty="0"/>
          </a:p>
          <a:p>
            <a:endParaRPr lang="en-US" sz="1600" dirty="0"/>
          </a:p>
        </p:txBody>
      </p:sp>
      <p:sp>
        <p:nvSpPr>
          <p:cNvPr id="4" name="Slide Number Placeholder 3">
            <a:extLst>
              <a:ext uri="{FF2B5EF4-FFF2-40B4-BE49-F238E27FC236}">
                <a16:creationId xmlns:a16="http://schemas.microsoft.com/office/drawing/2014/main" id="{03094478-84E3-4679-A734-AE2E38C2C4BD}"/>
              </a:ext>
            </a:extLst>
          </p:cNvPr>
          <p:cNvSpPr>
            <a:spLocks noGrp="1"/>
          </p:cNvSpPr>
          <p:nvPr>
            <p:ph type="sldNum" sz="quarter" idx="12"/>
          </p:nvPr>
        </p:nvSpPr>
        <p:spPr/>
        <p:txBody>
          <a:bodyPr/>
          <a:lstStyle/>
          <a:p>
            <a:pPr>
              <a:defRPr/>
            </a:pPr>
            <a:fld id="{F1B15C4B-1AD3-4FC8-911F-95EBFD279D03}" type="slidenum">
              <a:rPr lang="en-US" altLang="en-US" smtClean="0"/>
              <a:pPr>
                <a:defRPr/>
              </a:pPr>
              <a:t>6</a:t>
            </a:fld>
            <a:endParaRPr lang="en-US" altLang="en-US"/>
          </a:p>
        </p:txBody>
      </p:sp>
    </p:spTree>
    <p:extLst>
      <p:ext uri="{BB962C8B-B14F-4D97-AF65-F5344CB8AC3E}">
        <p14:creationId xmlns:p14="http://schemas.microsoft.com/office/powerpoint/2010/main" val="337374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endParaRPr lang="ru-RU" dirty="0"/>
          </a:p>
        </p:txBody>
      </p:sp>
      <p:sp>
        <p:nvSpPr>
          <p:cNvPr id="3" name="Content Placeholder 2"/>
          <p:cNvSpPr>
            <a:spLocks noGrp="1"/>
          </p:cNvSpPr>
          <p:nvPr>
            <p:ph idx="1"/>
          </p:nvPr>
        </p:nvSpPr>
        <p:spPr/>
        <p:txBody>
          <a:bodyPr/>
          <a:lstStyle/>
          <a:p>
            <a:pPr marL="0" indent="0">
              <a:buNone/>
            </a:pPr>
            <a:r>
              <a:rPr lang="en-US" sz="2400" dirty="0"/>
              <a:t>Proposal:</a:t>
            </a:r>
          </a:p>
          <a:p>
            <a:r>
              <a:rPr lang="en-US" sz="2400" dirty="0"/>
              <a:t>Confirm the two working assumptions above</a:t>
            </a:r>
          </a:p>
          <a:p>
            <a:pPr marL="0" indent="0">
              <a:buNone/>
            </a:pPr>
            <a:endParaRPr lang="en-US" sz="2400" dirty="0"/>
          </a:p>
          <a:p>
            <a:pPr lvl="1"/>
            <a:endParaRPr lang="en-US" sz="2400" dirty="0">
              <a:solidFill>
                <a:srgbClr val="FF0000"/>
              </a:solidFill>
            </a:endParaRPr>
          </a:p>
        </p:txBody>
      </p:sp>
    </p:spTree>
    <p:extLst>
      <p:ext uri="{BB962C8B-B14F-4D97-AF65-F5344CB8AC3E}">
        <p14:creationId xmlns:p14="http://schemas.microsoft.com/office/powerpoint/2010/main" val="7482776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561</Words>
  <Application>Microsoft Office PowerPoint</Application>
  <PresentationFormat>On-screen Show (4:3)</PresentationFormat>
  <Paragraphs>65</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맑은 고딕</vt:lpstr>
      <vt:lpstr>宋体</vt:lpstr>
      <vt:lpstr>Arial</vt:lpstr>
      <vt:lpstr>Calibri</vt:lpstr>
      <vt:lpstr>Times New Roman</vt:lpstr>
      <vt:lpstr>Office Theme</vt:lpstr>
      <vt:lpstr>WF on transmit diversity</vt:lpstr>
      <vt:lpstr>Background</vt:lpstr>
      <vt:lpstr>Background</vt:lpstr>
      <vt:lpstr>Background</vt:lpstr>
      <vt:lpstr>Background</vt:lpstr>
      <vt:lpstr>Background</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2016-11-14T23:04:03Z</dcterms:created>
  <dcterms:modified xsi:type="dcterms:W3CDTF">2018-02-27T12:29:52Z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1502887483</vt:lpwstr>
  </property>
  <property fmtid="{D5CDD505-2E9C-101B-9397-08002B2CF9AE}" pid="6" name="_2015_ms_pID_725343">
    <vt:lpwstr>(2)jnsHFvjMwBbjsRsKkuq3xYDpNS2kvOefWyY2PcRsbyGcF/k/s8oKhQ/TbiP+aT+rX4ytUwVw
+g2QEbJpivs43WyConblcDZMn2HGg38SyVicQIFrCE2gC/esJ3fjCogL9F6tmFv5X54v5oty
/imoAUqwulcGrCiRa9+lzdubBR8GHW7ke0L2R7ygJ6/ozv4l7REJ6OGiGMojS6UJ712Ocola
BMKOU/+gdWoz4HuiNw</vt:lpwstr>
  </property>
  <property fmtid="{D5CDD505-2E9C-101B-9397-08002B2CF9AE}" pid="7" name="_2015_ms_pID_7253431">
    <vt:lpwstr>pMhp+wM5nEXvCpsCvAy7gAqYcG+mK8+tg3RVmfHy4jy9Y0Q6cRdi8B
1w+EoTdGozhs+Wv1I6/II/LfTwEvEXeSM0SJee8iu5c4flilXCg0Ph73bTjNWR1WGIu7EVFc
JUg6ppKa/qysjmjpDo+VLlbfGo6E3O/5QFMvARdI58HpSYmzcDMIPqg5kdE5jWHzrTs=</vt:lpwstr>
  </property>
</Properties>
</file>