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3" r:id="rId3"/>
    <p:sldId id="260" r:id="rId4"/>
    <p:sldId id="270" r:id="rId5"/>
    <p:sldId id="275" r:id="rId6"/>
    <p:sldId id="277" r:id="rId7"/>
    <p:sldId id="276" r:id="rId8"/>
    <p:sldId id="278" r:id="rId9"/>
  </p:sldIdLst>
  <p:sldSz cx="12192000" cy="6858000"/>
  <p:notesSz cx="6884988" cy="10018713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3"/>
            <p14:sldId id="260"/>
            <p14:sldId id="270"/>
            <p14:sldId id="275"/>
            <p14:sldId id="277"/>
            <p14:sldId id="276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83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188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utao Sui" userId="ce462951-45f8-47d3-82e0-3349d1509ec9" providerId="ADAL" clId="{2B0B92F7-C262-4505-BCF8-E24ADE1DBCAE}"/>
    <pc:docChg chg="custSel addSld modSld">
      <pc:chgData name="Yutao Sui" userId="ce462951-45f8-47d3-82e0-3349d1509ec9" providerId="ADAL" clId="{2B0B92F7-C262-4505-BCF8-E24ADE1DBCAE}" dt="2018-03-01T14:35:54.941" v="242" actId="1076"/>
      <pc:docMkLst>
        <pc:docMk/>
      </pc:docMkLst>
      <pc:sldChg chg="modSp">
        <pc:chgData name="Yutao Sui" userId="ce462951-45f8-47d3-82e0-3349d1509ec9" providerId="ADAL" clId="{2B0B92F7-C262-4505-BCF8-E24ADE1DBCAE}" dt="2018-03-01T14:33:44.774" v="179" actId="20578"/>
        <pc:sldMkLst>
          <pc:docMk/>
          <pc:sldMk cId="377481991" sldId="277"/>
        </pc:sldMkLst>
        <pc:spChg chg="mod">
          <ac:chgData name="Yutao Sui" userId="ce462951-45f8-47d3-82e0-3349d1509ec9" providerId="ADAL" clId="{2B0B92F7-C262-4505-BCF8-E24ADE1DBCAE}" dt="2018-03-01T14:33:44.774" v="179" actId="20578"/>
          <ac:spMkLst>
            <pc:docMk/>
            <pc:sldMk cId="377481991" sldId="277"/>
            <ac:spMk id="2" creationId="{4E572348-A7C6-46CC-AEF8-6BE5DF292245}"/>
          </ac:spMkLst>
        </pc:spChg>
      </pc:sldChg>
      <pc:sldChg chg="modSp add">
        <pc:chgData name="Yutao Sui" userId="ce462951-45f8-47d3-82e0-3349d1509ec9" providerId="ADAL" clId="{2B0B92F7-C262-4505-BCF8-E24ADE1DBCAE}" dt="2018-03-01T14:35:54.941" v="242" actId="1076"/>
        <pc:sldMkLst>
          <pc:docMk/>
          <pc:sldMk cId="4069596274" sldId="278"/>
        </pc:sldMkLst>
        <pc:spChg chg="mod">
          <ac:chgData name="Yutao Sui" userId="ce462951-45f8-47d3-82e0-3349d1509ec9" providerId="ADAL" clId="{2B0B92F7-C262-4505-BCF8-E24ADE1DBCAE}" dt="2018-03-01T14:35:54.941" v="242" actId="1076"/>
          <ac:spMkLst>
            <pc:docMk/>
            <pc:sldMk cId="4069596274" sldId="278"/>
            <ac:spMk id="2" creationId="{8481C946-97C0-494E-B21A-3A3E4331758D}"/>
          </ac:spMkLst>
        </pc:spChg>
        <pc:spChg chg="mod">
          <ac:chgData name="Yutao Sui" userId="ce462951-45f8-47d3-82e0-3349d1509ec9" providerId="ADAL" clId="{2B0B92F7-C262-4505-BCF8-E24ADE1DBCAE}" dt="2018-03-01T14:32:32.924" v="79" actId="20577"/>
          <ac:spMkLst>
            <pc:docMk/>
            <pc:sldMk cId="4069596274" sldId="278"/>
            <ac:spMk id="3" creationId="{82E44458-CEE4-4E13-BBB7-1EFF345A0AEC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2018-02-22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6C8D-F5A4-47D2-AF39-399AE8C70CC1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C6E291D-AE2B-463E-A391-5AF8CA2A288D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22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1FA78F0-C876-42F3-AFC3-3054265BD4D8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685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63D51E-1A3B-4505-994E-CFF0A748002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524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D26A234-FB44-48E0-A469-85AFA4AA2B58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796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2018-02-22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DA961-EF5F-4577-AFCC-0CFCE27E3132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7404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2018-02-22  |  Page </a:t>
            </a:r>
            <a:fld id="{46B97EDD-49BB-4A2D-B2B4-CF8064E5DB61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1_RL1/TSGR1_92/Docs/R1-1802174.zip" TargetMode="External"/><Relationship Id="rId13" Type="http://schemas.openxmlformats.org/officeDocument/2006/relationships/oleObject" Target="../embeddings/oleObject2.bin"/><Relationship Id="rId3" Type="http://schemas.openxmlformats.org/officeDocument/2006/relationships/notesSlide" Target="../notesSlides/notesSlide3.xml"/><Relationship Id="rId7" Type="http://schemas.openxmlformats.org/officeDocument/2006/relationships/hyperlink" Target="http://www.3gpp.org/ftp/tsg_ran/WG1_RL1/TSGR1_92/Docs/R1-1801934.zip" TargetMode="External"/><Relationship Id="rId12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hyperlink" Target="http://www.3gpp.org/ftp/tsg_ran/WG1_RL1/TSGR1_92/Docs/R1-1801612.zip" TargetMode="External"/><Relationship Id="rId11" Type="http://schemas.openxmlformats.org/officeDocument/2006/relationships/oleObject" Target="../embeddings/oleObject1.bin"/><Relationship Id="rId5" Type="http://schemas.openxmlformats.org/officeDocument/2006/relationships/hyperlink" Target="http://www.3gpp.org/ftp/tsg_ran/WG1_RL1/TSGR1_92/Docs/R1-1801497.zip" TargetMode="External"/><Relationship Id="rId10" Type="http://schemas.openxmlformats.org/officeDocument/2006/relationships/hyperlink" Target="http://www.3gpp.org/ftp/tsg_ran/WG1_RL1/TSGR1_92/Docs/R1-1802340.zip" TargetMode="External"/><Relationship Id="rId4" Type="http://schemas.openxmlformats.org/officeDocument/2006/relationships/hyperlink" Target="http://www.3gpp.org/ftp/tsg_ran/WG1_RL1/TSGR1_92/Docs/R1-1801443.zip" TargetMode="External"/><Relationship Id="rId9" Type="http://schemas.openxmlformats.org/officeDocument/2006/relationships/hyperlink" Target="http://www.3gpp.org/ftp/tsg_ran/WG1_RL1/TSGR1_92/Docs/R1-1802275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87950" y="2296861"/>
            <a:ext cx="11477001" cy="2591841"/>
          </a:xfrm>
        </p:spPr>
        <p:txBody>
          <a:bodyPr>
            <a:noAutofit/>
          </a:bodyPr>
          <a:lstStyle/>
          <a:p>
            <a:r>
              <a:rPr lang="en-GB" dirty="0"/>
              <a:t>NB-IoT small cell support</a:t>
            </a:r>
            <a:br>
              <a:rPr lang="en-US" sz="28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dirty="0"/>
              <a:t>Feature lead Summary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A46771-8648-4BE2-A049-186FEEB40BDA}"/>
              </a:ext>
            </a:extLst>
          </p:cNvPr>
          <p:cNvSpPr txBox="1"/>
          <p:nvPr/>
        </p:nvSpPr>
        <p:spPr>
          <a:xfrm>
            <a:off x="308993" y="141036"/>
            <a:ext cx="11620936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3GPP TSG RAN WG1 Meeting #92                                                                               				   		</a:t>
            </a:r>
            <a:r>
              <a:rPr lang="en-US" sz="1600" b="1" dirty="0"/>
              <a:t>R1-1803034</a:t>
            </a:r>
            <a:endParaRPr lang="en-US" sz="1000" dirty="0">
              <a:highlight>
                <a:srgbClr val="FFFF00"/>
              </a:highlight>
            </a:endParaRPr>
          </a:p>
          <a:p>
            <a:r>
              <a:rPr lang="en-US" sz="1000" b="1" dirty="0"/>
              <a:t>Athens, Greece, February 26-March 2, 2018</a:t>
            </a:r>
            <a:endParaRPr lang="en-US" sz="1000" dirty="0"/>
          </a:p>
          <a:p>
            <a:r>
              <a:rPr lang="en-US" sz="1000" b="1" dirty="0"/>
              <a:t> </a:t>
            </a:r>
          </a:p>
          <a:p>
            <a:r>
              <a:rPr lang="en-US" sz="1000" b="1" dirty="0"/>
              <a:t>Source:	Ericsson</a:t>
            </a:r>
          </a:p>
          <a:p>
            <a:r>
              <a:rPr lang="en-US" sz="1000" b="1" dirty="0"/>
              <a:t>Title:	NB-IoT small cell support – Feature lead summary </a:t>
            </a:r>
          </a:p>
          <a:p>
            <a:r>
              <a:rPr lang="en-US" sz="1000" b="1" dirty="0"/>
              <a:t>Agenda Item:	6.2.6.4</a:t>
            </a:r>
          </a:p>
          <a:p>
            <a:r>
              <a:rPr lang="en-US" sz="1000" b="1" dirty="0"/>
              <a:t>Document for:	Discussion and Decision</a:t>
            </a:r>
          </a:p>
          <a:p>
            <a:endParaRPr lang="en-US" sz="10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358E12-22A7-4505-86AE-3713FFD70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190" y="1150721"/>
            <a:ext cx="10855087" cy="3852000"/>
          </a:xfrm>
        </p:spPr>
        <p:txBody>
          <a:bodyPr/>
          <a:lstStyle/>
          <a:p>
            <a:r>
              <a:rPr lang="en-US" sz="1600" dirty="0"/>
              <a:t>WID RP-170852:</a:t>
            </a:r>
          </a:p>
          <a:p>
            <a:pPr lvl="1"/>
            <a:r>
              <a:rPr lang="en-US" sz="1400" b="1" u="sng" dirty="0"/>
              <a:t>NB-IoT small cell support</a:t>
            </a:r>
          </a:p>
          <a:p>
            <a:pPr lvl="2"/>
            <a:r>
              <a:rPr lang="en-US" sz="1200" dirty="0"/>
              <a:t>Specify necessary support for NB-IoT to be used in microcell, picocell, and femtocell deployments [RAN4, RAN2, RAN1].</a:t>
            </a:r>
          </a:p>
          <a:p>
            <a:pPr lvl="3"/>
            <a:r>
              <a:rPr lang="en-US" sz="1200" dirty="0"/>
              <a:t>Appropriate eNB classes [RAN4]</a:t>
            </a:r>
          </a:p>
          <a:p>
            <a:pPr lvl="3"/>
            <a:r>
              <a:rPr lang="en-US" sz="1200" dirty="0"/>
              <a:t>Support for closed subscriber group (CSG) functionality can be considered. [RAN2]</a:t>
            </a:r>
          </a:p>
          <a:p>
            <a:pPr lvl="3"/>
            <a:endParaRPr lang="en-US" sz="1200" dirty="0"/>
          </a:p>
          <a:p>
            <a:r>
              <a:rPr lang="en-US" sz="1600" dirty="0"/>
              <a:t>In RAN1#89, the following agreements were reached.</a:t>
            </a:r>
          </a:p>
          <a:p>
            <a:pPr lvl="1"/>
            <a:r>
              <a:rPr lang="en-US" sz="1400" dirty="0"/>
              <a:t>The number of repetitions in the DL and UL for small cells is not increased</a:t>
            </a:r>
          </a:p>
          <a:p>
            <a:pPr lvl="1"/>
            <a:r>
              <a:rPr lang="en-US" sz="1400" dirty="0"/>
              <a:t>NOTE: This may imply a reduction in MCL for small cells compared to wide area base stations.</a:t>
            </a:r>
          </a:p>
          <a:p>
            <a:pPr lvl="1"/>
            <a:r>
              <a:rPr lang="en-US" sz="1400" dirty="0"/>
              <a:t>Inform RAN4 </a:t>
            </a:r>
          </a:p>
          <a:p>
            <a:pPr lvl="1"/>
            <a:r>
              <a:rPr lang="en-US" sz="1400" dirty="0"/>
              <a:t>FFS other aspects of small cells to identify possible RAN1 impacts. 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91C24A-E251-4506-B286-78E16FFA3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RAN1#91 Status</a:t>
            </a:r>
          </a:p>
        </p:txBody>
      </p:sp>
    </p:spTree>
    <p:extLst>
      <p:ext uri="{BB962C8B-B14F-4D97-AF65-F5344CB8AC3E}">
        <p14:creationId xmlns:p14="http://schemas.microsoft.com/office/powerpoint/2010/main" val="2794676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4935" y="940295"/>
            <a:ext cx="8351839" cy="993076"/>
          </a:xfrm>
        </p:spPr>
        <p:txBody>
          <a:bodyPr/>
          <a:lstStyle/>
          <a:p>
            <a:r>
              <a:rPr lang="en-US" sz="2000" dirty="0"/>
              <a:t>In total 7 contributions were submitted to this agenda item: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63201"/>
            <a:ext cx="9992784" cy="1085371"/>
          </a:xfrm>
        </p:spPr>
        <p:txBody>
          <a:bodyPr>
            <a:normAutofit/>
          </a:bodyPr>
          <a:lstStyle/>
          <a:p>
            <a:r>
              <a:rPr lang="en-US" dirty="0"/>
              <a:t>RAN1#92 TDOC overview</a:t>
            </a:r>
            <a:endParaRPr lang="en-US" sz="31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98120E3-7047-44EC-9D82-E05C67766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139056"/>
              </p:ext>
            </p:extLst>
          </p:nvPr>
        </p:nvGraphicFramePr>
        <p:xfrm>
          <a:off x="410197" y="1307089"/>
          <a:ext cx="11256868" cy="5227864"/>
        </p:xfrm>
        <a:graphic>
          <a:graphicData uri="http://schemas.openxmlformats.org/drawingml/2006/table">
            <a:tbl>
              <a:tblPr/>
              <a:tblGrid>
                <a:gridCol w="889559">
                  <a:extLst>
                    <a:ext uri="{9D8B030D-6E8A-4147-A177-3AD203B41FA5}">
                      <a16:colId xmlns:a16="http://schemas.microsoft.com/office/drawing/2014/main" val="3493504137"/>
                    </a:ext>
                  </a:extLst>
                </a:gridCol>
                <a:gridCol w="8941383">
                  <a:extLst>
                    <a:ext uri="{9D8B030D-6E8A-4147-A177-3AD203B41FA5}">
                      <a16:colId xmlns:a16="http://schemas.microsoft.com/office/drawing/2014/main" val="1010252603"/>
                    </a:ext>
                  </a:extLst>
                </a:gridCol>
                <a:gridCol w="1425926">
                  <a:extLst>
                    <a:ext uri="{9D8B030D-6E8A-4147-A177-3AD203B41FA5}">
                      <a16:colId xmlns:a16="http://schemas.microsoft.com/office/drawing/2014/main" val="3031907974"/>
                    </a:ext>
                  </a:extLst>
                </a:gridCol>
              </a:tblGrid>
              <a:tr h="30105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TDOC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Title and Proposals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57111"/>
                  </a:ext>
                </a:extLst>
              </a:tr>
              <a:tr h="4772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R1-1801443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On the support of NB-IoT small cell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1: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downlink power allocation specified in section 16.2.2 of TS 36.213 is reused for NB-IoT small cells.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2: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UE is not allowed to transmit more power than the configured P-max even if P-max is lower than UE’s maximum capability.</a:t>
                      </a:r>
                    </a:p>
                    <a:p>
                      <a:pPr algn="l" fontAlgn="t"/>
                      <a:endParaRPr lang="en-US" sz="8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Huawei,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HiSilicon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61217"/>
                  </a:ext>
                </a:extLst>
              </a:tr>
              <a:tr h="71590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R1-1801497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NB-IoT small cell support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1: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 order to exploit the coverage enhancement feature, when in extended coverage, for NPUSCH transmission, an NB-IoT UE should be allowed to transmit at higher power than the set by a cell when taking into account the interference aspects.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2: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In addition to introducing maximum NPRACH UL transmission power based on the coverage levels, it is also beneficial to introduce power ramping procedures for UEs in CE level 1 and/or CE level 2.</a:t>
                      </a:r>
                    </a:p>
                    <a:p>
                      <a:pPr algn="l" fontAlgn="t"/>
                      <a:endParaRPr lang="en-US" sz="8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Ericsson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35826"/>
                  </a:ext>
                </a:extLst>
              </a:tr>
              <a:tr h="70881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R1-1801612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On small cell support for NB-IoT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FFS Cell range expansion techniques with NB-IoT small cell. 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: Introduce                          for NB-IoT UE which require UL repetition transmission.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3: 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eNB can configure                            to be used in certain CE level or with certain repetition 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ZTE,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SaneChips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37183"/>
                  </a:ext>
                </a:extLst>
              </a:tr>
              <a:tr h="954545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R1-1801934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Power control for extend coverage UE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1: 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extended coverage level 2, the transmit power for NPRACH is the max transmit power of UE’s power class. 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extended coverage level 1, the power ramping is supported for NPRACH, the transmit power ramp up from P-max to the max transmit power of UE’s power class. 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2: 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extended coverage level 0, the max transmit power of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Msg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3 and PHR in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Msg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3 is limited by P-max if configured.</a:t>
                      </a:r>
                    </a:p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extended coverage level 1&amp; 2, the max transmit power of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Msg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3 and PHR in 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Msg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3 is based on its power class.</a:t>
                      </a:r>
                      <a:endParaRPr lang="en-US" sz="8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42818"/>
                  </a:ext>
                </a:extLst>
              </a:tr>
              <a:tr h="8269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R1-1802174</a:t>
                      </a:r>
                      <a:r>
                        <a:rPr lang="en-GB" sz="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UL power control enhancement for NB-IoT small cells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If network operators require supporting relevant scenarios, it can be considered to introduce configuration of UE-specific maximum transmit power which can override existing P-max value configured cell-specifically</a:t>
                      </a:r>
                    </a:p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FFS if the UE-specifically configured maximum transmit power can be maintained regardless of the UE’s RRC connection status</a:t>
                      </a:r>
                    </a:p>
                    <a:p>
                      <a:pPr algn="l" fontAlgn="t"/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FFS if the UE-specifically configured maximum transmit power applies to NPRACH or NPUSCH or both NPRACH and NPUSCH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LG Electronics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6580914"/>
                  </a:ext>
                </a:extLst>
              </a:tr>
              <a:tr h="47727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R1-1802275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Small cell support in NB-IoT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1: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Consider enhanced UE reporting, such as path loss from the strongest neighbor cell, to support UL power control in small cells for mitigating potential interference effects in heterogeneous deployments.</a:t>
                      </a:r>
                    </a:p>
                    <a:p>
                      <a:pPr algn="l" fontAlgn="t"/>
                      <a:r>
                        <a:rPr lang="en-US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Proposal 2: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The network can configure the use of higher UE transmit power by small-cell UEs in deep coverage enhancement.</a:t>
                      </a:r>
                      <a:endParaRPr lang="en-US" sz="800" b="1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988334"/>
                  </a:ext>
                </a:extLst>
              </a:tr>
              <a:tr h="708813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R1-1802340</a:t>
                      </a:r>
                      <a:endParaRPr lang="en-US" sz="800" b="0" i="0" u="sng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1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Support of small cells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1: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From RAN1 perspective, it is beneficial to have decoupled UL/DL operation for NB-IoT small cells.</a:t>
                      </a:r>
                    </a:p>
                    <a:p>
                      <a:pPr algn="l" fontAlgn="t"/>
                      <a:r>
                        <a:rPr lang="en-US" sz="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Proposal 2: </a:t>
                      </a:r>
                      <a:r>
                        <a:rPr lang="en-US" sz="8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an LS to RAN2/RAN3 inquiring whether decoupled UL/DL is feasible from a RAN2/RAN3 perspective.</a:t>
                      </a:r>
                    </a:p>
                    <a:p>
                      <a:pPr marL="171450" lvl="0" indent="-171450">
                        <a:buFontTx/>
                        <a:buChar char="-"/>
                      </a:pP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772549"/>
                  </a:ext>
                </a:extLst>
              </a:tr>
            </a:tbl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C292B0FD-AE42-4361-BD2C-756ABBF9F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4636" y="321870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0771888-5BA4-43C7-8C94-6A4E103746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06912"/>
              </p:ext>
            </p:extLst>
          </p:nvPr>
        </p:nvGraphicFramePr>
        <p:xfrm>
          <a:off x="2318668" y="3135960"/>
          <a:ext cx="695144" cy="175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11" imgW="939392" imgH="241195" progId="Equation.3">
                  <p:embed/>
                </p:oleObj>
              </mc:Choice>
              <mc:Fallback>
                <p:oleObj r:id="rId11" imgW="939392" imgH="241195" progId="Equation.3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30771888-5BA4-43C7-8C94-6A4E103746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8668" y="3135960"/>
                        <a:ext cx="695144" cy="1755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8412141-92D3-4865-BA3A-C0178355A7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123985"/>
              </p:ext>
            </p:extLst>
          </p:nvPr>
        </p:nvGraphicFramePr>
        <p:xfrm>
          <a:off x="2801595" y="3275178"/>
          <a:ext cx="695144" cy="175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13" imgW="939392" imgH="241195" progId="Equation.3">
                  <p:embed/>
                </p:oleObj>
              </mc:Choice>
              <mc:Fallback>
                <p:oleObj r:id="rId13" imgW="939392" imgH="241195" progId="Equation.3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8412141-92D3-4865-BA3A-C0178355A7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1595" y="3275178"/>
                        <a:ext cx="695144" cy="1755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11BAAA4-A8A4-4144-9EEA-EF7D81E37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3373" y="938458"/>
            <a:ext cx="11135785" cy="385200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Based on the contributions, the main open issues are identified as follows</a:t>
            </a:r>
          </a:p>
          <a:p>
            <a:pPr lvl="1"/>
            <a:r>
              <a:rPr lang="en-US" sz="1600" dirty="0"/>
              <a:t>Allow UE in CE1 and CE2 to exceed the P-max value configured by the network, if the actual UE TX power is larger than P-max, or if P-max can be configured per coverage level.</a:t>
            </a:r>
          </a:p>
          <a:p>
            <a:pPr lvl="2"/>
            <a:r>
              <a:rPr lang="en-US" sz="1400" dirty="0"/>
              <a:t>Support: ZTE, </a:t>
            </a:r>
            <a:r>
              <a:rPr lang="en-US" sz="1400" dirty="0" err="1"/>
              <a:t>SaneChips</a:t>
            </a:r>
            <a:r>
              <a:rPr lang="en-US" sz="1400" dirty="0"/>
              <a:t>, Samsung, LG Electronics, </a:t>
            </a:r>
            <a:r>
              <a:rPr lang="en-GB" sz="1400" dirty="0"/>
              <a:t>Nokia, Nokia Shanghai Bell.</a:t>
            </a:r>
            <a:endParaRPr lang="en-US" sz="1400" dirty="0"/>
          </a:p>
          <a:p>
            <a:pPr lvl="2"/>
            <a:r>
              <a:rPr lang="en-US" sz="1400" dirty="0"/>
              <a:t>Not support: Huawei, </a:t>
            </a:r>
            <a:r>
              <a:rPr lang="en-US" sz="1400" dirty="0" err="1"/>
              <a:t>HiSilicon</a:t>
            </a:r>
            <a:r>
              <a:rPr lang="en-US" sz="1400" dirty="0"/>
              <a:t>.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/>
              <a:t>Whether to support UL/DL decoupling.</a:t>
            </a:r>
          </a:p>
          <a:p>
            <a:pPr lvl="2"/>
            <a:r>
              <a:rPr lang="en-US" sz="1600" dirty="0"/>
              <a:t>Support: </a:t>
            </a:r>
            <a:r>
              <a:rPr lang="en-GB" sz="1600" dirty="0"/>
              <a:t>Qualcomm Incorporated.</a:t>
            </a:r>
            <a:endParaRPr lang="en-US" sz="1600" dirty="0"/>
          </a:p>
          <a:p>
            <a:pPr lvl="2"/>
            <a:r>
              <a:rPr lang="en-US" sz="1600" dirty="0"/>
              <a:t>Not support: ZTE, </a:t>
            </a:r>
            <a:r>
              <a:rPr lang="en-US" sz="1600" dirty="0" err="1"/>
              <a:t>SaneChips</a:t>
            </a:r>
            <a:r>
              <a:rPr lang="en-US" sz="1600" dirty="0"/>
              <a:t>.</a:t>
            </a:r>
          </a:p>
          <a:p>
            <a:pPr lvl="2"/>
            <a:endParaRPr lang="en-US" sz="1600" dirty="0"/>
          </a:p>
          <a:p>
            <a:pPr lvl="1"/>
            <a:r>
              <a:rPr lang="en-US" sz="1600" dirty="0"/>
              <a:t>Consider enhanced UE reporting, such as path loss from the strongest neighbor cell, to support UL power control in small cells for mitigating potential interference effects in heterogeneous deployments.</a:t>
            </a:r>
          </a:p>
          <a:p>
            <a:pPr lvl="2"/>
            <a:r>
              <a:rPr lang="en-US" sz="1600" dirty="0"/>
              <a:t>Support: </a:t>
            </a:r>
            <a:r>
              <a:rPr lang="en-GB" sz="1600" dirty="0"/>
              <a:t>Nokia, Nokia Shanghai Bell.</a:t>
            </a:r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D2E9CFF-4BFC-4263-8B47-505A1E5E8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RAN1#92 TDOC Summary</a:t>
            </a:r>
            <a:br>
              <a:rPr lang="en-US" dirty="0"/>
            </a:b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9782398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17DA8D-B4CE-471E-A0B6-DA80804A5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80" y="1415884"/>
            <a:ext cx="11135785" cy="3852000"/>
          </a:xfrm>
        </p:spPr>
        <p:txBody>
          <a:bodyPr/>
          <a:lstStyle/>
          <a:p>
            <a:r>
              <a:rPr lang="en-US" sz="2000" dirty="0"/>
              <a:t>Based on RAN1 contributions, it is proposed to discuss</a:t>
            </a:r>
          </a:p>
          <a:p>
            <a:pPr lvl="1"/>
            <a:r>
              <a:rPr lang="en-US" sz="1800" kern="1200" dirty="0">
                <a:latin typeface="Arial" panose="020B0604020202020204" pitchFamily="34" charset="0"/>
              </a:rPr>
              <a:t>UL power control issue in NB-IoT small cell support. </a:t>
            </a:r>
          </a:p>
          <a:p>
            <a:pPr lvl="2"/>
            <a:r>
              <a:rPr lang="en-US" sz="1800" kern="1200" dirty="0">
                <a:latin typeface="Arial" panose="020B0604020202020204" pitchFamily="34" charset="0"/>
              </a:rPr>
              <a:t>Proposals based on majority view</a:t>
            </a:r>
          </a:p>
          <a:p>
            <a:pPr lvl="3"/>
            <a:r>
              <a:rPr lang="en-US" sz="1800" kern="1200" dirty="0">
                <a:latin typeface="Arial" panose="020B0604020202020204" pitchFamily="34" charset="0"/>
              </a:rPr>
              <a:t>In Rel-15, in additional to a maximum allowed UL transmit power                for CE0 and legacy NB-IoT UEs, the network can optionally configure additional maximum allowed UL transmit power for UEs in CE1 (denoted as P-max-CE1) and CE2 (denoted as P-max-CE1). The additional maximum allowed UL transmit power is applied for NPUSCH in connected mode.</a:t>
            </a:r>
          </a:p>
          <a:p>
            <a:pPr lvl="4"/>
            <a:r>
              <a:rPr lang="en-US" sz="1800" kern="1200" dirty="0">
                <a:latin typeface="Arial" panose="020B0604020202020204" pitchFamily="34" charset="0"/>
              </a:rPr>
              <a:t>FFS for NPRACH and msg3. </a:t>
            </a:r>
          </a:p>
          <a:p>
            <a:pPr lvl="4"/>
            <a:r>
              <a:rPr lang="en-US" sz="1800" kern="1200" dirty="0">
                <a:latin typeface="Arial" panose="020B0604020202020204" pitchFamily="34" charset="0"/>
              </a:rPr>
              <a:t>FFS for NPUSH whether the configuration is UE-specific or cell specific. </a:t>
            </a:r>
          </a:p>
          <a:p>
            <a:pPr lvl="3"/>
            <a:r>
              <a:rPr lang="en-US" sz="1800" kern="1200" dirty="0">
                <a:latin typeface="Arial" panose="020B0604020202020204" pitchFamily="34" charset="0"/>
              </a:rPr>
              <a:t> In the absence of P-max-CE1 and P-max-CE2, the UE is not allowed to exceed the configured                </a:t>
            </a:r>
          </a:p>
          <a:p>
            <a:pPr marL="1071563" lvl="3" indent="0">
              <a:buNone/>
            </a:pPr>
            <a:r>
              <a:rPr lang="en-US" sz="1800" kern="1200" dirty="0">
                <a:latin typeface="Arial" panose="020B0604020202020204" pitchFamily="34" charset="0"/>
              </a:rPr>
              <a:t>                  even if its maximum available transmit power is larger than               .  </a:t>
            </a:r>
          </a:p>
          <a:p>
            <a:pPr lvl="3"/>
            <a:r>
              <a:rPr lang="en-US" sz="1800" kern="1200" dirty="0">
                <a:latin typeface="Arial" panose="020B0604020202020204" pitchFamily="34" charset="0"/>
              </a:rPr>
              <a:t>In the absence of P-max-CE2, the UE in CE2 applies P-max-CE1 as its maximum transmit power. </a:t>
            </a:r>
          </a:p>
          <a:p>
            <a:pPr lvl="3"/>
            <a:r>
              <a:rPr lang="en-US" sz="1800" kern="1200" dirty="0">
                <a:latin typeface="Arial" panose="020B0604020202020204" pitchFamily="34" charset="0"/>
              </a:rPr>
              <a:t>Note, here                 is the configured UE transmit power for narrowband IoT transmission defined in TS 36.331 (a.k.a. P-max) for subframe i of serving cell. </a:t>
            </a:r>
          </a:p>
          <a:p>
            <a:pPr lvl="3"/>
            <a:r>
              <a:rPr lang="en-US" sz="1800" kern="1200" dirty="0">
                <a:latin typeface="Arial" panose="020B0604020202020204" pitchFamily="34" charset="0"/>
              </a:rPr>
              <a:t>CE levels are defined based on the NRSRP thresholds signaled in SI for NPRACH CE level selection. </a:t>
            </a:r>
          </a:p>
          <a:p>
            <a:pPr lvl="3"/>
            <a:endParaRPr lang="en-US" sz="1800" kern="1200" dirty="0">
              <a:latin typeface="Arial" panose="020B0604020202020204" pitchFamily="34" charset="0"/>
            </a:endParaRPr>
          </a:p>
          <a:p>
            <a:pPr lvl="1"/>
            <a:endParaRPr lang="en-US" sz="1800" dirty="0"/>
          </a:p>
          <a:p>
            <a:pPr lvl="1"/>
            <a:endParaRPr lang="en-US" sz="1800" kern="1200" dirty="0">
              <a:latin typeface="Arial" panose="020B0604020202020204" pitchFamily="34" charset="0"/>
            </a:endParaRP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E60E43-57C9-4F04-A960-020F6912A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RAN1#92 Proposed </a:t>
            </a:r>
            <a:br>
              <a:rPr lang="en-US" dirty="0"/>
            </a:br>
            <a:r>
              <a:rPr lang="en-US" dirty="0"/>
              <a:t>Discussions and conclusions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552DEEC8-E2B5-4E25-8DBF-E4B07A599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721" y="5507514"/>
            <a:ext cx="885813" cy="27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55EA95FF-B5F3-421C-9C11-7024C6536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157" y="4564151"/>
            <a:ext cx="885813" cy="27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B0A71B67-7572-4372-879B-811B38F9E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59" y="4618261"/>
            <a:ext cx="885813" cy="27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600F3CC-55D0-4657-A036-001390C1C2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112" y="2455730"/>
            <a:ext cx="885813" cy="277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445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E572348-A7C6-46CC-AEF8-6BE5DF292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/>
              <a:t>Due to RAN2 and RAN3 impacts, it is proposed to conclude </a:t>
            </a:r>
          </a:p>
          <a:p>
            <a:pPr lvl="1"/>
            <a:r>
              <a:rPr lang="en-US" sz="1800" kern="1200" dirty="0">
                <a:latin typeface="Arial" panose="020B0604020202020204" pitchFamily="34" charset="0"/>
              </a:rPr>
              <a:t>Whether RAN1 further studies cell range expansion techniques with NB-IoT small cell.</a:t>
            </a:r>
          </a:p>
          <a:p>
            <a:pPr lvl="2"/>
            <a:r>
              <a:rPr lang="en-US" sz="1800" dirty="0"/>
              <a:t>If RAN1 decides to </a:t>
            </a:r>
            <a:r>
              <a:rPr lang="en-US" sz="1800" kern="1200" dirty="0">
                <a:latin typeface="Arial" panose="020B0604020202020204" pitchFamily="34" charset="0"/>
              </a:rPr>
              <a:t>further study cell range expansion techniques, inform RAN2 about the potential impacts.</a:t>
            </a:r>
            <a:endParaRPr lang="en-US" sz="1800" dirty="0"/>
          </a:p>
          <a:p>
            <a:pPr lvl="1"/>
            <a:r>
              <a:rPr lang="en-US" sz="1800" dirty="0"/>
              <a:t>Whether to support UL/DL decoupling. </a:t>
            </a:r>
          </a:p>
          <a:p>
            <a:pPr lvl="2"/>
            <a:r>
              <a:rPr lang="en-US" sz="1800" dirty="0"/>
              <a:t>If supported, LS RAN2 and RAN3 about the potential impacts. 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C948DBD-D305-4D8D-A0C2-53F18736E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RAN1#92 Proposed </a:t>
            </a:r>
            <a:br>
              <a:rPr lang="en-US" dirty="0"/>
            </a:br>
            <a:r>
              <a:rPr lang="en-US" dirty="0"/>
              <a:t>Discussions and conclusions</a:t>
            </a:r>
          </a:p>
        </p:txBody>
      </p:sp>
    </p:spTree>
    <p:extLst>
      <p:ext uri="{BB962C8B-B14F-4D97-AF65-F5344CB8AC3E}">
        <p14:creationId xmlns:p14="http://schemas.microsoft.com/office/powerpoint/2010/main" val="377481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A17DA8D-B4CE-471E-A0B6-DA80804A5D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830" y="1398347"/>
            <a:ext cx="11135785" cy="3852000"/>
          </a:xfrm>
        </p:spPr>
        <p:txBody>
          <a:bodyPr/>
          <a:lstStyle/>
          <a:p>
            <a:r>
              <a:rPr lang="en-US" sz="2000" dirty="0"/>
              <a:t>The following proposals are under discussion in Rel-14. Therefore, it is proposed not to discuss in this agenda item.</a:t>
            </a:r>
          </a:p>
          <a:p>
            <a:endParaRPr lang="en-US" sz="2000" dirty="0"/>
          </a:p>
          <a:p>
            <a:pPr lvl="1"/>
            <a:r>
              <a:rPr lang="en-US" sz="1600" dirty="0">
                <a:latin typeface="Arial" panose="020B0604020202020204" pitchFamily="34" charset="0"/>
              </a:rPr>
              <a:t>Consider enhanced UE reporting, such as path loss from the strongest neighbor cell, to support UL power control in small cells for mitigating potential interference effects in heterogeneous deployments.</a:t>
            </a:r>
          </a:p>
          <a:p>
            <a:pPr lvl="1"/>
            <a:endParaRPr lang="en-US" sz="1600" dirty="0"/>
          </a:p>
          <a:p>
            <a:r>
              <a:rPr lang="en-US" sz="2000" dirty="0"/>
              <a:t>The following proposals are concluded in Rel-14. Therefore, it is proposed not to discuss in this agenda item.</a:t>
            </a:r>
          </a:p>
          <a:p>
            <a:endParaRPr lang="en-US" sz="1800" dirty="0"/>
          </a:p>
          <a:p>
            <a:pPr lvl="1"/>
            <a:r>
              <a:rPr lang="en-US" sz="1800" dirty="0">
                <a:latin typeface="Arial" panose="020B0604020202020204" pitchFamily="34" charset="0"/>
              </a:rPr>
              <a:t>For extended coverage level 1, the power ramping is supported for NPRACH, the transmit power ramp up from P-max to the max transmit power of UE’s power class. </a:t>
            </a:r>
          </a:p>
          <a:p>
            <a:pPr lvl="1"/>
            <a:endParaRPr lang="en-US" sz="1800" kern="1200" dirty="0">
              <a:latin typeface="Arial" panose="020B0604020202020204" pitchFamily="34" charset="0"/>
            </a:endParaRPr>
          </a:p>
          <a:p>
            <a:endParaRPr lang="en-US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E60E43-57C9-4F04-A960-020F6912A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RAN1#92 Other proposals</a:t>
            </a:r>
          </a:p>
        </p:txBody>
      </p:sp>
    </p:spTree>
    <p:extLst>
      <p:ext uri="{BB962C8B-B14F-4D97-AF65-F5344CB8AC3E}">
        <p14:creationId xmlns:p14="http://schemas.microsoft.com/office/powerpoint/2010/main" val="4143727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81C946-97C0-494E-B21A-3A3E43317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107" y="1503000"/>
            <a:ext cx="11135785" cy="3852000"/>
          </a:xfrm>
        </p:spPr>
        <p:txBody>
          <a:bodyPr/>
          <a:lstStyle/>
          <a:p>
            <a:r>
              <a:rPr lang="en-US" kern="1200" dirty="0">
                <a:latin typeface="Arial" panose="020B0604020202020204" pitchFamily="34" charset="0"/>
              </a:rPr>
              <a:t>FFS the needs of UL power control enhancement in NB-IoT small cell.</a:t>
            </a:r>
          </a:p>
          <a:p>
            <a:endParaRPr lang="en-US" kern="1200" dirty="0">
              <a:latin typeface="Arial" panose="020B0604020202020204" pitchFamily="34" charset="0"/>
            </a:endParaRPr>
          </a:p>
          <a:p>
            <a:r>
              <a:rPr lang="en-US" kern="1200" dirty="0">
                <a:latin typeface="Arial" panose="020B0604020202020204" pitchFamily="34" charset="0"/>
              </a:rPr>
              <a:t>RAN1 do not further study the following topics in NB-IoT small cell</a:t>
            </a:r>
          </a:p>
          <a:p>
            <a:pPr lvl="1"/>
            <a:r>
              <a:rPr lang="en-US" dirty="0"/>
              <a:t>UL/DL decoupling</a:t>
            </a:r>
          </a:p>
          <a:p>
            <a:pPr lvl="1"/>
            <a:r>
              <a:rPr lang="en-US" kern="1200" dirty="0">
                <a:latin typeface="Arial" panose="020B0604020202020204" pitchFamily="34" charset="0"/>
              </a:rPr>
              <a:t>Cell range expansion techniques with NB-IoT small cell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E44458-CEE4-4E13-BBB7-1EFF345A0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 proposals</a:t>
            </a:r>
          </a:p>
        </p:txBody>
      </p:sp>
    </p:spTree>
    <p:extLst>
      <p:ext uri="{BB962C8B-B14F-4D97-AF65-F5344CB8AC3E}">
        <p14:creationId xmlns:p14="http://schemas.microsoft.com/office/powerpoint/2010/main" val="406959627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615</TotalTime>
  <Words>1244</Words>
  <Application>Microsoft Office PowerPoint</Application>
  <PresentationFormat>Widescreen</PresentationFormat>
  <Paragraphs>141</Paragraphs>
  <Slides>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Ericsson Capital TT</vt:lpstr>
      <vt:lpstr>Arial</vt:lpstr>
      <vt:lpstr>PresentationTemplate2011</vt:lpstr>
      <vt:lpstr>Equation.3</vt:lpstr>
      <vt:lpstr>NB-IoT small cell support  </vt:lpstr>
      <vt:lpstr>RAN1#91 Status</vt:lpstr>
      <vt:lpstr>RAN1#92 TDOC overview</vt:lpstr>
      <vt:lpstr>RAN1#92 TDOC Summary </vt:lpstr>
      <vt:lpstr>RAN1#92 Proposed  Discussions and conclusions</vt:lpstr>
      <vt:lpstr>RAN1#92 Proposed  Discussions and conclusions</vt:lpstr>
      <vt:lpstr>RAN1#92 Other proposals</vt:lpstr>
      <vt:lpstr>Alternative 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NB-IoT small cell support  </dc:title>
  <dc:creator/>
  <cp:keywords/>
  <dc:description>Rev PA1</dc:description>
  <cp:lastModifiedBy>Yutao Sui</cp:lastModifiedBy>
  <cp:revision>94</cp:revision>
  <dcterms:created xsi:type="dcterms:W3CDTF">2018-02-22T07:13:58Z</dcterms:created>
  <dcterms:modified xsi:type="dcterms:W3CDTF">2018-03-01T14:35:56Z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false</vt:bool>
  </property>
  <property fmtid="{D5CDD505-2E9C-101B-9397-08002B2CF9AE}" pid="20" name="optEnterText1">
    <vt:bool>true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false</vt:bool>
  </property>
  <property fmtid="{D5CDD505-2E9C-101B-9397-08002B2CF9AE}" pid="24" name="optFooterCVLPrep">
    <vt:bool>false</vt:bool>
  </property>
  <property fmtid="{D5CDD505-2E9C-101B-9397-08002B2CF9AE}" pid="25" name="optEnterText3">
    <vt:bool>true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/>
  </property>
  <property fmtid="{D5CDD505-2E9C-101B-9397-08002B2CF9AE}" pid="31" name="RightFooterField2">
    <vt:lpwstr>2018-02-22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2018-02-22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