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5"/>
  </p:notesMasterIdLst>
  <p:handoutMasterIdLst>
    <p:handoutMasterId r:id="rId16"/>
  </p:handoutMasterIdLst>
  <p:sldIdLst>
    <p:sldId id="259" r:id="rId2"/>
    <p:sldId id="263" r:id="rId3"/>
    <p:sldId id="270" r:id="rId4"/>
    <p:sldId id="260" r:id="rId5"/>
    <p:sldId id="264" r:id="rId6"/>
    <p:sldId id="273" r:id="rId7"/>
    <p:sldId id="262" r:id="rId8"/>
    <p:sldId id="271" r:id="rId9"/>
    <p:sldId id="265" r:id="rId10"/>
    <p:sldId id="272" r:id="rId11"/>
    <p:sldId id="268" r:id="rId12"/>
    <p:sldId id="274" r:id="rId13"/>
    <p:sldId id="261" r:id="rId14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3"/>
            <p14:sldId id="270"/>
            <p14:sldId id="260"/>
            <p14:sldId id="264"/>
            <p14:sldId id="273"/>
            <p14:sldId id="262"/>
            <p14:sldId id="271"/>
            <p14:sldId id="265"/>
            <p14:sldId id="272"/>
            <p14:sldId id="268"/>
            <p14:sldId id="274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3" autoAdjust="0"/>
    <p:restoredTop sz="95319" autoAdjust="0"/>
  </p:normalViewPr>
  <p:slideViewPr>
    <p:cSldViewPr snapToGrid="0" snapToObjects="1">
      <p:cViewPr varScale="1">
        <p:scale>
          <a:sx n="110" d="100"/>
          <a:sy n="110" d="100"/>
        </p:scale>
        <p:origin x="1122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2018-02-22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2018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2018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2018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CEDFF-FE8D-4100-BEA6-7BEE4077E3D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2B23B0-1231-4D13-B609-62435ACF3067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629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E68C46-174F-4C42-9CE1-B47957151809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636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E9EEC-78A7-4A5A-A851-060397B6EC5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2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3A9850-B302-41F0-B76D-D056EF4C6499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524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7DF459-CE3E-4E43-A53E-8D60EA2EFC24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685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640DDC-54F3-4DBF-A1B5-26DAFC3BF819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06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0EAF36-AFFD-48D8-B61D-788F560CEA2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51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408AE-2595-403F-8601-4F69C2C24ACA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221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F620F7-DD1D-4602-9FB4-6CE83B4C4572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041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205171-B4C0-48F3-9C0D-3237032FD54B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9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2018  |  2018-02-22  |  Page </a:t>
            </a:r>
            <a:fld id="{414F19F7-C0DA-4DAB-9AF7-1CE546C410C9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92/Docs/R1-1802176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WG1_RL1/TSGR1_92/Docs/R1-1802341.zip" TargetMode="External"/><Relationship Id="rId4" Type="http://schemas.openxmlformats.org/officeDocument/2006/relationships/hyperlink" Target="http://www.3gpp.org/ftp/TSG_RAN/WG1_RL1/TSGR1_92/Docs/R1-1802276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/Docs/R1-1802341.zip" TargetMode="External"/><Relationship Id="rId3" Type="http://schemas.openxmlformats.org/officeDocument/2006/relationships/hyperlink" Target="http://www.3gpp.org/ftp/TSG_RAN/WG1_RL1/TSGR1_92/Docs/R1-1801499.zip" TargetMode="External"/><Relationship Id="rId7" Type="http://schemas.openxmlformats.org/officeDocument/2006/relationships/hyperlink" Target="http://www.3gpp.org/ftp/TSG_RAN/WG1_RL1/TSGR1_92/Docs/R1-1802276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/Docs/R1-1802176.zip" TargetMode="External"/><Relationship Id="rId5" Type="http://schemas.openxmlformats.org/officeDocument/2006/relationships/hyperlink" Target="http://www.3gpp.org/ftp/TSG_RAN/WG1_RL1/TSGR1_92/Docs/R1-1801936.zip" TargetMode="External"/><Relationship Id="rId4" Type="http://schemas.openxmlformats.org/officeDocument/2006/relationships/hyperlink" Target="http://www.3gpp.org/ftp/TSG_RAN/WG1_RL1/TSGR1_92/Docs/R1-1801610.zip" TargetMode="External"/><Relationship Id="rId9" Type="http://schemas.openxmlformats.org/officeDocument/2006/relationships/hyperlink" Target="http://www.3gpp.org/ftp/TSG_RAN/WG1_RL1/TSGR1_92/Docs/R1-1801446.zi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/Docs/R1-1802278.zip" TargetMode="External"/><Relationship Id="rId3" Type="http://schemas.openxmlformats.org/officeDocument/2006/relationships/hyperlink" Target="http://www.3gpp.org/ftp/TSG_RAN/WG1_RL1/TSGR1_92/Docs/R1-1801447.zip" TargetMode="External"/><Relationship Id="rId7" Type="http://schemas.openxmlformats.org/officeDocument/2006/relationships/hyperlink" Target="http://www.3gpp.org/ftp/TSG_RAN/WG1_RL1/TSGR1_92/Docs/R1-1802175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/Docs/R1-1801935.zip" TargetMode="External"/><Relationship Id="rId5" Type="http://schemas.openxmlformats.org/officeDocument/2006/relationships/hyperlink" Target="http://www.3gpp.org/ftp/TSG_RAN/WG1_RL1/TSGR1_92/Docs/R1-1801611.zip" TargetMode="External"/><Relationship Id="rId4" Type="http://schemas.openxmlformats.org/officeDocument/2006/relationships/hyperlink" Target="http://www.3gpp.org/ftp/TSG_RAN/WG1_RL1/TSGR1_92/Docs/R1-1801498.zip" TargetMode="External"/><Relationship Id="rId9" Type="http://schemas.openxmlformats.org/officeDocument/2006/relationships/hyperlink" Target="http://www.3gpp.org/ftp/TSG_RAN/WG1_RL1/TSGR1_92/Docs/R1-1802342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/Docs/R1-1802342.zip" TargetMode="External"/><Relationship Id="rId3" Type="http://schemas.openxmlformats.org/officeDocument/2006/relationships/hyperlink" Target="http://www.3gpp.org/ftp/TSG_RAN/WG1_RL1/TSGR1_92/Docs/R1-1801447.zip" TargetMode="External"/><Relationship Id="rId7" Type="http://schemas.openxmlformats.org/officeDocument/2006/relationships/hyperlink" Target="http://www.3gpp.org/ftp/TSG_RAN/WG1_RL1/TSGR1_92/Docs/R1-1802278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/Docs/R1-1801935.zip" TargetMode="External"/><Relationship Id="rId5" Type="http://schemas.openxmlformats.org/officeDocument/2006/relationships/hyperlink" Target="http://www.3gpp.org/ftp/TSG_RAN/WG1_RL1/TSGR1_92/Docs/R1-1802175.zip" TargetMode="External"/><Relationship Id="rId4" Type="http://schemas.openxmlformats.org/officeDocument/2006/relationships/hyperlink" Target="http://www.3gpp.org/ftp/TSG_RAN/WG1_RL1/TSGR1_92/Docs/R1-1801498.zip" TargetMode="External"/><Relationship Id="rId9" Type="http://schemas.openxmlformats.org/officeDocument/2006/relationships/hyperlink" Target="http://www.3gpp.org/ftp/TSG_RAN/WG1_RL1/TSGR1_92/Docs/R1-1801611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92/Docs/R1-1801446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/Docs/R1-1801936.zip" TargetMode="External"/><Relationship Id="rId5" Type="http://schemas.openxmlformats.org/officeDocument/2006/relationships/hyperlink" Target="http://www.3gpp.org/ftp/TSG_RAN/WG1_RL1/TSGR1_92/Docs/R1-1801610.zip" TargetMode="External"/><Relationship Id="rId4" Type="http://schemas.openxmlformats.org/officeDocument/2006/relationships/hyperlink" Target="http://www.3gpp.org/ftp/TSG_RAN/WG1_RL1/TSGR1_92/Docs/R1-180149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1808709"/>
            <a:ext cx="8351839" cy="2591841"/>
          </a:xfrm>
        </p:spPr>
        <p:txBody>
          <a:bodyPr>
            <a:noAutofit/>
          </a:bodyPr>
          <a:lstStyle/>
          <a:p>
            <a:r>
              <a:rPr lang="en-US" sz="4000" dirty="0"/>
              <a:t>NPRACH reliability and range enhancements</a:t>
            </a:r>
            <a:br>
              <a:rPr lang="en-US" sz="4000" dirty="0"/>
            </a:br>
            <a:r>
              <a:rPr lang="en-US" sz="4000" dirty="0"/>
              <a:t>-</a:t>
            </a:r>
            <a:br>
              <a:rPr lang="en-US" sz="4000" dirty="0"/>
            </a:br>
            <a:r>
              <a:rPr lang="en-US" sz="4000" dirty="0"/>
              <a:t>Feature lead Summary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A46771-8648-4BE2-A049-186FEEB40BDA}"/>
              </a:ext>
            </a:extLst>
          </p:cNvPr>
          <p:cNvSpPr txBox="1"/>
          <p:nvPr/>
        </p:nvSpPr>
        <p:spPr>
          <a:xfrm>
            <a:off x="152400" y="141035"/>
            <a:ext cx="59923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3GPP TSG RAN WG1 Meeting #92                                                                                  R1-1803030</a:t>
            </a:r>
            <a:endParaRPr lang="en-US" sz="1000" dirty="0">
              <a:highlight>
                <a:srgbClr val="FFFF00"/>
              </a:highlight>
            </a:endParaRPr>
          </a:p>
          <a:p>
            <a:r>
              <a:rPr lang="en-US" sz="1000" b="1" dirty="0"/>
              <a:t>Athens, Greece, February 26-March 2, 2018</a:t>
            </a:r>
            <a:endParaRPr lang="en-US" sz="1000" dirty="0"/>
          </a:p>
          <a:p>
            <a:r>
              <a:rPr lang="en-US" sz="1000" b="1" dirty="0"/>
              <a:t> </a:t>
            </a:r>
          </a:p>
          <a:p>
            <a:r>
              <a:rPr lang="en-US" sz="1000" b="1" dirty="0"/>
              <a:t>Source:	Ericsson</a:t>
            </a:r>
          </a:p>
          <a:p>
            <a:r>
              <a:rPr lang="en-US" sz="1000" b="1" dirty="0"/>
              <a:t>Title:	NPRACH reliability and range enhancements – Feature lead summary </a:t>
            </a:r>
          </a:p>
          <a:p>
            <a:r>
              <a:rPr lang="en-US" sz="1000" b="1" dirty="0"/>
              <a:t>Agenda Item:	6.2.6.5.1, 6.2.6.5.2</a:t>
            </a:r>
          </a:p>
          <a:p>
            <a:r>
              <a:rPr lang="en-US" sz="1000" b="1" dirty="0"/>
              <a:t>Document for:	Discussion and Decision</a:t>
            </a:r>
          </a:p>
          <a:p>
            <a:endParaRPr lang="en-US" sz="100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3701" y="1646412"/>
            <a:ext cx="8351839" cy="993076"/>
          </a:xfrm>
        </p:spPr>
        <p:txBody>
          <a:bodyPr/>
          <a:lstStyle/>
          <a:p>
            <a:r>
              <a:rPr lang="en-US" sz="2000" dirty="0"/>
              <a:t>Summary of input documents and proposals: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TDOC overview</a:t>
            </a:r>
            <a:br>
              <a:rPr lang="en-US" dirty="0"/>
            </a:br>
            <a:r>
              <a:rPr lang="en-US" sz="3100" dirty="0"/>
              <a:t>6.2.6.5.2 Range enhancements for NPRACH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42792C-386D-4FB1-A088-72FAA67AE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539473"/>
              </p:ext>
            </p:extLst>
          </p:nvPr>
        </p:nvGraphicFramePr>
        <p:xfrm>
          <a:off x="424340" y="2052539"/>
          <a:ext cx="8351840" cy="3493660"/>
        </p:xfrm>
        <a:graphic>
          <a:graphicData uri="http://schemas.openxmlformats.org/drawingml/2006/table">
            <a:tbl>
              <a:tblPr/>
              <a:tblGrid>
                <a:gridCol w="681649">
                  <a:extLst>
                    <a:ext uri="{9D8B030D-6E8A-4147-A177-3AD203B41FA5}">
                      <a16:colId xmlns:a16="http://schemas.microsoft.com/office/drawing/2014/main" val="3889085944"/>
                    </a:ext>
                  </a:extLst>
                </a:gridCol>
                <a:gridCol w="6741937">
                  <a:extLst>
                    <a:ext uri="{9D8B030D-6E8A-4147-A177-3AD203B41FA5}">
                      <a16:colId xmlns:a16="http://schemas.microsoft.com/office/drawing/2014/main" val="2738464964"/>
                    </a:ext>
                  </a:extLst>
                </a:gridCol>
                <a:gridCol w="928254">
                  <a:extLst>
                    <a:ext uri="{9D8B030D-6E8A-4147-A177-3AD203B41FA5}">
                      <a16:colId xmlns:a16="http://schemas.microsoft.com/office/drawing/2014/main" val="954312995"/>
                    </a:ext>
                  </a:extLst>
                </a:gridCol>
              </a:tblGrid>
              <a:tr h="3237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40267"/>
                  </a:ext>
                </a:extLst>
              </a:tr>
              <a:tr h="215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R1-1802176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Resource configuration for NPRACH enhancement</a:t>
                      </a: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evaluate pros and cons of the following two solutions for cell range enhancement: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1.25 kHz preamble subcarrier spacing and integer frequency hopping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3.75 kHz preamble subcarrier spacing and fractional frequency hopping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Share the same NPRACH resource configuration mechanism so that legacy NB-IoT UEs can avoid the configured NPRACH resources for the enhanced preamble.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Align at least the preamble boundaries between the legacy preamble and the enhanced preamble: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FFS possibility of symbol group alignment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4: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 the same or similar amount of useful symbol duration as legacy NB-IoT preamble for the same or similar detection and timing estimation performance.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5: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Consider the basic allocation (alternative 1) and the boundary allocation (alternative 2) as the resource allocation and frequency hopping scheme for NPRACH enhancement.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6: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 the paired inter-preamble frequency hopping to improve the reliability of timing estimation acquisition with the minimum frequency hopping distance.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7: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We need to introduce guard time for NPRACH enhancement.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FFS possibility of symbol group alignment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816865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R1-1802276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cell range enhancement in NB-IoT</a:t>
                      </a:r>
                    </a:p>
                    <a:p>
                      <a:pPr hangingPunct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 NPRACH cell range enhancement, introduce new NPRACH numerology with 1.25 kHz subcarrier spacing and minimum hop distance of 1.25 kHz.</a:t>
                      </a:r>
                    </a:p>
                    <a:p>
                      <a:pPr hangingPunct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 NPRACH 1.25 kHz design, the followings are proposed:</a:t>
                      </a: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 length of 800 us</a:t>
                      </a: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Symbol group of CP + 2 symbols</a:t>
                      </a: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 symbol groups per repetition</a:t>
                      </a:r>
                    </a:p>
                    <a:p>
                      <a:pPr marL="171450" lvl="0" indent="-171450" hangingPunct="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Symbol-group level hopping with the following step sizes: 1.25 kHz, 6x1.25 kHz, 18x1.25 kHz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337699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R1-1802341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support for large cell access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 new NPRACH numerology for support of cell range at least 100 km. 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92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952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75ECED-DC19-439A-8AFD-13A952C5F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1" y="1557430"/>
            <a:ext cx="8351839" cy="585753"/>
          </a:xfrm>
        </p:spPr>
        <p:txBody>
          <a:bodyPr/>
          <a:lstStyle/>
          <a:p>
            <a:r>
              <a:rPr lang="en-US" sz="1800" dirty="0"/>
              <a:t>Summary of support for the alternative methods for range enhancements: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8BB795-77DC-4B59-BB4D-45646129F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TDOC Summary</a:t>
            </a:r>
            <a:br>
              <a:rPr lang="en-US" dirty="0"/>
            </a:br>
            <a:r>
              <a:rPr lang="en-US" sz="3100" dirty="0"/>
              <a:t>6.2.6.5.2 Range enhancements for NPRACH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8A27A5-2D23-42A3-8F3B-D33746D6B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793427"/>
              </p:ext>
            </p:extLst>
          </p:nvPr>
        </p:nvGraphicFramePr>
        <p:xfrm>
          <a:off x="532015" y="1927133"/>
          <a:ext cx="8431008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9885">
                  <a:extLst>
                    <a:ext uri="{9D8B030D-6E8A-4147-A177-3AD203B41FA5}">
                      <a16:colId xmlns:a16="http://schemas.microsoft.com/office/drawing/2014/main" val="1988847333"/>
                    </a:ext>
                  </a:extLst>
                </a:gridCol>
                <a:gridCol w="2380787">
                  <a:extLst>
                    <a:ext uri="{9D8B030D-6E8A-4147-A177-3AD203B41FA5}">
                      <a16:colId xmlns:a16="http://schemas.microsoft.com/office/drawing/2014/main" val="1006319800"/>
                    </a:ext>
                  </a:extLst>
                </a:gridCol>
                <a:gridCol w="2810336">
                  <a:extLst>
                    <a:ext uri="{9D8B030D-6E8A-4147-A177-3AD203B41FA5}">
                      <a16:colId xmlns:a16="http://schemas.microsoft.com/office/drawing/2014/main" val="2089485029"/>
                    </a:ext>
                  </a:extLst>
                </a:gridCol>
              </a:tblGrid>
              <a:tr h="265548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Solution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601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Cat 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Rel-13 NPRACH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Ericsson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R1-1801499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Ericsson: If not accepted then combination of Cat 2/3 is preferred.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36229"/>
                  </a:ext>
                </a:extLst>
              </a:tr>
              <a:tr h="10380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Cat 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Sharing the same NPRACH resources as Rel-13 NPRACH formats, with symbol or symbol-group level scrambling; maintaining feasibility of FFT processing and orthogonality of preambles on different tones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 length FFS between same as or longer than Rel-13 formats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Huawei: ICI needs study</a:t>
                      </a:r>
                    </a:p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Samsung: Possibly a unified solution for Rel-15.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198921"/>
                  </a:ext>
                </a:extLst>
              </a:tr>
              <a:tr h="1400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Cat 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New NPRACH numerology with CP length FFS between same as or longer than Rel-13 formats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Option A: 1.25 kHz subcarrier spacing with minimum hop distance of 1.25 kHz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Option B: 3.75 kHz subcarrier spacing with minimum hop distance 1.25 kHz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Option C: 3.75 kHz subcarrier spacing with minimum hop distance 3.75 kHz with new hopping pattern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ZTE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R1-1801610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 Option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Samsung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R1-1801936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Option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LGE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R1-1802176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Nokia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R1-1802276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): Option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Qualcomm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R1-1802341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ZTE: Preamble: 7 SG, SG: CP+2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symb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., new FH.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LGE: Evaluate pros/cons of options A/B/C.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Nokia: Preamble: 8 SG, SG: CP + 2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symb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, new FH.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124586"/>
                  </a:ext>
                </a:extLst>
              </a:tr>
              <a:tr h="555237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Combinations of Cat 2/3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Huawei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R1-1801446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: Cat 3/Option A &amp; symbol level scrambling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Ericsson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R1-1801499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 Cat 3/Option A &amp; pairwise symbol level scrambling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Huawei: Preamble: 6 SG, SG: CP+3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symb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.,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new FH &amp; symbol level scrambling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Ericsson: Preamble: 5 SG, SG: CP+3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symb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.,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new FH &amp; pairwise symbol level scrambling</a:t>
                      </a:r>
                      <a:endParaRPr lang="en-US" sz="10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329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1712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CEA900-6969-4B45-8702-9F651560D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1" y="1643246"/>
            <a:ext cx="8351839" cy="3852000"/>
          </a:xfrm>
        </p:spPr>
        <p:txBody>
          <a:bodyPr/>
          <a:lstStyle/>
          <a:p>
            <a:r>
              <a:rPr lang="en-US" sz="1600" dirty="0"/>
              <a:t>For NPRACH range enhancements a majority of the contributing companies support:</a:t>
            </a:r>
          </a:p>
          <a:p>
            <a:pPr lvl="1"/>
            <a:r>
              <a:rPr lang="en-US" sz="1400" dirty="0"/>
              <a:t>Cat 3: Option A: </a:t>
            </a:r>
          </a:p>
          <a:p>
            <a:pPr lvl="2"/>
            <a:r>
              <a:rPr lang="en-US" sz="1200" dirty="0"/>
              <a:t>New NPRACH numerology with 1.25 kHz subcarrier spacing with minimum hop distance of 1.25 kHz.</a:t>
            </a:r>
          </a:p>
          <a:p>
            <a:r>
              <a:rPr lang="en-US" sz="1600" dirty="0"/>
              <a:t>RAN1 should focus the discussion on the details of Cat. 3/Opt. A and the following aspects:</a:t>
            </a:r>
          </a:p>
          <a:p>
            <a:pPr lvl="1"/>
            <a:r>
              <a:rPr lang="en-US" sz="1400" dirty="0"/>
              <a:t>Number of symbol groups in a preamble.</a:t>
            </a:r>
          </a:p>
          <a:p>
            <a:pPr lvl="1"/>
            <a:r>
              <a:rPr lang="en-US" sz="1400" dirty="0"/>
              <a:t>Symbol group definition in terms of CP length and number of symbols per symbol group.</a:t>
            </a:r>
          </a:p>
          <a:p>
            <a:pPr lvl="1"/>
            <a:r>
              <a:rPr lang="en-US" sz="1400" dirty="0"/>
              <a:t>Frequency hopping pattern within and between symbol groups.</a:t>
            </a:r>
          </a:p>
          <a:p>
            <a:pPr lvl="1"/>
            <a:r>
              <a:rPr lang="en-US" sz="1400" dirty="0"/>
              <a:t>Number of needed repetitions to support a MCL of 164 </a:t>
            </a:r>
            <a:r>
              <a:rPr lang="en-US" sz="1400" dirty="0" err="1"/>
              <a:t>dB.</a:t>
            </a:r>
            <a:endParaRPr lang="en-US" sz="1400" dirty="0"/>
          </a:p>
          <a:p>
            <a:pPr lvl="1"/>
            <a:r>
              <a:rPr lang="en-US" sz="1400" dirty="0"/>
              <a:t>The compatibility between the selected solution for reliability enhancement (e.g. scrambling) and the 1.25 kHz NPRACH numerology.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EFA624-35C1-4B0C-9FA0-2ED9AEB62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 fontScale="90000"/>
          </a:bodyPr>
          <a:lstStyle/>
          <a:p>
            <a:r>
              <a:rPr lang="en-US" dirty="0"/>
              <a:t>RAN1#92 Observations</a:t>
            </a:r>
            <a:br>
              <a:rPr lang="en-US" dirty="0"/>
            </a:br>
            <a:r>
              <a:rPr lang="en-US" sz="3100" dirty="0"/>
              <a:t>6.2.6.5.2 Range enhancements for NPRACH</a:t>
            </a:r>
          </a:p>
        </p:txBody>
      </p:sp>
    </p:spTree>
    <p:extLst>
      <p:ext uri="{BB962C8B-B14F-4D97-AF65-F5344CB8AC3E}">
        <p14:creationId xmlns:p14="http://schemas.microsoft.com/office/powerpoint/2010/main" val="2267463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358E12-22A7-4505-86AE-3713FFD70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706199"/>
            <a:ext cx="8351839" cy="4624931"/>
          </a:xfrm>
        </p:spPr>
        <p:txBody>
          <a:bodyPr/>
          <a:lstStyle/>
          <a:p>
            <a:r>
              <a:rPr lang="en-US" sz="1600" dirty="0"/>
              <a:t>WID RP-170852:</a:t>
            </a:r>
          </a:p>
          <a:p>
            <a:pPr lvl="1"/>
            <a:r>
              <a:rPr lang="en-US" sz="1400" b="1" u="sng" dirty="0"/>
              <a:t>NPRACH reliability and range enhancements</a:t>
            </a:r>
            <a:endParaRPr lang="en-US" sz="1400" dirty="0"/>
          </a:p>
          <a:p>
            <a:pPr lvl="2" hangingPunct="0"/>
            <a:r>
              <a:rPr lang="en-US" sz="1200" dirty="0"/>
              <a:t>If found necessary, reduce false alarm probability for NPRACH detection due to inter-cell interference on NPRACH [RAN1, RAN2, RAN4]</a:t>
            </a:r>
          </a:p>
          <a:p>
            <a:pPr lvl="2" hangingPunct="0"/>
            <a:endParaRPr lang="en-US" sz="1200" dirty="0"/>
          </a:p>
          <a:p>
            <a:r>
              <a:rPr lang="en-US" sz="1600" dirty="0"/>
              <a:t>In RAN1#89, the following agreements were reached.</a:t>
            </a:r>
          </a:p>
          <a:p>
            <a:pPr lvl="1"/>
            <a:r>
              <a:rPr lang="en-US" sz="1400" dirty="0"/>
              <a:t>For reduction of NPRACH false alarm probability, FFS between:</a:t>
            </a:r>
          </a:p>
          <a:p>
            <a:pPr lvl="2"/>
            <a:r>
              <a:rPr lang="en-US" sz="1200" dirty="0"/>
              <a:t>Alt 1: </a:t>
            </a:r>
          </a:p>
          <a:p>
            <a:pPr lvl="3"/>
            <a:r>
              <a:rPr lang="en-US" sz="1200" dirty="0"/>
              <a:t>Sharing the same NPRACH resources as Rel-13 NPRACH formats, with symbol or symbol-group level scrambling; maintaining feasibility of FFT processing and orthogonality  of preambles on different tones</a:t>
            </a:r>
          </a:p>
          <a:p>
            <a:pPr lvl="2"/>
            <a:r>
              <a:rPr lang="en-US" sz="1200" dirty="0"/>
              <a:t>Alt 2: </a:t>
            </a:r>
          </a:p>
          <a:p>
            <a:pPr lvl="3"/>
            <a:r>
              <a:rPr lang="en-US" sz="1200" dirty="0"/>
              <a:t>A frequency shift of k*0.75 kHz is applied to all NPRACH signal in a Cell.</a:t>
            </a:r>
          </a:p>
          <a:p>
            <a:pPr lvl="4"/>
            <a:r>
              <a:rPr lang="en-US" sz="1200" dirty="0"/>
              <a:t>FFS k=[-2, -1, 0, 1, 2] or [-2, -1 1 2].</a:t>
            </a:r>
          </a:p>
          <a:p>
            <a:pPr lvl="4"/>
            <a:r>
              <a:rPr lang="en-US" sz="1200" dirty="0"/>
              <a:t>FFS if to apply a phase rotation of m*pi/2 with m=0,1,2,3 is applied to the 4th symbol group of each repetition.</a:t>
            </a:r>
          </a:p>
          <a:p>
            <a:pPr lvl="4"/>
            <a:r>
              <a:rPr lang="en-US" sz="1200" dirty="0"/>
              <a:t>Signaling of the above frequency shift and phase rotation is FFS.</a:t>
            </a:r>
          </a:p>
          <a:p>
            <a:pPr lvl="2"/>
            <a:r>
              <a:rPr lang="en-US" sz="1200" dirty="0"/>
              <a:t>Alt 3: </a:t>
            </a:r>
          </a:p>
          <a:p>
            <a:pPr lvl="3"/>
            <a:r>
              <a:rPr lang="en-US" sz="1200" dirty="0"/>
              <a:t>3.75 kHz subcarrier spacing with minimum hop distance 3.75 kHz with new hopping pattern</a:t>
            </a:r>
          </a:p>
          <a:p>
            <a:pPr lvl="2"/>
            <a:r>
              <a:rPr lang="en-US" sz="1200" dirty="0"/>
              <a:t>Combinations of the above alternatives are not precluded.</a:t>
            </a:r>
          </a:p>
          <a:p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1C24A-E251-4506-B286-78E16FFA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RAN1#91 Status</a:t>
            </a:r>
            <a:br>
              <a:rPr lang="en-US" dirty="0"/>
            </a:br>
            <a:r>
              <a:rPr lang="en-US" sz="3100" dirty="0"/>
              <a:t>6.2.6.5.1 Reliability enhancements for NPRACH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676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11BAAA4-A8A4-4144-9EEA-EF7D81E37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At RAN1#92 the main open issue is the down selection of a method for reduction of the NPRACH false alarm probability:</a:t>
            </a:r>
          </a:p>
          <a:p>
            <a:pPr lvl="1"/>
            <a:r>
              <a:rPr lang="en-US" sz="1400" dirty="0"/>
              <a:t>Alt 1: </a:t>
            </a:r>
          </a:p>
          <a:p>
            <a:pPr lvl="2"/>
            <a:r>
              <a:rPr lang="en-US" sz="1400" dirty="0"/>
              <a:t>Sharing the same NPRACH resources as Rel-13 NPRACH formats, with symbol or symbol-group level scrambling; maintaining feasibility of FFT processing and orthogonality of preambles on different tones.</a:t>
            </a:r>
          </a:p>
          <a:p>
            <a:pPr lvl="1"/>
            <a:r>
              <a:rPr lang="en-US" sz="1400" dirty="0"/>
              <a:t>Alt 2: </a:t>
            </a:r>
          </a:p>
          <a:p>
            <a:pPr lvl="2"/>
            <a:r>
              <a:rPr lang="en-US" sz="1400" dirty="0"/>
              <a:t>A frequency shift of k*0.75 kHz is applied to all NPRACH signal in a Cell.</a:t>
            </a:r>
          </a:p>
          <a:p>
            <a:pPr lvl="3"/>
            <a:r>
              <a:rPr lang="en-US" sz="1400" dirty="0"/>
              <a:t>FFS k=[-2, -1, 0, 1, 2] or [-2, -1 1 2].</a:t>
            </a:r>
          </a:p>
          <a:p>
            <a:pPr lvl="3"/>
            <a:r>
              <a:rPr lang="en-US" sz="1400" dirty="0"/>
              <a:t>FFS if to apply a phase rotation of m*pi/2 with m=0,1,2,3 is applied to the 4th symbol group of each repetition.</a:t>
            </a:r>
          </a:p>
          <a:p>
            <a:pPr lvl="3"/>
            <a:r>
              <a:rPr lang="en-US" sz="1400" dirty="0"/>
              <a:t>Signaling of the above frequency shift and phase rotation is FFS.</a:t>
            </a:r>
          </a:p>
          <a:p>
            <a:pPr lvl="1"/>
            <a:r>
              <a:rPr lang="en-US" sz="1400" dirty="0"/>
              <a:t>Alt 3: </a:t>
            </a:r>
          </a:p>
          <a:p>
            <a:pPr lvl="2"/>
            <a:r>
              <a:rPr lang="en-US" sz="1400" dirty="0"/>
              <a:t>3.75 kHz subcarrier spacing with minimum hop distance 3.75 kHz with new hopping pattern</a:t>
            </a:r>
          </a:p>
          <a:p>
            <a:pPr lvl="1"/>
            <a:r>
              <a:rPr lang="en-US" sz="1400" dirty="0"/>
              <a:t>Combinations of Alt 1/2/3.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2E9CFF-4BFC-4263-8B47-505A1E5E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Open ISSUES</a:t>
            </a:r>
            <a:br>
              <a:rPr lang="en-US" dirty="0"/>
            </a:br>
            <a:r>
              <a:rPr lang="en-US" sz="3100" dirty="0"/>
              <a:t>6.2.6.5.1 Reliability enhancements for NPRACH</a:t>
            </a:r>
          </a:p>
        </p:txBody>
      </p:sp>
    </p:spTree>
    <p:extLst>
      <p:ext uri="{BB962C8B-B14F-4D97-AF65-F5344CB8AC3E}">
        <p14:creationId xmlns:p14="http://schemas.microsoft.com/office/powerpoint/2010/main" val="978239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3701" y="1550618"/>
            <a:ext cx="8351839" cy="993076"/>
          </a:xfrm>
        </p:spPr>
        <p:txBody>
          <a:bodyPr/>
          <a:lstStyle/>
          <a:p>
            <a:r>
              <a:rPr lang="en-US" sz="2000" dirty="0"/>
              <a:t>Summary of input documents and proposals: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TDOC overview</a:t>
            </a:r>
            <a:br>
              <a:rPr lang="en-US" dirty="0"/>
            </a:br>
            <a:r>
              <a:rPr lang="en-US" sz="3100" dirty="0"/>
              <a:t>6.2.6.5.1 Reliability enhancements for NPRACH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98120E3-7047-44EC-9D82-E05C67766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64362"/>
              </p:ext>
            </p:extLst>
          </p:nvPr>
        </p:nvGraphicFramePr>
        <p:xfrm>
          <a:off x="472121" y="1954580"/>
          <a:ext cx="8351839" cy="4392126"/>
        </p:xfrm>
        <a:graphic>
          <a:graphicData uri="http://schemas.openxmlformats.org/drawingml/2006/table">
            <a:tbl>
              <a:tblPr/>
              <a:tblGrid>
                <a:gridCol w="659993">
                  <a:extLst>
                    <a:ext uri="{9D8B030D-6E8A-4147-A177-3AD203B41FA5}">
                      <a16:colId xmlns:a16="http://schemas.microsoft.com/office/drawing/2014/main" val="3493504137"/>
                    </a:ext>
                  </a:extLst>
                </a:gridCol>
                <a:gridCol w="6633905">
                  <a:extLst>
                    <a:ext uri="{9D8B030D-6E8A-4147-A177-3AD203B41FA5}">
                      <a16:colId xmlns:a16="http://schemas.microsoft.com/office/drawing/2014/main" val="1010252603"/>
                    </a:ext>
                  </a:extLst>
                </a:gridCol>
                <a:gridCol w="1057941">
                  <a:extLst>
                    <a:ext uri="{9D8B030D-6E8A-4147-A177-3AD203B41FA5}">
                      <a16:colId xmlns:a16="http://schemas.microsoft.com/office/drawing/2014/main" val="3031907974"/>
                    </a:ext>
                  </a:extLst>
                </a:gridCol>
              </a:tblGrid>
              <a:tr h="3106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57111"/>
                  </a:ext>
                </a:extLst>
              </a:tr>
              <a:tr h="244818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R1-1801447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On NPRACH false alarm reduction due to inter-cell interference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 reduction of NPRACH false alarm probability, Alt 1, i.e. sharing the same NPRACH resources as Rel-13 NPRACH formats with symbol level scrambling, is applied.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symbol level scrambling code set from LTE in TS 36.211 Table 5.4.2A-1 is used.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61217"/>
                  </a:ext>
                </a:extLst>
              </a:tr>
              <a:tr h="2354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R1-1801498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false alarm reduction for NB-IoT</a:t>
                      </a:r>
                    </a:p>
                    <a:p>
                      <a:pPr lvl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NPRACH Release 15 design should support the flexibility to use dedicated time-frequency resources as well as to reuse the resources configured for Release 13/14 NPRACH. </a:t>
                      </a:r>
                    </a:p>
                    <a:p>
                      <a:pPr lvl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NPRACH Release 15 scrambling design should be applicable to all Release 13/14/15 NPRACH formats. </a:t>
                      </a:r>
                    </a:p>
                    <a:p>
                      <a:pPr lvl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Pairwise symbol-level scrambling is proposed for false alarm reduction. 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35826"/>
                  </a:ext>
                </a:extLst>
              </a:tr>
              <a:tr h="2354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R1-1801611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reliability enhancement for NB-IoT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is required that probability of missed detection &lt;= 1%</a:t>
                      </a:r>
                    </a:p>
                    <a:p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Symbol group level scrambling code shall be used for NPRACH reliability enhancement.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is suggested that that length 2 scrambling code {1 1;1 -1;1 j;1 -j} is adopted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4</a:t>
                      </a:r>
                      <a:r>
                        <a:rPr lang="sv-SE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Alt 2 is not a preferred scheme for NPRACH reliability enhancement.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5</a:t>
                      </a:r>
                      <a:r>
                        <a:rPr lang="sv-SE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is suggested to adopt both Alt1 and Alt3 in order to effectively reduce the false alarm rate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ZTE, SaneChips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37183"/>
                  </a:ext>
                </a:extLst>
              </a:tr>
              <a:tr h="294026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R1-1801935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Reliability enhancements for NPRACH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Proposal: </a:t>
                      </a:r>
                      <a:r>
                        <a:rPr lang="x-none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scrambling solution of Alt 1 is preferred among three candidate solutions for false alarm enhancement. 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476851"/>
                  </a:ext>
                </a:extLst>
              </a:tr>
              <a:tr h="426985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R1-1802175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Preamble structure for NPRACH enhancement</a:t>
                      </a: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Adopt symbol group-level scrambling for reliability enhancement.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evaluate pros and cons of the following two solutions for cell range enhancement: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1.25 kHz preamble subcarrier spacing and integer frequency hopping, 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3.75 kHz preamble subcarrier spacing and fractional frequency hopping.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study details on how much the legacy NPRACH resource can be shared with the enhanced NPRACH resource: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4: </a:t>
                      </a:r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 supporting the same level of useful symbol duration as that of legacy preamble to maintain the same coverage as that of the legacy preamble.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580914"/>
                  </a:ext>
                </a:extLst>
              </a:tr>
              <a:tr h="2517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R1-1802278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reliability enhancement in NB-IoT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Introduce NPRACH symbol or symbol-group level scrambling to enhance reliability.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988334"/>
                  </a:ext>
                </a:extLst>
              </a:tr>
              <a:tr h="2354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R1-1802342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Reliability Enhancement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Adopt the following enhancements for NPRACH:</a:t>
                      </a:r>
                    </a:p>
                    <a:p>
                      <a:pPr marL="171450" lvl="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frequency shift of k*0.75 kHz is applied</a:t>
                      </a:r>
                    </a:p>
                    <a:p>
                      <a:pPr marL="171450" lvl="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FFS k=[-2, -1, 0, 1, 2] or [-2, -1 1 2].</a:t>
                      </a:r>
                    </a:p>
                    <a:p>
                      <a:pPr marL="171450" lvl="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phase rotation of m*p/2 with m=0,1,2,3 is applied to the 4th symbol group of each repetition.</a:t>
                      </a:r>
                    </a:p>
                    <a:p>
                      <a:pPr marL="171450" lvl="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Signaling of the above frequency shift and phase rotation is FFS: by SIB or by specification as cell ID dependent.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77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75ECED-DC19-439A-8AFD-13A952C5F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605350"/>
            <a:ext cx="8351839" cy="585753"/>
          </a:xfrm>
        </p:spPr>
        <p:txBody>
          <a:bodyPr/>
          <a:lstStyle/>
          <a:p>
            <a:r>
              <a:rPr lang="en-US" sz="2000" dirty="0"/>
              <a:t>Summary of support for the alternative methods for reduction of NPRACH false alarm probability: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lvl="1"/>
            <a:endParaRPr lang="en-US" sz="1600" dirty="0"/>
          </a:p>
          <a:p>
            <a:pPr marL="0" indent="0">
              <a:buNone/>
            </a:pPr>
            <a:r>
              <a:rPr lang="en-US" sz="2000" dirty="0"/>
              <a:t>	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8BB795-77DC-4B59-BB4D-45646129F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TDOC Summary</a:t>
            </a:r>
            <a:br>
              <a:rPr lang="en-US" dirty="0"/>
            </a:br>
            <a:r>
              <a:rPr lang="en-US" sz="3100" dirty="0"/>
              <a:t>6.2.6.5.1 Reliability enhancements for NPRACH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8A27A5-2D23-42A3-8F3B-D33746D6B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029333"/>
              </p:ext>
            </p:extLst>
          </p:nvPr>
        </p:nvGraphicFramePr>
        <p:xfrm>
          <a:off x="532015" y="2294198"/>
          <a:ext cx="8431008" cy="287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0336">
                  <a:extLst>
                    <a:ext uri="{9D8B030D-6E8A-4147-A177-3AD203B41FA5}">
                      <a16:colId xmlns:a16="http://schemas.microsoft.com/office/drawing/2014/main" val="1988847333"/>
                    </a:ext>
                  </a:extLst>
                </a:gridCol>
                <a:gridCol w="2901695">
                  <a:extLst>
                    <a:ext uri="{9D8B030D-6E8A-4147-A177-3AD203B41FA5}">
                      <a16:colId xmlns:a16="http://schemas.microsoft.com/office/drawing/2014/main" val="1006319800"/>
                    </a:ext>
                  </a:extLst>
                </a:gridCol>
                <a:gridCol w="2718977">
                  <a:extLst>
                    <a:ext uri="{9D8B030D-6E8A-4147-A177-3AD203B41FA5}">
                      <a16:colId xmlns:a16="http://schemas.microsoft.com/office/drawing/2014/main" val="2089485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Solution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601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Alt 1: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Sharing the same NPRACH resources as Rel-13 NPRACH formats, with symbol or symbol-group level scrambling; maintaining feasibility of FFT processing and orthogonality of preambles on different tones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Huawei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R1-1801447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): S</a:t>
                      </a: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ymbol level scrambling.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R1-1801498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 Pairwise symbol level scrambling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LGE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R1-1802175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 Symbol group scrambling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Samsung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R1-1801935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Nokia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R1-1802278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Huawei proposes to reuse the </a:t>
                      </a: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code set from TS 36.211 Table 5.4.2A-1</a:t>
                      </a:r>
                    </a:p>
                    <a:p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 proposes a length-2 code.</a:t>
                      </a:r>
                    </a:p>
                    <a:p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LGE proposes to reuse the Rel-13 useful symbol duration.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36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Alt 2: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A frequency shift of k*0.75 kHz is applied to all NPRACH signal in a Cell.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Qualcomm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R1-1802342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198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Alt 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3.75 kHz subcarrier spacing with minimum hop distance 3.75 kHz with new hopping pattern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Ericsson supports a new FH for 1.25 kHz numerology.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124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Combinations of Alt 1/2/3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ZTE (</a:t>
                      </a:r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R1-1801611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): Symbol group scrambling + new FH.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ZTE </a:t>
                      </a:r>
                      <a:r>
                        <a:rPr 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requires that P(miss. detect.) &lt;= 1%</a:t>
                      </a:r>
                      <a:endParaRPr lang="en-US" sz="10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329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046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CEA900-6969-4B45-8702-9F651560D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1" y="1643246"/>
            <a:ext cx="8351839" cy="3852000"/>
          </a:xfrm>
        </p:spPr>
        <p:txBody>
          <a:bodyPr/>
          <a:lstStyle/>
          <a:p>
            <a:r>
              <a:rPr lang="en-US" sz="1600" dirty="0"/>
              <a:t>For reduction of NPRACH false alarm probability a majority of the contributing companies support:</a:t>
            </a:r>
          </a:p>
          <a:p>
            <a:pPr lvl="1"/>
            <a:r>
              <a:rPr lang="en-US" sz="1400" dirty="0"/>
              <a:t>Alt 1: </a:t>
            </a:r>
          </a:p>
          <a:p>
            <a:pPr lvl="2"/>
            <a:r>
              <a:rPr lang="en-US" sz="1400" dirty="0"/>
              <a:t>Sharing the same NPRACH resources as Rel-13 NPRACH formats, with symbol or symbol-group level scrambling; maintaining feasibility of FFT processing and orthogonality  of preambles on different tones.</a:t>
            </a:r>
          </a:p>
          <a:p>
            <a:r>
              <a:rPr lang="en-US" sz="1600" dirty="0"/>
              <a:t>RAN1 should focus the discussion on the details of Alt 1 and the following alternatives:</a:t>
            </a:r>
          </a:p>
          <a:p>
            <a:pPr lvl="1"/>
            <a:r>
              <a:rPr lang="en-US" sz="1400" dirty="0"/>
              <a:t>Symbol level scrambling</a:t>
            </a:r>
          </a:p>
          <a:p>
            <a:pPr lvl="1"/>
            <a:r>
              <a:rPr lang="en-US" sz="1400" dirty="0"/>
              <a:t>Pairwise symbol level scrambling</a:t>
            </a:r>
          </a:p>
          <a:p>
            <a:pPr lvl="1"/>
            <a:r>
              <a:rPr lang="en-US" sz="1400" dirty="0"/>
              <a:t>Symbol group scrambling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EFA624-35C1-4B0C-9FA0-2ED9AEB62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Observations</a:t>
            </a:r>
            <a:br>
              <a:rPr lang="en-US" dirty="0"/>
            </a:br>
            <a:r>
              <a:rPr lang="en-US" sz="3100" dirty="0"/>
              <a:t>6.2.6.5.1 Reliability enhancements for NPRACH</a:t>
            </a:r>
          </a:p>
        </p:txBody>
      </p:sp>
    </p:spTree>
    <p:extLst>
      <p:ext uri="{BB962C8B-B14F-4D97-AF65-F5344CB8AC3E}">
        <p14:creationId xmlns:p14="http://schemas.microsoft.com/office/powerpoint/2010/main" val="1262174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358E12-22A7-4505-86AE-3713FFD70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503000"/>
            <a:ext cx="8351839" cy="3852000"/>
          </a:xfrm>
        </p:spPr>
        <p:txBody>
          <a:bodyPr/>
          <a:lstStyle/>
          <a:p>
            <a:r>
              <a:rPr lang="en-US" sz="1600" dirty="0"/>
              <a:t>WID RP-170852:</a:t>
            </a:r>
          </a:p>
          <a:p>
            <a:pPr lvl="1"/>
            <a:r>
              <a:rPr lang="en-US" sz="1400" b="1" u="sng" dirty="0"/>
              <a:t>NPRACH reliability and range enhancements</a:t>
            </a:r>
            <a:endParaRPr lang="en-US" sz="1400" dirty="0"/>
          </a:p>
          <a:p>
            <a:pPr lvl="2" hangingPunct="0"/>
            <a:r>
              <a:rPr lang="en-US" sz="1200" dirty="0"/>
              <a:t>If found necessary, introduce at least additional cyclic prefixes for NPRACH to support cell radius of at least 100 km [RAN1, RAN2, RAN4]</a:t>
            </a:r>
          </a:p>
          <a:p>
            <a:endParaRPr lang="en-US" sz="1600" dirty="0"/>
          </a:p>
          <a:p>
            <a:r>
              <a:rPr lang="en-US" sz="1600" dirty="0"/>
              <a:t>In RAN1#89, the following agreements were reached.</a:t>
            </a:r>
          </a:p>
          <a:p>
            <a:pPr lvl="1"/>
            <a:r>
              <a:rPr lang="en-US" sz="1400" dirty="0"/>
              <a:t>To support of cell range of at least 100 km, FFS between:</a:t>
            </a:r>
          </a:p>
          <a:p>
            <a:pPr lvl="2"/>
            <a:r>
              <a:rPr lang="en-US" sz="1200" dirty="0"/>
              <a:t>Cat 1: </a:t>
            </a:r>
          </a:p>
          <a:p>
            <a:pPr lvl="3"/>
            <a:r>
              <a:rPr lang="en-US" sz="1200" dirty="0"/>
              <a:t>Rel-13 NPRACH</a:t>
            </a:r>
          </a:p>
          <a:p>
            <a:pPr lvl="2"/>
            <a:r>
              <a:rPr lang="en-US" sz="1200" dirty="0"/>
              <a:t>Cat 2: </a:t>
            </a:r>
          </a:p>
          <a:p>
            <a:pPr lvl="3"/>
            <a:r>
              <a:rPr lang="en-US" sz="1200" dirty="0"/>
              <a:t>Sharing the same NPRACH resources as Rel-13 NPRACH formats, with symbol or symbol-group level scrambling; maintaining feasibility of FFT processing and orthogonality of preambles on different tones</a:t>
            </a:r>
          </a:p>
          <a:p>
            <a:pPr lvl="3"/>
            <a:r>
              <a:rPr lang="en-US" sz="1200" dirty="0"/>
              <a:t>CP length FFS between same as or longer than Rel-13 formats</a:t>
            </a:r>
          </a:p>
          <a:p>
            <a:pPr lvl="2"/>
            <a:r>
              <a:rPr lang="en-US" sz="1200" dirty="0"/>
              <a:t>Cat 3: </a:t>
            </a:r>
          </a:p>
          <a:p>
            <a:pPr lvl="3"/>
            <a:r>
              <a:rPr lang="en-US" sz="1200" dirty="0"/>
              <a:t>New NPRACH numerology with CP length FFS between same as or longer than Rel-13 formats</a:t>
            </a:r>
          </a:p>
          <a:p>
            <a:pPr lvl="4"/>
            <a:r>
              <a:rPr lang="en-US" sz="1200" dirty="0"/>
              <a:t>Option A: 1.25 kHz subcarrier spacing with minimum hop distance of 1.25 kHz</a:t>
            </a:r>
          </a:p>
          <a:p>
            <a:pPr lvl="4"/>
            <a:r>
              <a:rPr lang="en-US" sz="1200" dirty="0"/>
              <a:t>Option B: 3.75 kHz subcarrier spacing with minimum hop distance 1.25 kHz</a:t>
            </a:r>
          </a:p>
          <a:p>
            <a:pPr lvl="4"/>
            <a:r>
              <a:rPr lang="en-US" sz="1200" dirty="0"/>
              <a:t>Option C: 3.75 kHz subcarrier spacing with minimum hop distance 3.75 kHz with new hopping pattern</a:t>
            </a:r>
          </a:p>
          <a:p>
            <a:pPr lvl="2"/>
            <a:r>
              <a:rPr lang="en-US" sz="1200" dirty="0"/>
              <a:t>Combinations of Category 2 and Category 3 solutions are not precluded.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1C24A-E251-4506-B286-78E16FFA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RAN1#91 Status</a:t>
            </a:r>
            <a:br>
              <a:rPr lang="en-US" dirty="0"/>
            </a:br>
            <a:r>
              <a:rPr lang="en-US" sz="3100" dirty="0"/>
              <a:t>6.2.6.5.2 Range enhancements for NPRACH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212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11BAAA4-A8A4-4144-9EEA-EF7D81E37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634537"/>
            <a:ext cx="8351839" cy="3852000"/>
          </a:xfrm>
        </p:spPr>
        <p:txBody>
          <a:bodyPr/>
          <a:lstStyle/>
          <a:p>
            <a:r>
              <a:rPr lang="en-US" sz="2000" dirty="0"/>
              <a:t>At RAN1#92 the main open issue is the down selection of a method for support of a cell range of at least 100 km:</a:t>
            </a:r>
          </a:p>
          <a:p>
            <a:pPr lvl="1"/>
            <a:r>
              <a:rPr lang="en-US" sz="1400" dirty="0"/>
              <a:t>Cat 1: </a:t>
            </a:r>
          </a:p>
          <a:p>
            <a:pPr lvl="2"/>
            <a:r>
              <a:rPr lang="en-US" sz="1400" dirty="0"/>
              <a:t>Rel-13 NPRACH</a:t>
            </a:r>
          </a:p>
          <a:p>
            <a:pPr lvl="1"/>
            <a:r>
              <a:rPr lang="en-US" sz="1400" dirty="0"/>
              <a:t>Cat 2: </a:t>
            </a:r>
          </a:p>
          <a:p>
            <a:pPr lvl="2"/>
            <a:r>
              <a:rPr lang="en-US" sz="1400" dirty="0"/>
              <a:t>Sharing the same NPRACH resources as Rel-13 NPRACH formats, with symbol or symbol-group level scrambling; maintaining feasibility of FFT processing and orthogonality of preambles on different tones</a:t>
            </a:r>
          </a:p>
          <a:p>
            <a:pPr lvl="2"/>
            <a:r>
              <a:rPr lang="en-US" sz="1400" dirty="0"/>
              <a:t>CP length FFS between same as or longer than Rel-13 formats</a:t>
            </a:r>
          </a:p>
          <a:p>
            <a:pPr lvl="1"/>
            <a:r>
              <a:rPr lang="en-US" sz="1400" dirty="0"/>
              <a:t>Cat 3: </a:t>
            </a:r>
          </a:p>
          <a:p>
            <a:pPr lvl="2"/>
            <a:r>
              <a:rPr lang="en-US" sz="1400" dirty="0"/>
              <a:t>New NPRACH numerology with CP length FFS between same as or longer than Rel-13 formats</a:t>
            </a:r>
          </a:p>
          <a:p>
            <a:pPr lvl="3"/>
            <a:r>
              <a:rPr lang="en-US" sz="1400" dirty="0"/>
              <a:t>Option A: 1.25 kHz subcarrier spacing with minimum hop distance of 1.25 kHz</a:t>
            </a:r>
          </a:p>
          <a:p>
            <a:pPr lvl="3"/>
            <a:r>
              <a:rPr lang="en-US" sz="1400" dirty="0"/>
              <a:t>Option B: 3.75 kHz subcarrier spacing with minimum hop distance 1.25 kHz</a:t>
            </a:r>
          </a:p>
          <a:p>
            <a:pPr lvl="3"/>
            <a:r>
              <a:rPr lang="en-US" sz="1400" dirty="0"/>
              <a:t>Option C: 3.75 kHz subcarrier spacing with minimum hop distance 3.75 kHz with new hopping pattern</a:t>
            </a:r>
          </a:p>
          <a:p>
            <a:pPr lvl="1"/>
            <a:r>
              <a:rPr lang="en-US" sz="1400" dirty="0"/>
              <a:t>Combinations of Category 2 and Category 3 solutions.</a:t>
            </a:r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2E9CFF-4BFC-4263-8B47-505A1E5E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Open ISSUES</a:t>
            </a:r>
            <a:br>
              <a:rPr lang="en-US" dirty="0"/>
            </a:br>
            <a:r>
              <a:rPr lang="en-US" sz="3100" dirty="0"/>
              <a:t>6.2.6.5.2 Range enhancements for NPRACH</a:t>
            </a:r>
          </a:p>
        </p:txBody>
      </p:sp>
    </p:spTree>
    <p:extLst>
      <p:ext uri="{BB962C8B-B14F-4D97-AF65-F5344CB8AC3E}">
        <p14:creationId xmlns:p14="http://schemas.microsoft.com/office/powerpoint/2010/main" val="847314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3701" y="1550618"/>
            <a:ext cx="8351839" cy="993076"/>
          </a:xfrm>
        </p:spPr>
        <p:txBody>
          <a:bodyPr/>
          <a:lstStyle/>
          <a:p>
            <a:r>
              <a:rPr lang="en-US" sz="2000" dirty="0"/>
              <a:t>Summary of input documents and proposals: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RAN1#92 TDOC overview</a:t>
            </a:r>
            <a:br>
              <a:rPr lang="en-US" dirty="0"/>
            </a:br>
            <a:r>
              <a:rPr lang="en-US" sz="3100" dirty="0"/>
              <a:t>6.2.6.5.2 Range enhancements for NPRACH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42792C-386D-4FB1-A088-72FAA67AE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95258"/>
              </p:ext>
            </p:extLst>
          </p:nvPr>
        </p:nvGraphicFramePr>
        <p:xfrm>
          <a:off x="424340" y="1825474"/>
          <a:ext cx="8351840" cy="4469020"/>
        </p:xfrm>
        <a:graphic>
          <a:graphicData uri="http://schemas.openxmlformats.org/drawingml/2006/table">
            <a:tbl>
              <a:tblPr/>
              <a:tblGrid>
                <a:gridCol w="681649">
                  <a:extLst>
                    <a:ext uri="{9D8B030D-6E8A-4147-A177-3AD203B41FA5}">
                      <a16:colId xmlns:a16="http://schemas.microsoft.com/office/drawing/2014/main" val="3889085944"/>
                    </a:ext>
                  </a:extLst>
                </a:gridCol>
                <a:gridCol w="6741937">
                  <a:extLst>
                    <a:ext uri="{9D8B030D-6E8A-4147-A177-3AD203B41FA5}">
                      <a16:colId xmlns:a16="http://schemas.microsoft.com/office/drawing/2014/main" val="2738464964"/>
                    </a:ext>
                  </a:extLst>
                </a:gridCol>
                <a:gridCol w="928254">
                  <a:extLst>
                    <a:ext uri="{9D8B030D-6E8A-4147-A177-3AD203B41FA5}">
                      <a16:colId xmlns:a16="http://schemas.microsoft.com/office/drawing/2014/main" val="954312995"/>
                    </a:ext>
                  </a:extLst>
                </a:gridCol>
              </a:tblGrid>
              <a:tr h="3237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40267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R1-1801446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enhancement for cell radius extension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 Cat 2 solutions, i.e. existing Rel-13 NPRACH design with symbol level scrambling, to support cell radius of at least 100 km and false alarm reduction, the performance impacts due to inter-subcarrier interference need further study.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cell radius of at least 100 km is by introducing a single-tone NPRACH format with 1.25 kHz subcarrier spacing, and: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800 </a:t>
                      </a:r>
                      <a:r>
                        <a:rPr lang="en-US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μs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 length,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symbol group of CP + 3 symbols,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 symbol groups per preamble,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Symbol-group level frequency hopping within one preamble, with hopping distances 1.25 kHz, 3.75 kHz, and 6×3.75 kHz (i.e. extend the R13 NPRACH hopping pattern by adding 1.25 kHz hopping distance on both sides)</a:t>
                      </a:r>
                    </a:p>
                    <a:p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support cell radius of at least 100 km and false alarm reduction, orthogonal length-3 symbol-level scrambling codes depending on  are applied to the new NPRACH format.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845361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R1-1801499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range enhancements for NB-IoT</a:t>
                      </a:r>
                    </a:p>
                    <a:p>
                      <a:pPr hangingPunct="0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NPRACH can be used for the support of cell radius of at least 100 km.</a:t>
                      </a:r>
                    </a:p>
                    <a:p>
                      <a:pPr hangingPunct="0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If a new NPRACH numerology must be introduced in Rel-15, then: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Choose Option A in Cat-3: 1.25 kHz subcarrier spacing with minimum hop distance of 1.25 kHz.</a:t>
                      </a:r>
                    </a:p>
                    <a:p>
                      <a:pPr hangingPunct="0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If a new NPRACH numerology must be introduced in Rel-15, with 1.25 kHz subcarrier spacing, then: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 NPRACH symbol group consists of 1 CP + 3 symbols.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4: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smallest NPRACH band consists of 36 subcarriers.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5: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frequency hopping pattern consists of both inner layer fixed size hopping and outer layer pseudo-random hopping.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6: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range of the outer layer pseudo-random hopping can scale with the number of configured NPRACH subcarriers.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7: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basic NPRACH repetition unit consists of 5 symbol groups.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8: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Adopt the hopping pattern in Figure 7 for the hopping of symbol groups within a NPRACH repetition unit.</a:t>
                      </a:r>
                    </a:p>
                    <a:p>
                      <a:pPr marL="171450" indent="-171450" hangingPunct="0">
                        <a:buFontTx/>
                        <a:buChar char="-"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9: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NPRACH band of minimum 36 subcarriers, finer FDM is supported.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115727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R1-1801610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NPRACH range enhancement</a:t>
                      </a:r>
                    </a:p>
                    <a:p>
                      <a:pPr marL="0" algn="l" defTabSz="914400" rtl="0" eaLnBrk="1" fontAlgn="t" latinLnBrk="0" hangingPunct="1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is suggested to adopt Option A in Cat 3 (below) for NB-IoT range enhancement: </a:t>
                      </a:r>
                    </a:p>
                    <a:p>
                      <a:pPr marL="171450" indent="-171450" algn="l" defTabSz="914400" rtl="0" eaLnBrk="1" fontAlgn="t" latinLnBrk="0" hangingPunct="1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1.25kHz subcarrier spacing, </a:t>
                      </a:r>
                    </a:p>
                    <a:p>
                      <a:pPr marL="171450" indent="-171450" algn="l" defTabSz="914400" rtl="0" eaLnBrk="1" fontAlgn="t" latinLnBrk="0" hangingPunct="1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 preamble is defined by 7 symbol groups, </a:t>
                      </a:r>
                    </a:p>
                    <a:p>
                      <a:pPr marL="171450" indent="-171450" algn="l" defTabSz="914400" rtl="0" eaLnBrk="1" fontAlgn="t" latinLnBrk="0" hangingPunct="1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 level frequency hopping, 1st FH distance=1.25kHz, 2nd FH distance = 6*1.25kHz, 3rd  FH distance = 24*1.25kHz, each level frequency hopping including hopping for both direction, </a:t>
                      </a:r>
                    </a:p>
                    <a:p>
                      <a:pPr marL="171450" indent="-171450" algn="l" defTabSz="914400" rtl="0" eaLnBrk="1" fontAlgn="t" latinLnBrk="0" hangingPunct="1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Two symbols configured in one symbol group, </a:t>
                      </a:r>
                    </a:p>
                    <a:p>
                      <a:pPr marL="171450" indent="-171450" algn="l" defTabSz="914400" rtl="0" eaLnBrk="1" fontAlgn="t" latinLnBrk="0" hangingPunct="1">
                        <a:buFontTx/>
                        <a:buChar char="-"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Preamble support repetition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ZTE, SaneChips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768432"/>
                  </a:ext>
                </a:extLst>
              </a:tr>
              <a:tr h="2368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R1-1801936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Range enhancements for NPRACH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Proposal: </a:t>
                      </a:r>
                      <a:r>
                        <a:rPr lang="x-none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 3 option A is preferred for cell range enhancement on NPRACH, and Cat 2 can be another choice when considering unified solution for both purposes of NPRACH enhancement. 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455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9199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525</TotalTime>
  <Words>2699</Words>
  <Application>Microsoft Office PowerPoint</Application>
  <PresentationFormat>On-screen Show (4:3)</PresentationFormat>
  <Paragraphs>331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Ericsson Capital TT</vt:lpstr>
      <vt:lpstr>Arial</vt:lpstr>
      <vt:lpstr>PresentationTemplate2011</vt:lpstr>
      <vt:lpstr>NPRACH reliability and range enhancements - Feature lead Summary</vt:lpstr>
      <vt:lpstr>RAN1#91 Status 6.2.6.5.1 Reliability enhancements for NPRACH</vt:lpstr>
      <vt:lpstr>RAN1#92 Open ISSUES 6.2.6.5.1 Reliability enhancements for NPRACH</vt:lpstr>
      <vt:lpstr>RAN1#92 TDOC overview 6.2.6.5.1 Reliability enhancements for NPRACH</vt:lpstr>
      <vt:lpstr>RAN1#92 TDOC Summary 6.2.6.5.1 Reliability enhancements for NPRACH</vt:lpstr>
      <vt:lpstr>RAN1#92 Observations 6.2.6.5.1 Reliability enhancements for NPRACH</vt:lpstr>
      <vt:lpstr>RAN1#91 Status 6.2.6.5.2 Range enhancements for NPRACH</vt:lpstr>
      <vt:lpstr>RAN1#92 Open ISSUES 6.2.6.5.2 Range enhancements for NPRACH</vt:lpstr>
      <vt:lpstr>RAN1#92 TDOC overview 6.2.6.5.2 Range enhancements for NPRACH</vt:lpstr>
      <vt:lpstr>RAN1#92 TDOC overview 6.2.6.5.2 Range enhancements for NPRACH</vt:lpstr>
      <vt:lpstr>RAN1#92 TDOC Summary 6.2.6.5.2 Range enhancements for NPRACH</vt:lpstr>
      <vt:lpstr>RAN1#92 Observations 6.2.6.5.2 Range enhancements for NPRACH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NPRACH reliability and range enhancements - Feature lead Summary</dc:title>
  <dc:creator/>
  <cp:keywords/>
  <dc:description>Rev PA1</dc:description>
  <cp:lastModifiedBy>Olof Liberg</cp:lastModifiedBy>
  <cp:revision>65</cp:revision>
  <dcterms:created xsi:type="dcterms:W3CDTF">2018-02-22T07:13:58Z</dcterms:created>
  <dcterms:modified xsi:type="dcterms:W3CDTF">2018-02-26T16:22:21Z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2018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2018-02-22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2018-02-22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