
<file path=[Content_Types].xml><?xml version="1.0" encoding="utf-8"?>
<Types xmlns="http://schemas.openxmlformats.org/package/2006/content-types">
  <Default Extension="png" ContentType="image/png"/>
  <Default Extension="jpg&amp;ehk=CHonv" ContentType="image/j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65" r:id="rId2"/>
    <p:sldId id="422" r:id="rId3"/>
    <p:sldId id="423" r:id="rId4"/>
    <p:sldId id="417" r:id="rId5"/>
    <p:sldId id="426" r:id="rId6"/>
    <p:sldId id="424" r:id="rId7"/>
    <p:sldId id="427" r:id="rId8"/>
    <p:sldId id="425" r:id="rId9"/>
    <p:sldId id="413" r:id="rId10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365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>
            <p14:sldId id="422"/>
            <p14:sldId id="423"/>
            <p14:sldId id="417"/>
            <p14:sldId id="426"/>
            <p14:sldId id="424"/>
            <p14:sldId id="427"/>
            <p14:sldId id="425"/>
            <p14:sldId id="413"/>
          </p14:sldIdLst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F4F"/>
    <a:srgbClr val="1111FF"/>
    <a:srgbClr val="8181FF"/>
    <a:srgbClr val="3333FF"/>
    <a:srgbClr val="9900CC"/>
    <a:srgbClr val="600082"/>
    <a:srgbClr val="A3A3FF"/>
    <a:srgbClr val="FF7D7D"/>
    <a:srgbClr val="FFAFAF"/>
    <a:srgbClr val="DB7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8" autoAdjust="0"/>
    <p:restoredTop sz="89364" autoAdjust="0"/>
  </p:normalViewPr>
  <p:slideViewPr>
    <p:cSldViewPr snapToGrid="0">
      <p:cViewPr varScale="1">
        <p:scale>
          <a:sx n="79" d="100"/>
          <a:sy n="79" d="100"/>
        </p:scale>
        <p:origin x="710" y="82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-2141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notesViewPr>
    <p:cSldViewPr snapToGrid="0">
      <p:cViewPr varScale="1">
        <p:scale>
          <a:sx n="63" d="100"/>
          <a:sy n="63" d="100"/>
        </p:scale>
        <p:origin x="989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5829C-7C6A-DF41-92FC-FE30E34D6DBD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7A9F4-9AF1-BE4F-A500-2756F8488435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70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71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29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965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83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tt_hz_lkp_rgb_pos.png"/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tx2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0939" y="226831"/>
            <a:ext cx="11209064" cy="182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IAB workshop 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1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»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&amp;ehk=CHon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&amp;ehk=CHon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jpg&amp;ehk=CHonv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for </a:t>
            </a:r>
            <a:r>
              <a:rPr lang="en-US" dirty="0" smtClean="0"/>
              <a:t>Integrated Access and Backhaul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644588"/>
            <a:ext cx="11213719" cy="729548"/>
          </a:xfrm>
        </p:spPr>
        <p:txBody>
          <a:bodyPr/>
          <a:lstStyle/>
          <a:p>
            <a:endParaRPr lang="en-US" sz="1600" dirty="0" smtClean="0"/>
          </a:p>
          <a:p>
            <a:r>
              <a:rPr lang="en-US" sz="1600" dirty="0" smtClean="0"/>
              <a:t>Agenda </a:t>
            </a:r>
            <a:r>
              <a:rPr lang="en-US" sz="1600"/>
              <a:t>Item </a:t>
            </a:r>
            <a:r>
              <a:rPr lang="en-US" sz="1600" smtClean="0"/>
              <a:t>7.7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AT&amp;T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71926" y="461741"/>
            <a:ext cx="11213719" cy="729548"/>
          </a:xfrm>
          <a:prstGeom prst="rect">
            <a:avLst/>
          </a:prstGeom>
          <a:effectLst/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Tx/>
              <a:buNone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7200" indent="-23177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685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17575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43000" indent="-2254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/>
              <a:t>3GPP TSG RAN WG1 Meeting #92		</a:t>
            </a:r>
            <a:r>
              <a:rPr lang="en-US" sz="1600" b="1" dirty="0" smtClean="0"/>
              <a:t>                                                                      </a:t>
            </a:r>
            <a:r>
              <a:rPr lang="en-US" sz="1600" b="1" dirty="0" smtClean="0"/>
              <a:t>                                                </a:t>
            </a:r>
            <a:r>
              <a:rPr lang="en-US" sz="1600" b="1" dirty="0"/>
              <a:t>	</a:t>
            </a:r>
            <a:r>
              <a:rPr lang="en-US" sz="1600" b="1" dirty="0" smtClean="0"/>
              <a:t>R1-1802612</a:t>
            </a:r>
          </a:p>
          <a:p>
            <a:r>
              <a:rPr lang="en-US" sz="1600" b="1" dirty="0" smtClean="0"/>
              <a:t>Athens</a:t>
            </a:r>
            <a:r>
              <a:rPr lang="en-US" sz="1600" b="1" dirty="0"/>
              <a:t>, Greece, February 26</a:t>
            </a:r>
            <a:r>
              <a:rPr lang="en-US" sz="1600" b="1" baseline="30000" dirty="0"/>
              <a:t>th</a:t>
            </a:r>
            <a:r>
              <a:rPr lang="en-US" sz="1600" b="1" dirty="0"/>
              <a:t> – March 2</a:t>
            </a:r>
            <a:r>
              <a:rPr lang="en-US" sz="1600" b="1" baseline="30000" dirty="0"/>
              <a:t>nd</a:t>
            </a:r>
            <a:r>
              <a:rPr lang="en-US" sz="1600" b="1" dirty="0"/>
              <a:t>, 2018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263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for relay link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The channel model for </a:t>
            </a:r>
            <a:r>
              <a:rPr lang="en-US" dirty="0" err="1"/>
              <a:t>gNB</a:t>
            </a:r>
            <a:r>
              <a:rPr lang="en-US" dirty="0"/>
              <a:t> – </a:t>
            </a:r>
            <a:r>
              <a:rPr lang="en-US" dirty="0" err="1"/>
              <a:t>rNB</a:t>
            </a:r>
            <a:r>
              <a:rPr lang="en-US" dirty="0"/>
              <a:t> link is similar to </a:t>
            </a:r>
            <a:r>
              <a:rPr lang="en-US" dirty="0" err="1"/>
              <a:t>gNB</a:t>
            </a:r>
            <a:r>
              <a:rPr lang="en-US" dirty="0"/>
              <a:t> except: 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33856" y="4028311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215" y="5351355"/>
            <a:ext cx="991072" cy="557478"/>
          </a:xfrm>
          <a:prstGeom prst="rect">
            <a:avLst/>
          </a:prstGeom>
        </p:spPr>
      </p:pic>
      <p:cxnSp>
        <p:nvCxnSpPr>
          <p:cNvPr id="26" name="Straight Arrow Connector 25"/>
          <p:cNvCxnSpPr/>
          <p:nvPr/>
        </p:nvCxnSpPr>
        <p:spPr>
          <a:xfrm>
            <a:off x="4228786" y="4456981"/>
            <a:ext cx="1407205" cy="89437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423" y="4394303"/>
            <a:ext cx="594930" cy="141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Straight Arrow Connector 29"/>
          <p:cNvCxnSpPr/>
          <p:nvPr/>
        </p:nvCxnSpPr>
        <p:spPr>
          <a:xfrm>
            <a:off x="4228786" y="4363890"/>
            <a:ext cx="2919637" cy="25839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466250" y="3387077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6343" y="384927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5999753" y="4753186"/>
            <a:ext cx="1096590" cy="555113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27493" y="5715554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65624" y="4896669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TR38.901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85847" y="5042576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TR38.901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180696" y="4145882"/>
            <a:ext cx="1284138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New Model?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4752" y="109728"/>
            <a:ext cx="3986784" cy="24749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US" sz="1400" dirty="0" err="1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1149" y="1889031"/>
            <a:ext cx="4353603" cy="11583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Carefully planed location (like </a:t>
            </a:r>
            <a:r>
              <a:rPr lang="en-US" sz="2400" dirty="0" err="1"/>
              <a:t>gNB</a:t>
            </a:r>
            <a:r>
              <a:rPr lang="en-US" sz="2400" dirty="0"/>
              <a:t>)</a:t>
            </a:r>
          </a:p>
          <a:p>
            <a:r>
              <a:rPr lang="en-US" sz="2400" dirty="0"/>
              <a:t>High above ground</a:t>
            </a:r>
          </a:p>
          <a:p>
            <a:r>
              <a:rPr lang="en-US" sz="2400" dirty="0"/>
              <a:t>Clear surrounding environment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20471" y="1697820"/>
            <a:ext cx="5227995" cy="15380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 Significantly reduced multi-path effect</a:t>
            </a:r>
          </a:p>
          <a:p>
            <a:r>
              <a:rPr lang="en-US" sz="2400" dirty="0"/>
              <a:t> High LOS probability </a:t>
            </a:r>
          </a:p>
          <a:p>
            <a:r>
              <a:rPr lang="en-US" sz="2400" dirty="0"/>
              <a:t> Smaller Shadow fading</a:t>
            </a:r>
          </a:p>
          <a:p>
            <a:r>
              <a:rPr lang="en-US" sz="2400" dirty="0"/>
              <a:t> Less </a:t>
            </a:r>
            <a:r>
              <a:rPr lang="en-US" sz="2400" dirty="0" err="1"/>
              <a:t>pathloss</a:t>
            </a:r>
            <a:r>
              <a:rPr lang="en-US" sz="2400" dirty="0"/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>
            <a:off x="5242063" y="2210226"/>
            <a:ext cx="978408" cy="48463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5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for relay link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The channel model for </a:t>
            </a:r>
            <a:r>
              <a:rPr lang="en-US" dirty="0" err="1"/>
              <a:t>gNB</a:t>
            </a:r>
            <a:r>
              <a:rPr lang="en-US" dirty="0"/>
              <a:t> – </a:t>
            </a:r>
            <a:r>
              <a:rPr lang="en-US" dirty="0" err="1"/>
              <a:t>rNB</a:t>
            </a:r>
            <a:r>
              <a:rPr lang="en-US" dirty="0"/>
              <a:t> link is similar to </a:t>
            </a:r>
            <a:r>
              <a:rPr lang="en-US" dirty="0" err="1"/>
              <a:t>gNB</a:t>
            </a:r>
            <a:r>
              <a:rPr lang="en-US" dirty="0"/>
              <a:t> except: 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33856" y="3851849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4601417" y="4478426"/>
            <a:ext cx="342899" cy="342899"/>
          </a:xfrm>
          <a:prstGeom prst="ellipse">
            <a:avLst/>
          </a:prstGeom>
          <a:solidFill>
            <a:srgbClr val="FF000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39141" y="4119201"/>
            <a:ext cx="342899" cy="342899"/>
          </a:xfrm>
          <a:prstGeom prst="ellipse">
            <a:avLst/>
          </a:prstGeom>
          <a:solidFill>
            <a:srgbClr val="7030A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endCxn id="9" idx="1"/>
          </p:cNvCxnSpPr>
          <p:nvPr/>
        </p:nvCxnSpPr>
        <p:spPr>
          <a:xfrm>
            <a:off x="4281634" y="4076860"/>
            <a:ext cx="369999" cy="451782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6"/>
          </p:cNvCxnSpPr>
          <p:nvPr/>
        </p:nvCxnSpPr>
        <p:spPr>
          <a:xfrm flipV="1">
            <a:off x="4944316" y="4339722"/>
            <a:ext cx="1997092" cy="310154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1" idx="3"/>
            <a:endCxn id="47" idx="0"/>
          </p:cNvCxnSpPr>
          <p:nvPr/>
        </p:nvCxnSpPr>
        <p:spPr>
          <a:xfrm flipH="1">
            <a:off x="919296" y="4411884"/>
            <a:ext cx="70061" cy="620013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9090641" y="3712711"/>
            <a:ext cx="0" cy="412750"/>
          </a:xfrm>
          <a:prstGeom prst="straightConnector1">
            <a:avLst/>
          </a:prstGeom>
          <a:ln w="28575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799833" y="4125461"/>
            <a:ext cx="1853064" cy="1721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9293841" y="3819786"/>
            <a:ext cx="0" cy="305675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cxnSpLocks/>
          </p:cNvCxnSpPr>
          <p:nvPr/>
        </p:nvCxnSpPr>
        <p:spPr>
          <a:xfrm flipV="1">
            <a:off x="9538316" y="3392036"/>
            <a:ext cx="0" cy="733426"/>
          </a:xfrm>
          <a:prstGeom prst="straightConnector1">
            <a:avLst/>
          </a:prstGeom>
          <a:ln w="3810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cxnSpLocks/>
          </p:cNvCxnSpPr>
          <p:nvPr/>
        </p:nvCxnSpPr>
        <p:spPr>
          <a:xfrm flipV="1">
            <a:off x="9846291" y="3896861"/>
            <a:ext cx="0" cy="228600"/>
          </a:xfrm>
          <a:prstGeom prst="straightConnector1">
            <a:avLst/>
          </a:prstGeom>
          <a:ln w="635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097885" y="4192121"/>
            <a:ext cx="914400" cy="153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Impulse response (</a:t>
            </a:r>
            <a:r>
              <a:rPr lang="en-US" sz="1400" dirty="0" err="1">
                <a:solidFill>
                  <a:schemeClr val="tx2"/>
                </a:solidFill>
              </a:rPr>
              <a:t>gNB</a:t>
            </a:r>
            <a:r>
              <a:rPr lang="en-US" sz="1400" dirty="0">
                <a:solidFill>
                  <a:schemeClr val="tx2"/>
                </a:solidFill>
              </a:rPr>
              <a:t> - UE)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423" y="4217841"/>
            <a:ext cx="594930" cy="141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3466250" y="3210615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6343" y="3672808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54752" y="109728"/>
            <a:ext cx="3986784" cy="24749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US" sz="1400" dirty="0" err="1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1149" y="1889031"/>
            <a:ext cx="4353603" cy="11583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Carefully planed location (like </a:t>
            </a:r>
            <a:r>
              <a:rPr lang="en-US" sz="2400" dirty="0" err="1"/>
              <a:t>gNB</a:t>
            </a:r>
            <a:r>
              <a:rPr lang="en-US" sz="2400" dirty="0"/>
              <a:t>)</a:t>
            </a:r>
          </a:p>
          <a:p>
            <a:r>
              <a:rPr lang="en-US" sz="2400" dirty="0"/>
              <a:t>High above ground</a:t>
            </a:r>
          </a:p>
          <a:p>
            <a:r>
              <a:rPr lang="en-US" sz="2400" dirty="0"/>
              <a:t>Clear surrounding environment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20471" y="1697820"/>
            <a:ext cx="5227995" cy="15380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 Significantly reduced multi-path effect</a:t>
            </a:r>
          </a:p>
          <a:p>
            <a:r>
              <a:rPr lang="en-US" sz="2400" dirty="0"/>
              <a:t> High LOS probability </a:t>
            </a:r>
          </a:p>
          <a:p>
            <a:r>
              <a:rPr lang="en-US" sz="2400" dirty="0"/>
              <a:t> Smaller Shadow fading</a:t>
            </a:r>
          </a:p>
          <a:p>
            <a:r>
              <a:rPr lang="en-US" sz="2400" dirty="0"/>
              <a:t> Less </a:t>
            </a:r>
            <a:r>
              <a:rPr lang="en-US" sz="2400" dirty="0" err="1"/>
              <a:t>pathloss</a:t>
            </a:r>
            <a:r>
              <a:rPr lang="en-US" sz="2400" dirty="0"/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760" y="5031897"/>
            <a:ext cx="991072" cy="557478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>
            <a:off x="1987342" y="3680399"/>
            <a:ext cx="342899" cy="342899"/>
          </a:xfrm>
          <a:prstGeom prst="ellipse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flipH="1" flipV="1">
            <a:off x="2330241" y="3920869"/>
            <a:ext cx="1496403" cy="64342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cxnSpLocks/>
          </p:cNvCxnSpPr>
          <p:nvPr/>
        </p:nvCxnSpPr>
        <p:spPr>
          <a:xfrm flipH="1">
            <a:off x="1110591" y="3965440"/>
            <a:ext cx="798234" cy="1066457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352894" y="5328459"/>
            <a:ext cx="342899" cy="342899"/>
          </a:xfrm>
          <a:prstGeom prst="ellipse">
            <a:avLst/>
          </a:prstGeom>
          <a:solidFill>
            <a:srgbClr val="FF000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2693959" y="4267283"/>
            <a:ext cx="1132685" cy="1139708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1243383" y="5310636"/>
            <a:ext cx="1048434" cy="150324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ight Arrow 60"/>
          <p:cNvSpPr/>
          <p:nvPr/>
        </p:nvSpPr>
        <p:spPr>
          <a:xfrm>
            <a:off x="5242063" y="2210226"/>
            <a:ext cx="978408" cy="48463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1388575" y="4026624"/>
            <a:ext cx="2357009" cy="263002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2598149" y="4763552"/>
            <a:ext cx="342899" cy="342899"/>
          </a:xfrm>
          <a:prstGeom prst="ellipse">
            <a:avLst/>
          </a:prstGeom>
          <a:solidFill>
            <a:srgbClr val="00B05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62" name="Straight Arrow Connector 61"/>
          <p:cNvCxnSpPr>
            <a:cxnSpLocks/>
          </p:cNvCxnSpPr>
          <p:nvPr/>
        </p:nvCxnSpPr>
        <p:spPr>
          <a:xfrm flipH="1">
            <a:off x="2926178" y="4194186"/>
            <a:ext cx="841578" cy="651140"/>
          </a:xfrm>
          <a:prstGeom prst="straightConnector1">
            <a:avLst/>
          </a:prstGeom>
          <a:ln w="3810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>
            <a:off x="1293067" y="5022100"/>
            <a:ext cx="1253002" cy="156901"/>
          </a:xfrm>
          <a:prstGeom prst="straightConnector1">
            <a:avLst/>
          </a:prstGeom>
          <a:ln w="3810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4251496" y="3987197"/>
            <a:ext cx="2637832" cy="239876"/>
          </a:xfrm>
          <a:prstGeom prst="straightConnector1">
            <a:avLst/>
          </a:prstGeom>
          <a:ln w="5080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V="1">
            <a:off x="9058746" y="4574714"/>
            <a:ext cx="0" cy="81108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8767938" y="5385798"/>
            <a:ext cx="1884959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cxnSpLocks/>
          </p:cNvCxnSpPr>
          <p:nvPr/>
        </p:nvCxnSpPr>
        <p:spPr>
          <a:xfrm flipH="1" flipV="1">
            <a:off x="9345180" y="4946938"/>
            <a:ext cx="821" cy="43886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9065990" y="5452458"/>
            <a:ext cx="914400" cy="153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Impulse response (</a:t>
            </a:r>
            <a:r>
              <a:rPr lang="en-US" sz="1400" dirty="0" err="1">
                <a:solidFill>
                  <a:schemeClr val="tx2"/>
                </a:solidFill>
              </a:rPr>
              <a:t>gNB</a:t>
            </a:r>
            <a:r>
              <a:rPr lang="en-US" sz="1400" dirty="0">
                <a:solidFill>
                  <a:schemeClr val="tx2"/>
                </a:solidFill>
              </a:rPr>
              <a:t> - </a:t>
            </a:r>
            <a:r>
              <a:rPr lang="en-US" sz="1400" dirty="0" err="1">
                <a:solidFill>
                  <a:schemeClr val="tx2"/>
                </a:solidFill>
              </a:rPr>
              <a:t>rNB</a:t>
            </a:r>
            <a:r>
              <a:rPr lang="en-US" sz="140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85761" y="546096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85762" y="6118851"/>
            <a:ext cx="9967135" cy="68959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b="1" dirty="0"/>
              <a:t>Proposal: The channel model for </a:t>
            </a:r>
            <a:r>
              <a:rPr lang="en-US" sz="2400" b="1" dirty="0" err="1"/>
              <a:t>gNB-rNB</a:t>
            </a:r>
            <a:r>
              <a:rPr lang="en-US" sz="2400" b="1" dirty="0"/>
              <a:t> link can use TR38.901 as baseline with upgrade considering </a:t>
            </a:r>
            <a:r>
              <a:rPr lang="en-US" sz="2400" b="1" dirty="0" err="1"/>
              <a:t>rNB</a:t>
            </a:r>
            <a:r>
              <a:rPr lang="en-US" sz="2400" b="1" dirty="0"/>
              <a:t> locations</a:t>
            </a:r>
          </a:p>
        </p:txBody>
      </p:sp>
    </p:spTree>
    <p:extLst>
      <p:ext uri="{BB962C8B-B14F-4D97-AF65-F5344CB8AC3E}">
        <p14:creationId xmlns:p14="http://schemas.microsoft.com/office/powerpoint/2010/main" val="1450118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Fast fading for </a:t>
            </a:r>
            <a:r>
              <a:rPr lang="en-US" dirty="0" err="1"/>
              <a:t>gNB-rNB</a:t>
            </a:r>
            <a:r>
              <a:rPr lang="en-US" dirty="0"/>
              <a:t> link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88897" y="1139370"/>
            <a:ext cx="11209064" cy="4812167"/>
          </a:xfrm>
        </p:spPr>
        <p:txBody>
          <a:bodyPr/>
          <a:lstStyle/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r>
              <a:rPr lang="en-US" sz="2000" b="1" dirty="0"/>
              <a:t>Proposal: for </a:t>
            </a:r>
            <a:r>
              <a:rPr lang="en-US" sz="2000" b="1" dirty="0" err="1"/>
              <a:t>gNB</a:t>
            </a:r>
            <a:r>
              <a:rPr lang="en-US" sz="2000" b="1" dirty="0"/>
              <a:t> (</a:t>
            </a:r>
            <a:r>
              <a:rPr lang="en-US" sz="2000" b="1" dirty="0" err="1"/>
              <a:t>UMa</a:t>
            </a:r>
            <a:r>
              <a:rPr lang="en-US" sz="2000" b="1" dirty="0"/>
              <a:t>)- </a:t>
            </a:r>
            <a:r>
              <a:rPr lang="en-US" sz="2000" b="1" dirty="0" err="1"/>
              <a:t>rNB</a:t>
            </a:r>
            <a:r>
              <a:rPr lang="en-US" sz="2000" b="1" dirty="0"/>
              <a:t> (</a:t>
            </a:r>
            <a:r>
              <a:rPr lang="en-US" sz="2000" b="1" dirty="0" err="1"/>
              <a:t>UMi</a:t>
            </a:r>
            <a:r>
              <a:rPr lang="en-US" sz="2000" b="1" dirty="0"/>
              <a:t>): Apply </a:t>
            </a:r>
            <a:r>
              <a:rPr lang="en-US" sz="2000" b="1" dirty="0" err="1"/>
              <a:t>UMa</a:t>
            </a:r>
            <a:r>
              <a:rPr lang="en-US" sz="2000" b="1" dirty="0"/>
              <a:t>(TR38.901) fast-fading parameters but replace ASD, ZSA using ASD and ZSD from </a:t>
            </a:r>
            <a:r>
              <a:rPr lang="en-US" sz="2000" b="1" dirty="0" err="1"/>
              <a:t>UMi</a:t>
            </a:r>
            <a:r>
              <a:rPr lang="en-US" sz="2000" b="1" dirty="0"/>
              <a:t>-SC </a:t>
            </a:r>
            <a:r>
              <a:rPr lang="en-US" sz="2000" b="1" dirty="0" smtClean="0"/>
              <a:t>separately --- follow table A.2.1-11 in TR38.802</a:t>
            </a:r>
            <a:endParaRPr lang="en-US" sz="2000" b="1" dirty="0"/>
          </a:p>
          <a:p>
            <a:pPr lvl="1"/>
            <a:r>
              <a:rPr lang="en-US" sz="2000" b="1" dirty="0"/>
              <a:t>For </a:t>
            </a:r>
            <a:r>
              <a:rPr lang="en-US" sz="2000" b="1" dirty="0" err="1"/>
              <a:t>gNB</a:t>
            </a:r>
            <a:r>
              <a:rPr lang="en-US" sz="2000" b="1" dirty="0"/>
              <a:t> (</a:t>
            </a:r>
            <a:r>
              <a:rPr lang="en-US" sz="2000" b="1" dirty="0" err="1"/>
              <a:t>UMi</a:t>
            </a:r>
            <a:r>
              <a:rPr lang="en-US" sz="2000" b="1" dirty="0"/>
              <a:t>)- </a:t>
            </a:r>
            <a:r>
              <a:rPr lang="en-US" sz="2000" b="1" dirty="0" err="1"/>
              <a:t>rNB</a:t>
            </a:r>
            <a:r>
              <a:rPr lang="en-US" sz="2000" b="1" dirty="0"/>
              <a:t> (</a:t>
            </a:r>
            <a:r>
              <a:rPr lang="en-US" sz="2000" b="1" dirty="0" err="1"/>
              <a:t>UMi</a:t>
            </a:r>
            <a:r>
              <a:rPr lang="en-US" sz="2000" b="1" dirty="0"/>
              <a:t>), Apply </a:t>
            </a:r>
            <a:r>
              <a:rPr lang="en-US" sz="2000" b="1" dirty="0" err="1"/>
              <a:t>UMi</a:t>
            </a:r>
            <a:r>
              <a:rPr lang="en-US" sz="2000" b="1" dirty="0"/>
              <a:t>(TR38.901) fast-fading parameters but replace ASD, ZSA using ASD and ZSD from </a:t>
            </a:r>
            <a:r>
              <a:rPr lang="en-US" sz="2000" b="1" dirty="0" err="1"/>
              <a:t>UMi</a:t>
            </a:r>
            <a:r>
              <a:rPr lang="en-US" sz="2000" b="1" dirty="0"/>
              <a:t>-SC separately--- follow table A.2.1-11 in TR38.802</a:t>
            </a:r>
          </a:p>
          <a:p>
            <a:pPr lvl="1"/>
            <a:endParaRPr lang="en-US" sz="20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28288" y="4056688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51316" y="1882585"/>
            <a:ext cx="6133278" cy="4587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 </a:t>
            </a:r>
            <a:r>
              <a:rPr lang="en-US" sz="2400" dirty="0" err="1"/>
              <a:t>rNB</a:t>
            </a:r>
            <a:r>
              <a:rPr lang="en-US" sz="2400" dirty="0"/>
              <a:t> location is carefully planned (similar to </a:t>
            </a:r>
            <a:r>
              <a:rPr lang="en-US" sz="2400" dirty="0" err="1"/>
              <a:t>gNB</a:t>
            </a:r>
            <a:r>
              <a:rPr lang="en-US" sz="2400" dirty="0"/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05950" y="3076094"/>
            <a:ext cx="8024014" cy="72141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The arrival angular spread (ASA, ZSA) for </a:t>
            </a:r>
            <a:r>
              <a:rPr lang="en-US" sz="2400" dirty="0" err="1"/>
              <a:t>gNB-rNB</a:t>
            </a:r>
            <a:r>
              <a:rPr lang="en-US" sz="2400" dirty="0"/>
              <a:t> should be similar to departure angular spread (ASD, ZSD) for </a:t>
            </a:r>
            <a:r>
              <a:rPr lang="en-US" sz="2400" dirty="0" err="1"/>
              <a:t>gNB</a:t>
            </a:r>
            <a:r>
              <a:rPr lang="en-US" sz="2400" dirty="0"/>
              <a:t>-UE</a:t>
            </a:r>
          </a:p>
        </p:txBody>
      </p:sp>
      <p:sp>
        <p:nvSpPr>
          <p:cNvPr id="9" name="Down Arrow 8"/>
          <p:cNvSpPr/>
          <p:nvPr/>
        </p:nvSpPr>
        <p:spPr>
          <a:xfrm>
            <a:off x="4751218" y="2341336"/>
            <a:ext cx="1133475" cy="734758"/>
          </a:xfrm>
          <a:prstGeom prst="down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1051" name="Picture 27" descr="Image result for small cell base station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00" y="864985"/>
            <a:ext cx="2520456" cy="181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7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 of the key parameters (</a:t>
            </a:r>
            <a:r>
              <a:rPr lang="en-US" dirty="0" err="1" smtClean="0"/>
              <a:t>UMi</a:t>
            </a:r>
            <a:r>
              <a:rPr lang="en-US" dirty="0" smtClean="0"/>
              <a:t>) from symmetric channel model</a:t>
            </a:r>
            <a:br>
              <a:rPr lang="en-US" dirty="0" smtClean="0"/>
            </a:br>
            <a:r>
              <a:rPr lang="en-US" dirty="0" smtClean="0"/>
              <a:t>Simulation assumption aligned with 38.900 calibration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ASA,ZSA input parameters were replaced as ASD and ZSD (including mu and eps)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12" y="1491298"/>
            <a:ext cx="5326063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age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07" y="1483361"/>
            <a:ext cx="545623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4813" y="5612860"/>
            <a:ext cx="10192072" cy="101019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Observations: symmetric channel model has angle spread similar to LOS channels.</a:t>
            </a:r>
          </a:p>
          <a:p>
            <a:endParaRPr lang="en-US" sz="2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02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343906" y="6349489"/>
            <a:ext cx="294066" cy="224790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 dirty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 probability and </a:t>
            </a:r>
            <a:r>
              <a:rPr lang="en-US" dirty="0" err="1"/>
              <a:t>pathloss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325972" cy="5566230"/>
          </a:xfrm>
        </p:spPr>
        <p:txBody>
          <a:bodyPr/>
          <a:lstStyle/>
          <a:p>
            <a:r>
              <a:rPr lang="en-US" dirty="0"/>
              <a:t>Although </a:t>
            </a:r>
            <a:r>
              <a:rPr lang="en-US" dirty="0" err="1"/>
              <a:t>rNB</a:t>
            </a:r>
            <a:r>
              <a:rPr lang="en-US" dirty="0"/>
              <a:t> is deployed in carefully planned locations and with clear radio propagation environment, the basic route of radio propagation is still similar between </a:t>
            </a:r>
            <a:r>
              <a:rPr lang="en-US" dirty="0" err="1"/>
              <a:t>gNB</a:t>
            </a:r>
            <a:r>
              <a:rPr lang="en-US" dirty="0"/>
              <a:t>-UE and </a:t>
            </a:r>
            <a:r>
              <a:rPr lang="en-US" dirty="0" err="1"/>
              <a:t>gNB-rNB</a:t>
            </a:r>
            <a:r>
              <a:rPr lang="en-US" dirty="0"/>
              <a:t> links.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chemeClr val="tx2"/>
                </a:solidFill>
              </a:rPr>
              <a:t>Proposal: reuse the LOS probability in </a:t>
            </a:r>
            <a:r>
              <a:rPr lang="en-US" b="1" dirty="0" err="1">
                <a:solidFill>
                  <a:schemeClr val="tx2"/>
                </a:solidFill>
              </a:rPr>
              <a:t>gNB</a:t>
            </a:r>
            <a:r>
              <a:rPr lang="en-US" b="1" dirty="0">
                <a:solidFill>
                  <a:schemeClr val="tx2"/>
                </a:solidFill>
              </a:rPr>
              <a:t>-UE channel model for </a:t>
            </a:r>
            <a:r>
              <a:rPr lang="en-US" b="1" dirty="0" err="1">
                <a:solidFill>
                  <a:schemeClr val="tx2"/>
                </a:solidFill>
              </a:rPr>
              <a:t>gNB-rNB</a:t>
            </a:r>
            <a:r>
              <a:rPr lang="en-US" b="1" dirty="0">
                <a:solidFill>
                  <a:schemeClr val="tx2"/>
                </a:solidFill>
              </a:rPr>
              <a:t> link</a:t>
            </a:r>
          </a:p>
          <a:p>
            <a:r>
              <a:rPr lang="en-US" b="1" dirty="0">
                <a:solidFill>
                  <a:schemeClr val="tx2"/>
                </a:solidFill>
              </a:rPr>
              <a:t>Proposal: reuse the </a:t>
            </a:r>
            <a:r>
              <a:rPr lang="en-US" b="1" dirty="0" err="1">
                <a:solidFill>
                  <a:schemeClr val="tx2"/>
                </a:solidFill>
              </a:rPr>
              <a:t>pathloss</a:t>
            </a:r>
            <a:r>
              <a:rPr lang="en-US" b="1" dirty="0">
                <a:solidFill>
                  <a:schemeClr val="tx2"/>
                </a:solidFill>
              </a:rPr>
              <a:t> of </a:t>
            </a:r>
            <a:r>
              <a:rPr lang="en-US" b="1" dirty="0" err="1">
                <a:solidFill>
                  <a:schemeClr val="tx2"/>
                </a:solidFill>
              </a:rPr>
              <a:t>gNB</a:t>
            </a:r>
            <a:r>
              <a:rPr lang="en-US" b="1" dirty="0">
                <a:solidFill>
                  <a:schemeClr val="tx2"/>
                </a:solidFill>
              </a:rPr>
              <a:t>-UE channel model for </a:t>
            </a:r>
            <a:r>
              <a:rPr lang="en-US" b="1" dirty="0" err="1">
                <a:solidFill>
                  <a:schemeClr val="tx2"/>
                </a:solidFill>
              </a:rPr>
              <a:t>gNB-rNB</a:t>
            </a:r>
            <a:r>
              <a:rPr lang="en-US" b="1" dirty="0">
                <a:solidFill>
                  <a:schemeClr val="tx2"/>
                </a:solidFill>
              </a:rPr>
              <a:t> link (with </a:t>
            </a:r>
            <a:r>
              <a:rPr lang="en-US" b="1" dirty="0" err="1">
                <a:solidFill>
                  <a:schemeClr val="tx2"/>
                </a:solidFill>
              </a:rPr>
              <a:t>rNB</a:t>
            </a:r>
            <a:r>
              <a:rPr lang="en-US" b="1" dirty="0">
                <a:solidFill>
                  <a:schemeClr val="tx2"/>
                </a:solidFill>
              </a:rPr>
              <a:t> height)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031" y="2821754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36777" y="3989593"/>
            <a:ext cx="257410" cy="6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3657" y="4574562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2501" y="456383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pic>
        <p:nvPicPr>
          <p:cNvPr id="2051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1768430" y="3447467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968961" y="3157333"/>
            <a:ext cx="1309430" cy="29013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8" idx="0"/>
          </p:cNvCxnSpPr>
          <p:nvPr/>
        </p:nvCxnSpPr>
        <p:spPr>
          <a:xfrm>
            <a:off x="2300207" y="3454717"/>
            <a:ext cx="565275" cy="534876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6466" y="4367364"/>
            <a:ext cx="372529" cy="209548"/>
          </a:xfrm>
          <a:prstGeom prst="rect">
            <a:avLst/>
          </a:prstGeom>
        </p:spPr>
      </p:pic>
      <p:pic>
        <p:nvPicPr>
          <p:cNvPr id="39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3336744" y="3460639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Arrow Connector 39"/>
          <p:cNvCxnSpPr/>
          <p:nvPr/>
        </p:nvCxnSpPr>
        <p:spPr>
          <a:xfrm>
            <a:off x="2273302" y="3461967"/>
            <a:ext cx="288928" cy="772645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681693" y="3385504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2582" y="3940231"/>
            <a:ext cx="257410" cy="6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4269462" y="452520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48306" y="4514468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pic>
        <p:nvPicPr>
          <p:cNvPr id="50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5734235" y="3398105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" name="Straight Arrow Connector 51"/>
          <p:cNvCxnSpPr>
            <a:endCxn id="47" idx="0"/>
          </p:cNvCxnSpPr>
          <p:nvPr/>
        </p:nvCxnSpPr>
        <p:spPr>
          <a:xfrm>
            <a:off x="6014456" y="3763621"/>
            <a:ext cx="816831" cy="176610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Pictur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271" y="4318002"/>
            <a:ext cx="372529" cy="209548"/>
          </a:xfrm>
          <a:prstGeom prst="rect">
            <a:avLst/>
          </a:prstGeom>
        </p:spPr>
      </p:pic>
      <p:pic>
        <p:nvPicPr>
          <p:cNvPr id="54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7302549" y="3411277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6647498" y="3336142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449" y="3917257"/>
            <a:ext cx="257410" cy="6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8" name="Straight Arrow Connector 57"/>
          <p:cNvCxnSpPr/>
          <p:nvPr/>
        </p:nvCxnSpPr>
        <p:spPr>
          <a:xfrm flipV="1">
            <a:off x="5157521" y="3763621"/>
            <a:ext cx="856935" cy="291062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53" idx="0"/>
          </p:cNvCxnSpPr>
          <p:nvPr/>
        </p:nvCxnSpPr>
        <p:spPr>
          <a:xfrm>
            <a:off x="5991444" y="3798927"/>
            <a:ext cx="587092" cy="519075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45179" y="2793073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8274805" y="4545881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253649" y="4535149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pic>
        <p:nvPicPr>
          <p:cNvPr id="73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9739578" y="3418786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4" name="Straight Arrow Connector 73"/>
          <p:cNvCxnSpPr/>
          <p:nvPr/>
        </p:nvCxnSpPr>
        <p:spPr>
          <a:xfrm>
            <a:off x="8940109" y="3128652"/>
            <a:ext cx="1309430" cy="29013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6" name="Picture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7614" y="4338683"/>
            <a:ext cx="372529" cy="209548"/>
          </a:xfrm>
          <a:prstGeom prst="rect">
            <a:avLst/>
          </a:prstGeom>
        </p:spPr>
      </p:pic>
      <p:cxnSp>
        <p:nvCxnSpPr>
          <p:cNvPr id="78" name="Straight Arrow Connector 77"/>
          <p:cNvCxnSpPr/>
          <p:nvPr/>
        </p:nvCxnSpPr>
        <p:spPr>
          <a:xfrm>
            <a:off x="10244450" y="3433286"/>
            <a:ext cx="288928" cy="772645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60" name="Rectangle 2059"/>
          <p:cNvSpPr/>
          <p:nvPr/>
        </p:nvSpPr>
        <p:spPr>
          <a:xfrm>
            <a:off x="215073" y="2200887"/>
            <a:ext cx="4054389" cy="29703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gNB</a:t>
            </a:r>
            <a:r>
              <a:rPr lang="en-US" dirty="0">
                <a:solidFill>
                  <a:schemeClr val="tx2"/>
                </a:solidFill>
              </a:rPr>
              <a:t> above rooftop</a:t>
            </a:r>
          </a:p>
          <a:p>
            <a:pPr algn="ctr"/>
            <a:r>
              <a:rPr lang="en-US" dirty="0" err="1">
                <a:solidFill>
                  <a:schemeClr val="tx2"/>
                </a:solidFill>
              </a:rPr>
              <a:t>rNB</a:t>
            </a:r>
            <a:r>
              <a:rPr lang="en-US" dirty="0">
                <a:solidFill>
                  <a:schemeClr val="tx2"/>
                </a:solidFill>
              </a:rPr>
              <a:t> below rooftop</a:t>
            </a:r>
          </a:p>
        </p:txBody>
      </p:sp>
      <p:sp>
        <p:nvSpPr>
          <p:cNvPr id="81" name="Rectangle 80"/>
          <p:cNvSpPr/>
          <p:nvPr/>
        </p:nvSpPr>
        <p:spPr>
          <a:xfrm>
            <a:off x="4277337" y="2208276"/>
            <a:ext cx="3943741" cy="29703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gNB</a:t>
            </a:r>
            <a:r>
              <a:rPr lang="en-US" dirty="0">
                <a:solidFill>
                  <a:schemeClr val="tx2"/>
                </a:solidFill>
              </a:rPr>
              <a:t> below rooftop</a:t>
            </a:r>
          </a:p>
          <a:p>
            <a:pPr algn="ctr"/>
            <a:r>
              <a:rPr lang="en-US" dirty="0" err="1">
                <a:solidFill>
                  <a:schemeClr val="tx2"/>
                </a:solidFill>
              </a:rPr>
              <a:t>rNB</a:t>
            </a:r>
            <a:r>
              <a:rPr lang="en-US" dirty="0">
                <a:solidFill>
                  <a:schemeClr val="tx2"/>
                </a:solidFill>
              </a:rPr>
              <a:t> below rooftop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33266" y="2214665"/>
            <a:ext cx="3943741" cy="29703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gNB</a:t>
            </a:r>
            <a:r>
              <a:rPr lang="en-US" dirty="0">
                <a:solidFill>
                  <a:schemeClr val="tx2"/>
                </a:solidFill>
              </a:rPr>
              <a:t> above rooftop</a:t>
            </a:r>
          </a:p>
          <a:p>
            <a:pPr algn="ctr"/>
            <a:r>
              <a:rPr lang="en-US" dirty="0" err="1">
                <a:solidFill>
                  <a:schemeClr val="tx2"/>
                </a:solidFill>
              </a:rPr>
              <a:t>rNB</a:t>
            </a:r>
            <a:r>
              <a:rPr lang="en-US" dirty="0">
                <a:solidFill>
                  <a:schemeClr val="tx2"/>
                </a:solidFill>
              </a:rPr>
              <a:t> above rooftop</a:t>
            </a:r>
          </a:p>
        </p:txBody>
      </p:sp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67840" y="2832470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4" name="Straight Arrow Connector 83"/>
          <p:cNvCxnSpPr/>
          <p:nvPr/>
        </p:nvCxnSpPr>
        <p:spPr>
          <a:xfrm>
            <a:off x="8936052" y="3125478"/>
            <a:ext cx="2247739" cy="0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62" name="TextBox 2061"/>
          <p:cNvSpPr txBox="1"/>
          <p:nvPr/>
        </p:nvSpPr>
        <p:spPr>
          <a:xfrm>
            <a:off x="9034273" y="5194164"/>
            <a:ext cx="2782638" cy="426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Significantly higher LOS probability</a:t>
            </a:r>
          </a:p>
        </p:txBody>
      </p:sp>
      <p:sp>
        <p:nvSpPr>
          <p:cNvPr id="2063" name="Rounded Rectangle 2062"/>
          <p:cNvSpPr/>
          <p:nvPr/>
        </p:nvSpPr>
        <p:spPr>
          <a:xfrm>
            <a:off x="109728" y="2043191"/>
            <a:ext cx="8111350" cy="3382249"/>
          </a:xfrm>
          <a:prstGeom prst="round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1099958" y="4514468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</a:t>
            </a:r>
            <a:r>
              <a:rPr lang="en-US" sz="3600" dirty="0" err="1" smtClean="0">
                <a:solidFill>
                  <a:schemeClr val="tx2"/>
                </a:solidFill>
              </a:rPr>
              <a:t>NB</a:t>
            </a:r>
            <a:endParaRPr lang="en-US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2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 Spread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490939" y="1678022"/>
            <a:ext cx="4693905" cy="4800600"/>
          </a:xfrm>
        </p:spPr>
        <p:txBody>
          <a:bodyPr/>
          <a:lstStyle/>
          <a:p>
            <a:r>
              <a:rPr lang="en-US" dirty="0" smtClean="0"/>
              <a:t>Observations: With all the </a:t>
            </a:r>
            <a:r>
              <a:rPr lang="en-US" dirty="0" err="1" smtClean="0"/>
              <a:t>rNBs</a:t>
            </a:r>
            <a:r>
              <a:rPr lang="en-US" dirty="0" smtClean="0"/>
              <a:t> located outdoor, the  delay spread has significantly reduced comparing to 80% indoor and 20% outdoor UE dropping, and close to 100% outdoor/LOS curve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825" y="522779"/>
            <a:ext cx="7529210" cy="564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50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8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on other key simulation parameters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968758087"/>
              </p:ext>
            </p:extLst>
          </p:nvPr>
        </p:nvGraphicFramePr>
        <p:xfrm>
          <a:off x="1261949" y="1050545"/>
          <a:ext cx="10438053" cy="5490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62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718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03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Parameters</a:t>
                      </a:r>
                      <a:endParaRPr lang="en-US" sz="180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Values</a:t>
                      </a:r>
                      <a:endParaRPr lang="en-US" sz="1800" b="1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Traffic Model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FTP Model 1 with packet size 0.5 Mbytes (low ~20% RU*, medium ~50% RU, high ~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70%RU).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Relay link traffic is the aggregation of all access links in the same </a:t>
                      </a:r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rNB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*</a:t>
                      </a:r>
                      <a:r>
                        <a:rPr lang="en-US" sz="1800" kern="1200" baseline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RU clarification: relay link’s RU is also counted. 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max RU=100%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Per node half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duplexed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j-lt"/>
                        </a:rPr>
                        <a:t>rNB</a:t>
                      </a:r>
                      <a:r>
                        <a:rPr lang="en-US" sz="1800" dirty="0">
                          <a:latin typeface="+mj-lt"/>
                        </a:rPr>
                        <a:t> dropping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Option-1: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Evenly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distributed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Option-2: Cluster distribution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52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KPIs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System throughput (capacity);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Per-user throughput</a:t>
                      </a:r>
                      <a:r>
                        <a:rPr lang="en-GB" sz="1800" kern="1200" baseline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(CDF), 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Mean, 5%, 50% UPT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Packet delay (due to relay);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83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Center frequency and bandwidth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39GHz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and 400Mhz.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Network synchronization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Synchronized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UE Speed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3km/h</a:t>
                      </a:r>
                      <a:endParaRPr lang="en-US" sz="180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UE distribution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80%</a:t>
                      </a:r>
                      <a:r>
                        <a:rPr lang="en-GB" sz="1800" baseline="0" dirty="0">
                          <a:effectLst/>
                          <a:latin typeface="+mj-lt"/>
                          <a:ea typeface="+mn-ea"/>
                          <a:cs typeface="+mn-cs"/>
                        </a:rPr>
                        <a:t> indoor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559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+mj-lt"/>
                        </a:rPr>
                        <a:t>rNB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 antenna panels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Option-1: Shared antenna array for access link and relay link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Option-2: Dedicated antenna array for access link and relay link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800" dirty="0" err="1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rNB</a:t>
                      </a: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array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(M,N,P,Mg,Ng) = (8,8,2,1,2), total of 256 elements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79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+mj-lt"/>
                        </a:rPr>
                        <a:t>gNB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 and </a:t>
                      </a:r>
                      <a:r>
                        <a:rPr lang="en-GB" sz="1800" dirty="0" err="1">
                          <a:effectLst/>
                          <a:latin typeface="+mj-lt"/>
                        </a:rPr>
                        <a:t>rNB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 </a:t>
                      </a:r>
                      <a:r>
                        <a:rPr lang="en-GB" sz="1800" dirty="0" err="1">
                          <a:effectLst/>
                          <a:latin typeface="+mj-lt"/>
                        </a:rPr>
                        <a:t>TxRU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4TxRU, one</a:t>
                      </a:r>
                      <a:r>
                        <a:rPr lang="en-GB" sz="1800" baseline="0" dirty="0">
                          <a:effectLst/>
                          <a:latin typeface="+mj-lt"/>
                        </a:rPr>
                        <a:t> for each polarization and subpanel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028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41164"/>
      </p:ext>
    </p:extLst>
  </p:cSld>
  <p:clrMapOvr>
    <a:masterClrMapping/>
  </p:clrMapOvr>
</p:sld>
</file>

<file path=ppt/theme/theme1.xml><?xml version="1.0" encoding="utf-8"?>
<a:theme xmlns:a="http://schemas.openxmlformats.org/drawingml/2006/main" name="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13114</TotalTime>
  <Words>621</Words>
  <Application>Microsoft Office PowerPoint</Application>
  <PresentationFormat>Custom</PresentationFormat>
  <Paragraphs>127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Lucida Grande</vt:lpstr>
      <vt:lpstr>Malgun Gothic</vt:lpstr>
      <vt:lpstr>Arial</vt:lpstr>
      <vt:lpstr>Calibri</vt:lpstr>
      <vt:lpstr>Times New Roman</vt:lpstr>
      <vt:lpstr>att_int_wde_globe_att</vt:lpstr>
      <vt:lpstr>Channel Model for Integrated Access and Backhaul</vt:lpstr>
      <vt:lpstr>Channel Model for relay link</vt:lpstr>
      <vt:lpstr>Channel Model for relay link</vt:lpstr>
      <vt:lpstr>Fast fading for gNB-rNB link</vt:lpstr>
      <vt:lpstr>Statistic of the key parameters (UMi) from symmetric channel model Simulation assumption aligned with 38.900 calibration  </vt:lpstr>
      <vt:lpstr>LOS probability and pathloss </vt:lpstr>
      <vt:lpstr>Delay Spread</vt:lpstr>
      <vt:lpstr>Considerations on other key simulation parameters</vt:lpstr>
      <vt:lpstr>PowerPoint Presentation</vt:lpstr>
    </vt:vector>
  </TitlesOfParts>
  <Manager/>
  <Company>AT&amp;T Labs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NR Technology Overview</dc:title>
  <dc:subject/>
  <dc:creator>Ghosh, Arunabha</dc:creator>
  <cp:keywords/>
  <dc:description/>
  <cp:lastModifiedBy>Wang, Xiaoyi</cp:lastModifiedBy>
  <cp:revision>333</cp:revision>
  <dcterms:created xsi:type="dcterms:W3CDTF">2016-12-15T13:18:04Z</dcterms:created>
  <dcterms:modified xsi:type="dcterms:W3CDTF">2018-02-16T04:02:24Z</dcterms:modified>
  <cp:category/>
</cp:coreProperties>
</file>