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emf" ContentType="image/x-emf"/>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wdp" ContentType="image/vnd.ms-photo"/>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 id="2147483703" r:id="rId4"/>
    <p:sldMasterId id="2147483707" r:id="rId5"/>
    <p:sldMasterId id="2147483711" r:id="rId6"/>
  </p:sldMasterIdLst>
  <p:notesMasterIdLst>
    <p:notesMasterId r:id="rId12"/>
  </p:notesMasterIdLst>
  <p:handoutMasterIdLst>
    <p:handoutMasterId r:id="rId13"/>
  </p:handoutMasterIdLst>
  <p:sldIdLst>
    <p:sldId id="664" r:id="rId7"/>
    <p:sldId id="944" r:id="rId8"/>
    <p:sldId id="926" r:id="rId9"/>
    <p:sldId id="943" r:id="rId10"/>
    <p:sldId id="711" r:id="rId11"/>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66"/>
    <a:srgbClr val="0000FF"/>
    <a:srgbClr val="00B0F0"/>
    <a:srgbClr val="3333CC"/>
    <a:srgbClr val="005A9E"/>
    <a:srgbClr val="990000"/>
    <a:srgbClr val="C86138"/>
    <a:srgbClr val="CC0099"/>
    <a:srgbClr val="CC3300"/>
    <a:srgbClr val="FFFF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19" autoAdjust="0"/>
    <p:restoredTop sz="81818" autoAdjust="0"/>
  </p:normalViewPr>
  <p:slideViewPr>
    <p:cSldViewPr snapToGrid="0">
      <p:cViewPr varScale="1">
        <p:scale>
          <a:sx n="70" d="100"/>
          <a:sy n="70" d="100"/>
        </p:scale>
        <p:origin x="-510" y="-108"/>
      </p:cViewPr>
      <p:guideLst>
        <p:guide orient="horz" pos="518"/>
        <p:guide orient="horz" pos="752"/>
        <p:guide pos="462"/>
      </p:guideLst>
    </p:cSldViewPr>
  </p:slideViewPr>
  <p:outlineViewPr>
    <p:cViewPr>
      <p:scale>
        <a:sx n="33" d="100"/>
        <a:sy n="33" d="100"/>
      </p:scale>
      <p:origin x="0" y="-267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4.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xmlns=""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xmlns=""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xmlns="" val="2278474765"/>
      </p:ext>
    </p:extLst>
  </p:cSld>
  <p:clrMapOvr>
    <a:masterClrMapping/>
  </p:clrMapOvr>
  <mc:AlternateContent xmlns:mc="http://schemas.openxmlformats.org/markup-compatibility/2006">
    <mc:Choice xmlns:p14="http://schemas.microsoft.com/office/powerpoint/2010/main" xmlns="" Requires="p14">
      <p:transition p14:dur="0" advClick="0"/>
    </mc:Choice>
    <mc:Fallback>
      <p:transition advClick="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xmlns="" val="3956334837"/>
      </p:ext>
    </p:extLst>
  </p:cSld>
  <p:clrMapOvr>
    <a:masterClrMapping/>
  </p:clrMapOvr>
  <mc:AlternateContent xmlns:mc="http://schemas.openxmlformats.org/markup-compatibility/2006">
    <mc:Choice xmlns:p14="http://schemas.microsoft.com/office/powerpoint/2010/main" xmlns="" Requires="p14">
      <p:transition p14:dur="0" advClick="0" advTm="8000"/>
    </mc:Choice>
    <mc:Fallback>
      <p:transition advClick="0" advTm="8000"/>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de-DE" altLang="zh-CN">
                <a:solidFill>
                  <a:prstClr val="black"/>
                </a:solidFill>
              </a:rPr>
              <a:t>Page </a:t>
            </a:r>
            <a:fld id="{C09AAB1B-6A24-40F5-ADB3-AB3B46E73690}" type="slidenum">
              <a:rPr lang="de-DE" altLang="zh-CN">
                <a:solidFill>
                  <a:prstClr val="black"/>
                </a:solidFill>
              </a:rPr>
              <a:pPr/>
              <a:t>‹#›</a:t>
            </a:fld>
            <a:endParaRPr lang="en-GB" altLang="zh-CN">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xmlns="" val="3956334837"/>
      </p:ext>
    </p:extLst>
  </p:cSld>
  <p:clrMapOvr>
    <a:masterClrMapping/>
  </p:clrMapOvr>
  <mc:AlternateContent xmlns:mc="http://schemas.openxmlformats.org/markup-compatibility/2006">
    <mc:Choice xmlns:p14="http://schemas.microsoft.com/office/powerpoint/2010/main" xmlns="" Requires="p14">
      <p:transition p14:dur="0" advClick="0" advTm="8000"/>
    </mc:Choice>
    <mc:Fallback>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de-DE" altLang="zh-CN"/>
              <a:t>Page </a:t>
            </a:r>
            <a:fld id="{C09AAB1B-6A24-40F5-ADB3-AB3B46E73690}" type="slidenum">
              <a:rPr lang="de-DE" altLang="zh-CN"/>
              <a:pPr/>
              <a:t>‹#›</a:t>
            </a:fld>
            <a:endParaRPr lang="en-GB"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3806260"/>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609602" y="106681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679751148"/>
      </p:ext>
    </p:extLst>
  </p:cSld>
  <p:clrMapOvr>
    <a:masterClrMapping/>
  </p:clrMapOvr>
  <p:transition advClick="0" advTm="8000">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0" y="279183"/>
            <a:ext cx="5128301" cy="584635"/>
          </a:xfrm>
          <a:prstGeom prst="rect">
            <a:avLst/>
          </a:prstGeom>
        </p:spPr>
        <p:txBody>
          <a:bodyPr lIns="91427" tIns="45714" rIns="91427" bIns="45714"/>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580" y="1628775"/>
            <a:ext cx="10975658" cy="2185988"/>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580" y="3967165"/>
            <a:ext cx="10975658" cy="2187575"/>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669193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609602" y="106681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3140605425"/>
      </p:ext>
    </p:extLst>
  </p:cSld>
  <p:clrMapOvr>
    <a:masterClrMapping/>
  </p:clrMapOvr>
  <p:transition advClick="0" advTm="8000">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0" y="279183"/>
            <a:ext cx="5128301" cy="584635"/>
          </a:xfrm>
          <a:prstGeom prst="rect">
            <a:avLst/>
          </a:prstGeom>
        </p:spPr>
        <p:txBody>
          <a:bodyPr lIns="91427" tIns="45714" rIns="91427" bIns="45714"/>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580" y="1628775"/>
            <a:ext cx="10975658" cy="2185988"/>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580" y="3967165"/>
            <a:ext cx="10975658" cy="2187575"/>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669970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9" y="600503"/>
            <a:ext cx="5128327" cy="492329"/>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2"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1219200" fontAlgn="auto">
              <a:spcBef>
                <a:spcPts val="0"/>
              </a:spcBef>
              <a:spcAft>
                <a:spcPts val="0"/>
              </a:spcAft>
              <a:buClrTx/>
              <a:buFont typeface="Wingdings" pitchFamily="2" charset="2"/>
              <a:buNone/>
            </a:pPr>
            <a:r>
              <a:rPr lang="de-DE" altLang="zh-CN" sz="2400" b="0" smtClean="0">
                <a:solidFill>
                  <a:prstClr val="black"/>
                </a:solidFill>
                <a:latin typeface="Arial"/>
                <a:ea typeface="华文细黑"/>
              </a:rPr>
              <a:t>Page </a:t>
            </a:r>
            <a:fld id="{C09AAB1B-6A24-40F5-ADB3-AB3B46E73690}" type="slidenum">
              <a:rPr lang="de-DE" altLang="zh-CN" sz="2400" b="0" smtClean="0">
                <a:solidFill>
                  <a:prstClr val="black"/>
                </a:solidFill>
                <a:latin typeface="Arial"/>
                <a:ea typeface="华文细黑"/>
              </a:rPr>
              <a:pPr defTabSz="1219200" fontAlgn="auto">
                <a:spcBef>
                  <a:spcPts val="0"/>
                </a:spcBef>
                <a:spcAft>
                  <a:spcPts val="0"/>
                </a:spcAft>
                <a:buClrTx/>
                <a:buFont typeface="Wingdings" pitchFamily="2" charset="2"/>
                <a:buNone/>
              </a:pPr>
              <a:t>‹#›</a:t>
            </a:fld>
            <a:endParaRPr lang="en-GB" altLang="zh-CN" sz="2400" b="0">
              <a:solidFill>
                <a:prstClr val="black"/>
              </a:solidFill>
              <a:latin typeface="Arial"/>
              <a:ea typeface="华文细黑"/>
            </a:endParaRPr>
          </a:p>
        </p:txBody>
      </p:sp>
    </p:spTree>
    <p:extLst>
      <p:ext uri="{BB962C8B-B14F-4D97-AF65-F5344CB8AC3E}">
        <p14:creationId xmlns:p14="http://schemas.microsoft.com/office/powerpoint/2010/main" xmlns="" val="16331014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8.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9729108" y="6241143"/>
            <a:ext cx="2226399" cy="529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xmlns=""/>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xmlns=""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mc:Choice xmlns:p14="http://schemas.microsoft.com/office/powerpoint/2010/main" xmlns="" Requires="p14">
      <p:transition p14:dur="0" advClick="0"/>
    </mc:Choice>
    <mc:Fallback>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 id="2147483701" r:id="rId2"/>
  </p:sldLayoutIdLst>
  <mc:AlternateContent xmlns:mc="http://schemas.openxmlformats.org/markup-compatibility/2006">
    <mc:Choice xmlns:p14="http://schemas.microsoft.com/office/powerpoint/2010/main" xmlns="" Requires="p14">
      <p:transition p14:dur="0" advClick="0" advTm="8000"/>
    </mc:Choice>
    <mc:Fallback>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10228053" y="6191303"/>
            <a:ext cx="1590579" cy="386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tretch>
            <a:fillRect/>
          </a:stretch>
        </p:blipFill>
        <p:spPr bwMode="auto">
          <a:xfrm>
            <a:off x="3999390" y="1954856"/>
            <a:ext cx="3730090" cy="1457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xmlns=""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4444" name="矩形 28"/>
          <p:cNvSpPr>
            <a:spLocks noGrp="1" noChangeArrowheads="1"/>
          </p:cNvSpPr>
          <p:nvPr>
            <p:ph type="title"/>
          </p:nvPr>
        </p:nvSpPr>
        <p:spPr bwMode="auto">
          <a:xfrm>
            <a:off x="609607" y="361462"/>
            <a:ext cx="5128327" cy="4924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
        <p:nvSpPr>
          <p:cNvPr id="7"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8"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 Proprietary</a:t>
            </a:r>
          </a:p>
        </p:txBody>
      </p:sp>
    </p:spTree>
    <p:extLst>
      <p:ext uri="{BB962C8B-B14F-4D97-AF65-F5344CB8AC3E}">
        <p14:creationId xmlns:p14="http://schemas.microsoft.com/office/powerpoint/2010/main" xmlns="" val="867795617"/>
      </p:ext>
    </p:extLst>
  </p:cSld>
  <p:clrMap bg1="lt1" tx1="dk1" bg2="lt2" tx2="dk2" accent1="accent1" accent2="accent2" accent3="accent3" accent4="accent4" accent5="accent5" accent6="accent6" hlink="hlink" folHlink="folHlink"/>
  <p:sldLayoutIdLst>
    <p:sldLayoutId id="2147483704" r:id="rId1"/>
    <p:sldLayoutId id="2147483705" r:id="rId2"/>
  </p:sldLayoutIdLst>
  <p:transition advClick="0" advTm="8000">
    <p:fade thruBlk="1"/>
  </p:transition>
  <p:timing>
    <p:tnLst>
      <p:par>
        <p:cTn id="1" dur="indefinite" restart="never" nodeType="tmRoot"/>
      </p:par>
    </p:tnLst>
  </p:timing>
  <p:hf sldNum="0" hdr="0" ftr="0"/>
  <p:txStyles>
    <p:titleStyle>
      <a:lvl1pPr algn="l" rtl="0" eaLnBrk="1" fontAlgn="base" hangingPunct="1">
        <a:spcBef>
          <a:spcPct val="0"/>
        </a:spcBef>
        <a:spcAft>
          <a:spcPct val="0"/>
        </a:spcAft>
        <a:defRPr sz="3199"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2999" b="1">
          <a:solidFill>
            <a:srgbClr val="990000"/>
          </a:solidFill>
          <a:latin typeface="Arial" charset="0"/>
          <a:ea typeface="黑体" pitchFamily="2" charset="-122"/>
        </a:defRPr>
      </a:lvl2pPr>
      <a:lvl3pPr algn="l" rtl="0" eaLnBrk="1" fontAlgn="base" hangingPunct="1">
        <a:spcBef>
          <a:spcPct val="0"/>
        </a:spcBef>
        <a:spcAft>
          <a:spcPct val="0"/>
        </a:spcAft>
        <a:defRPr sz="2999" b="1">
          <a:solidFill>
            <a:srgbClr val="990000"/>
          </a:solidFill>
          <a:latin typeface="Arial" charset="0"/>
          <a:ea typeface="黑体" pitchFamily="2" charset="-122"/>
        </a:defRPr>
      </a:lvl3pPr>
      <a:lvl4pPr algn="l" rtl="0" eaLnBrk="1" fontAlgn="base" hangingPunct="1">
        <a:spcBef>
          <a:spcPct val="0"/>
        </a:spcBef>
        <a:spcAft>
          <a:spcPct val="0"/>
        </a:spcAft>
        <a:defRPr sz="2999" b="1">
          <a:solidFill>
            <a:srgbClr val="990000"/>
          </a:solidFill>
          <a:latin typeface="Arial" charset="0"/>
          <a:ea typeface="黑体" pitchFamily="2" charset="-122"/>
        </a:defRPr>
      </a:lvl4pPr>
      <a:lvl5pPr algn="l" rtl="0" eaLnBrk="1" fontAlgn="base" hangingPunct="1">
        <a:spcBef>
          <a:spcPct val="0"/>
        </a:spcBef>
        <a:spcAft>
          <a:spcPct val="0"/>
        </a:spcAft>
        <a:defRPr sz="2999" b="1">
          <a:solidFill>
            <a:srgbClr val="990000"/>
          </a:solidFill>
          <a:latin typeface="Arial" charset="0"/>
          <a:ea typeface="黑体" pitchFamily="2" charset="-122"/>
        </a:defRPr>
      </a:lvl5pPr>
      <a:lvl6pPr marL="457109" algn="l" rtl="0" eaLnBrk="1" fontAlgn="base" hangingPunct="1">
        <a:spcBef>
          <a:spcPct val="0"/>
        </a:spcBef>
        <a:spcAft>
          <a:spcPct val="0"/>
        </a:spcAft>
        <a:defRPr sz="2999" b="1">
          <a:solidFill>
            <a:srgbClr val="990000"/>
          </a:solidFill>
          <a:latin typeface="Arial" charset="0"/>
          <a:ea typeface="黑体" pitchFamily="2" charset="-122"/>
        </a:defRPr>
      </a:lvl6pPr>
      <a:lvl7pPr marL="914217" algn="l" rtl="0" eaLnBrk="1" fontAlgn="base" hangingPunct="1">
        <a:spcBef>
          <a:spcPct val="0"/>
        </a:spcBef>
        <a:spcAft>
          <a:spcPct val="0"/>
        </a:spcAft>
        <a:defRPr sz="2999" b="1">
          <a:solidFill>
            <a:srgbClr val="990000"/>
          </a:solidFill>
          <a:latin typeface="Arial" charset="0"/>
          <a:ea typeface="黑体" pitchFamily="2" charset="-122"/>
        </a:defRPr>
      </a:lvl7pPr>
      <a:lvl8pPr marL="1371326" algn="l" rtl="0" eaLnBrk="1" fontAlgn="base" hangingPunct="1">
        <a:spcBef>
          <a:spcPct val="0"/>
        </a:spcBef>
        <a:spcAft>
          <a:spcPct val="0"/>
        </a:spcAft>
        <a:defRPr sz="2999" b="1">
          <a:solidFill>
            <a:srgbClr val="990000"/>
          </a:solidFill>
          <a:latin typeface="Arial" charset="0"/>
          <a:ea typeface="黑体" pitchFamily="2" charset="-122"/>
        </a:defRPr>
      </a:lvl8pPr>
      <a:lvl9pPr marL="1828434" algn="l" rtl="0" eaLnBrk="1" fontAlgn="base" hangingPunct="1">
        <a:spcBef>
          <a:spcPct val="0"/>
        </a:spcBef>
        <a:spcAft>
          <a:spcPct val="0"/>
        </a:spcAft>
        <a:defRPr sz="2999" b="1">
          <a:solidFill>
            <a:srgbClr val="990000"/>
          </a:solidFill>
          <a:latin typeface="Arial" charset="0"/>
          <a:ea typeface="黑体" pitchFamily="2" charset="-122"/>
        </a:defRPr>
      </a:lvl9pPr>
    </p:titleStyle>
    <p:bodyStyle>
      <a:lvl1pPr marL="342831" indent="-342831" algn="l" rtl="0" eaLnBrk="1" fontAlgn="base" hangingPunct="1">
        <a:spcBef>
          <a:spcPct val="20000"/>
        </a:spcBef>
        <a:spcAft>
          <a:spcPct val="0"/>
        </a:spcAft>
        <a:buChar char="•"/>
        <a:defRPr sz="2400">
          <a:solidFill>
            <a:schemeClr val="tx1"/>
          </a:solidFill>
          <a:latin typeface="Arial" pitchFamily="34" charset="0"/>
          <a:ea typeface="+mn-ea"/>
          <a:cs typeface="Arial" pitchFamily="34" charset="0"/>
        </a:defRPr>
      </a:lvl1pPr>
      <a:lvl2pPr marL="742801" indent="-285693" algn="l" rtl="0" eaLnBrk="1" fontAlgn="base" hangingPunct="1">
        <a:spcBef>
          <a:spcPct val="20000"/>
        </a:spcBef>
        <a:spcAft>
          <a:spcPct val="0"/>
        </a:spcAft>
        <a:buChar char="–"/>
        <a:defRPr sz="2000">
          <a:solidFill>
            <a:schemeClr val="tx1"/>
          </a:solidFill>
          <a:latin typeface="Arial" pitchFamily="34" charset="0"/>
          <a:ea typeface="+mn-ea"/>
          <a:cs typeface="Arial" pitchFamily="34" charset="0"/>
        </a:defRPr>
      </a:lvl2pPr>
      <a:lvl3pPr marL="1142771" indent="-228554" algn="l" rtl="0" eaLnBrk="1" fontAlgn="base" hangingPunct="1">
        <a:spcBef>
          <a:spcPct val="20000"/>
        </a:spcBef>
        <a:spcAft>
          <a:spcPct val="0"/>
        </a:spcAft>
        <a:buChar char="•"/>
        <a:defRPr sz="1800">
          <a:solidFill>
            <a:schemeClr val="tx1"/>
          </a:solidFill>
          <a:latin typeface="Arial" pitchFamily="34" charset="0"/>
          <a:ea typeface="+mn-ea"/>
          <a:cs typeface="Arial" pitchFamily="34" charset="0"/>
        </a:defRPr>
      </a:lvl3pPr>
      <a:lvl4pPr marL="1599880"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6989"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5pPr>
      <a:lvl6pPr marL="2514097" indent="-228554" algn="l" rtl="0" eaLnBrk="1" fontAlgn="base" hangingPunct="1">
        <a:spcBef>
          <a:spcPct val="20000"/>
        </a:spcBef>
        <a:spcAft>
          <a:spcPct val="0"/>
        </a:spcAft>
        <a:buChar char="»"/>
        <a:defRPr sz="2000">
          <a:solidFill>
            <a:schemeClr val="tx1"/>
          </a:solidFill>
          <a:latin typeface="+mn-lt"/>
          <a:ea typeface="+mn-ea"/>
        </a:defRPr>
      </a:lvl6pPr>
      <a:lvl7pPr marL="2971206" indent="-228554" algn="l" rtl="0" eaLnBrk="1" fontAlgn="base" hangingPunct="1">
        <a:spcBef>
          <a:spcPct val="20000"/>
        </a:spcBef>
        <a:spcAft>
          <a:spcPct val="0"/>
        </a:spcAft>
        <a:buChar char="»"/>
        <a:defRPr sz="2000">
          <a:solidFill>
            <a:schemeClr val="tx1"/>
          </a:solidFill>
          <a:latin typeface="+mn-lt"/>
          <a:ea typeface="+mn-ea"/>
        </a:defRPr>
      </a:lvl7pPr>
      <a:lvl8pPr marL="3428314" indent="-228554" algn="l" rtl="0" eaLnBrk="1" fontAlgn="base" hangingPunct="1">
        <a:spcBef>
          <a:spcPct val="20000"/>
        </a:spcBef>
        <a:spcAft>
          <a:spcPct val="0"/>
        </a:spcAft>
        <a:buChar char="»"/>
        <a:defRPr sz="2000">
          <a:solidFill>
            <a:schemeClr val="tx1"/>
          </a:solidFill>
          <a:latin typeface="+mn-lt"/>
          <a:ea typeface="+mn-ea"/>
        </a:defRPr>
      </a:lvl8pPr>
      <a:lvl9pPr marL="3885423" indent="-228554"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矩形 4"/>
          <p:cNvSpPr/>
          <p:nvPr/>
        </p:nvSpPr>
        <p:spPr>
          <a:xfrm>
            <a:off x="1599" y="6350"/>
            <a:ext cx="12193589" cy="6851650"/>
          </a:xfrm>
          <a:prstGeom prst="rect">
            <a:avLst/>
          </a:prstGeom>
          <a:blipFill dpi="0" rotWithShape="1">
            <a:blip r:embed="rId5" cstate="print">
              <a:duotone>
                <a:prstClr val="black"/>
                <a:srgbClr val="000000">
                  <a:tint val="45000"/>
                  <a:satMod val="400000"/>
                </a:srgbClr>
              </a:duotone>
              <a:extLst>
                <a:ext uri="{BEBA8EAE-BF5A-486C-A8C5-ECC9F3942E4B}">
                  <a14:imgProps xmlns:a14="http://schemas.microsoft.com/office/drawing/2010/main" xmlns="">
                    <a14:imgLayer r:embed="rId6">
                      <a14:imgEffect>
                        <a14:brightnessContrast bright="40000"/>
                      </a14:imgEffect>
                    </a14:imgLayer>
                  </a14:imgProps>
                </a:ext>
                <a:ext uri="{28A0092B-C50C-407E-A947-70E740481C1C}">
                  <a14:useLocalDpi xmlns:a14="http://schemas.microsoft.com/office/drawing/2010/main" xmlns="" val="0"/>
                </a:ext>
              </a:extLst>
            </a:blip>
            <a:srcRect/>
            <a:stretch>
              <a:fillRect/>
            </a:stretch>
          </a:blipFill>
          <a:ln w="25400" cap="flat" cmpd="sng" algn="ctr">
            <a:noFill/>
            <a:prstDash val="solid"/>
          </a:ln>
          <a:effectLst/>
        </p:spPr>
        <p:txBody>
          <a:bodyPr rtlCol="0" anchor="ctr"/>
          <a:lstStyle/>
          <a:p>
            <a:pPr algn="ctr" fontAlgn="auto">
              <a:spcBef>
                <a:spcPts val="0"/>
              </a:spcBef>
              <a:spcAft>
                <a:spcPts val="0"/>
              </a:spcAft>
              <a:buClrTx/>
              <a:buFontTx/>
              <a:buNone/>
              <a:defRPr/>
            </a:pPr>
            <a:endParaRPr lang="zh-CN" altLang="en-US" b="0" kern="0">
              <a:solidFill>
                <a:prstClr val="white"/>
              </a:solidFill>
              <a:latin typeface="FrutigerNext LT Regular"/>
              <a:ea typeface="华文细黑"/>
            </a:endParaRPr>
          </a:p>
        </p:txBody>
      </p:sp>
      <p:sp>
        <p:nvSpPr>
          <p:cNvPr id="11" name="Rectangle 86"/>
          <p:cNvSpPr>
            <a:spLocks noChangeArrowheads="1"/>
          </p:cNvSpPr>
          <p:nvPr/>
        </p:nvSpPr>
        <p:spPr bwMode="auto">
          <a:xfrm>
            <a:off x="366713" y="6396039"/>
            <a:ext cx="1409700" cy="461962"/>
          </a:xfrm>
          <a:prstGeom prst="rect">
            <a:avLst/>
          </a:prstGeom>
          <a:noFill/>
          <a:ln w="9525">
            <a:noFill/>
            <a:miter lim="800000"/>
            <a:headEnd/>
            <a:tailEnd/>
          </a:ln>
          <a:effectLst/>
        </p:spPr>
        <p:txBody>
          <a:bodyPr lIns="0" tIns="0" rIns="0" bIns="0"/>
          <a:lstStyle/>
          <a:p>
            <a:pPr defTabSz="784068" eaLnBrk="0" fontAlgn="auto" hangingPunct="0">
              <a:lnSpc>
                <a:spcPct val="85000"/>
              </a:lnSpc>
              <a:spcBef>
                <a:spcPts val="0"/>
              </a:spcBef>
              <a:spcAft>
                <a:spcPts val="0"/>
              </a:spcAft>
              <a:buClrTx/>
              <a:buFontTx/>
              <a:buNone/>
            </a:pPr>
            <a:endParaRPr lang="de-DE" sz="1000" b="0" dirty="0">
              <a:solidFill>
                <a:prstClr val="black"/>
              </a:solidFill>
              <a:latin typeface="FrutigerNext LT Light" pitchFamily="34" charset="0"/>
              <a:ea typeface="MS PGothic" pitchFamily="34" charset="-128"/>
            </a:endParaRPr>
          </a:p>
          <a:p>
            <a:pPr defTabSz="784068" eaLnBrk="0" fontAlgn="auto" hangingPunct="0">
              <a:lnSpc>
                <a:spcPct val="85000"/>
              </a:lnSpc>
              <a:spcBef>
                <a:spcPts val="0"/>
              </a:spcBef>
              <a:spcAft>
                <a:spcPts val="0"/>
              </a:spcAft>
              <a:buClrTx/>
              <a:buFontTx/>
              <a:buNone/>
            </a:pPr>
            <a:r>
              <a:rPr lang="de-DE" sz="1000" b="0" dirty="0">
                <a:solidFill>
                  <a:prstClr val="black"/>
                </a:solidFill>
                <a:latin typeface="FrutigerNext LT Light" pitchFamily="34" charset="0"/>
                <a:ea typeface="MS PGothic" pitchFamily="34" charset="-128"/>
              </a:rPr>
              <a:t>Page </a:t>
            </a:r>
            <a:fld id="{E68EC476-442B-4BB7-9603-F1440C241F3D}" type="slidenum">
              <a:rPr lang="de-DE" sz="1000" b="0">
                <a:solidFill>
                  <a:prstClr val="black"/>
                </a:solidFill>
                <a:latin typeface="FrutigerNext LT Light" pitchFamily="34" charset="0"/>
                <a:ea typeface="MS PGothic" pitchFamily="34" charset="-128"/>
              </a:rPr>
              <a:pPr defTabSz="784068" eaLnBrk="0" fontAlgn="auto" hangingPunct="0">
                <a:lnSpc>
                  <a:spcPct val="85000"/>
                </a:lnSpc>
                <a:spcBef>
                  <a:spcPts val="0"/>
                </a:spcBef>
                <a:spcAft>
                  <a:spcPts val="0"/>
                </a:spcAft>
                <a:buClrTx/>
                <a:buFontTx/>
                <a:buNone/>
              </a:pPr>
              <a:t>‹#›</a:t>
            </a:fld>
            <a:endParaRPr lang="en-GB" sz="1000" b="0" dirty="0">
              <a:solidFill>
                <a:prstClr val="black"/>
              </a:solidFill>
              <a:latin typeface="FrutigerNext LT Light" pitchFamily="34" charset="0"/>
              <a:ea typeface="MS PGothic" pitchFamily="34" charset="-128"/>
            </a:endParaRPr>
          </a:p>
        </p:txBody>
      </p:sp>
      <p:pic>
        <p:nvPicPr>
          <p:cNvPr id="15" name="Picture 87" descr="图片3副本"/>
          <p:cNvPicPr>
            <a:picLocks noChangeAspect="1" noChangeArrowheads="1"/>
          </p:cNvPicPr>
          <p:nvPr/>
        </p:nvPicPr>
        <p:blipFill>
          <a:blip r:embed="rId7" cstate="print"/>
          <a:srcRect/>
          <a:stretch>
            <a:fillRect/>
          </a:stretch>
        </p:blipFill>
        <p:spPr bwMode="auto">
          <a:xfrm>
            <a:off x="10182225" y="6386513"/>
            <a:ext cx="1295400" cy="307975"/>
          </a:xfrm>
          <a:prstGeom prst="rect">
            <a:avLst/>
          </a:prstGeom>
          <a:noFill/>
        </p:spPr>
      </p:pic>
      <p:sp>
        <p:nvSpPr>
          <p:cNvPr id="16" name="Text Box 5"/>
          <p:cNvSpPr txBox="1">
            <a:spLocks noChangeArrowheads="1"/>
          </p:cNvSpPr>
          <p:nvPr/>
        </p:nvSpPr>
        <p:spPr bwMode="auto">
          <a:xfrm>
            <a:off x="4683125" y="6478588"/>
            <a:ext cx="3144451" cy="21539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auto">
              <a:spcBef>
                <a:spcPts val="0"/>
              </a:spcBef>
              <a:spcAft>
                <a:spcPts val="0"/>
              </a:spcAft>
              <a:buClrTx/>
              <a:buFontTx/>
              <a:buNone/>
              <a:defRPr/>
            </a:pPr>
            <a:r>
              <a:rPr lang="en-US" altLang="zh-CN" sz="1400" b="0" kern="0" dirty="0" smtClean="0">
                <a:solidFill>
                  <a:srgbClr val="000000">
                    <a:lumMod val="65000"/>
                    <a:lumOff val="35000"/>
                  </a:srgb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7" y="361462"/>
            <a:ext cx="5128327" cy="4924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extLst>
      <p:ext uri="{BB962C8B-B14F-4D97-AF65-F5344CB8AC3E}">
        <p14:creationId xmlns:p14="http://schemas.microsoft.com/office/powerpoint/2010/main" xmlns="" val="204887508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Lst>
  <p:transition advClick="0" advTm="8000">
    <p:fade thruBlk="1"/>
  </p:transition>
  <p:timing>
    <p:tnLst>
      <p:par>
        <p:cTn id="1" dur="indefinite" restart="never" nodeType="tmRoot"/>
      </p:par>
    </p:tnLst>
  </p:timing>
  <p:hf sldNum="0" hdr="0" ftr="0"/>
  <p:txStyles>
    <p:titleStyle>
      <a:lvl1pPr algn="l" rtl="0" eaLnBrk="1" fontAlgn="base" hangingPunct="1">
        <a:spcBef>
          <a:spcPct val="0"/>
        </a:spcBef>
        <a:spcAft>
          <a:spcPct val="0"/>
        </a:spcAft>
        <a:defRPr sz="3199"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2999" b="1">
          <a:solidFill>
            <a:srgbClr val="990000"/>
          </a:solidFill>
          <a:latin typeface="Arial" charset="0"/>
          <a:ea typeface="黑体" pitchFamily="2" charset="-122"/>
        </a:defRPr>
      </a:lvl2pPr>
      <a:lvl3pPr algn="l" rtl="0" eaLnBrk="1" fontAlgn="base" hangingPunct="1">
        <a:spcBef>
          <a:spcPct val="0"/>
        </a:spcBef>
        <a:spcAft>
          <a:spcPct val="0"/>
        </a:spcAft>
        <a:defRPr sz="2999" b="1">
          <a:solidFill>
            <a:srgbClr val="990000"/>
          </a:solidFill>
          <a:latin typeface="Arial" charset="0"/>
          <a:ea typeface="黑体" pitchFamily="2" charset="-122"/>
        </a:defRPr>
      </a:lvl3pPr>
      <a:lvl4pPr algn="l" rtl="0" eaLnBrk="1" fontAlgn="base" hangingPunct="1">
        <a:spcBef>
          <a:spcPct val="0"/>
        </a:spcBef>
        <a:spcAft>
          <a:spcPct val="0"/>
        </a:spcAft>
        <a:defRPr sz="2999" b="1">
          <a:solidFill>
            <a:srgbClr val="990000"/>
          </a:solidFill>
          <a:latin typeface="Arial" charset="0"/>
          <a:ea typeface="黑体" pitchFamily="2" charset="-122"/>
        </a:defRPr>
      </a:lvl4pPr>
      <a:lvl5pPr algn="l" rtl="0" eaLnBrk="1" fontAlgn="base" hangingPunct="1">
        <a:spcBef>
          <a:spcPct val="0"/>
        </a:spcBef>
        <a:spcAft>
          <a:spcPct val="0"/>
        </a:spcAft>
        <a:defRPr sz="2999" b="1">
          <a:solidFill>
            <a:srgbClr val="990000"/>
          </a:solidFill>
          <a:latin typeface="Arial" charset="0"/>
          <a:ea typeface="黑体" pitchFamily="2" charset="-122"/>
        </a:defRPr>
      </a:lvl5pPr>
      <a:lvl6pPr marL="457109" algn="l" rtl="0" eaLnBrk="1" fontAlgn="base" hangingPunct="1">
        <a:spcBef>
          <a:spcPct val="0"/>
        </a:spcBef>
        <a:spcAft>
          <a:spcPct val="0"/>
        </a:spcAft>
        <a:defRPr sz="2999" b="1">
          <a:solidFill>
            <a:srgbClr val="990000"/>
          </a:solidFill>
          <a:latin typeface="Arial" charset="0"/>
          <a:ea typeface="黑体" pitchFamily="2" charset="-122"/>
        </a:defRPr>
      </a:lvl6pPr>
      <a:lvl7pPr marL="914217" algn="l" rtl="0" eaLnBrk="1" fontAlgn="base" hangingPunct="1">
        <a:spcBef>
          <a:spcPct val="0"/>
        </a:spcBef>
        <a:spcAft>
          <a:spcPct val="0"/>
        </a:spcAft>
        <a:defRPr sz="2999" b="1">
          <a:solidFill>
            <a:srgbClr val="990000"/>
          </a:solidFill>
          <a:latin typeface="Arial" charset="0"/>
          <a:ea typeface="黑体" pitchFamily="2" charset="-122"/>
        </a:defRPr>
      </a:lvl7pPr>
      <a:lvl8pPr marL="1371326" algn="l" rtl="0" eaLnBrk="1" fontAlgn="base" hangingPunct="1">
        <a:spcBef>
          <a:spcPct val="0"/>
        </a:spcBef>
        <a:spcAft>
          <a:spcPct val="0"/>
        </a:spcAft>
        <a:defRPr sz="2999" b="1">
          <a:solidFill>
            <a:srgbClr val="990000"/>
          </a:solidFill>
          <a:latin typeface="Arial" charset="0"/>
          <a:ea typeface="黑体" pitchFamily="2" charset="-122"/>
        </a:defRPr>
      </a:lvl8pPr>
      <a:lvl9pPr marL="1828434" algn="l" rtl="0" eaLnBrk="1" fontAlgn="base" hangingPunct="1">
        <a:spcBef>
          <a:spcPct val="0"/>
        </a:spcBef>
        <a:spcAft>
          <a:spcPct val="0"/>
        </a:spcAft>
        <a:defRPr sz="2999" b="1">
          <a:solidFill>
            <a:srgbClr val="990000"/>
          </a:solidFill>
          <a:latin typeface="Arial" charset="0"/>
          <a:ea typeface="黑体" pitchFamily="2" charset="-122"/>
        </a:defRPr>
      </a:lvl9pPr>
    </p:titleStyle>
    <p:bodyStyle>
      <a:lvl1pPr marL="342831" indent="-342831" algn="l" rtl="0" eaLnBrk="1" fontAlgn="base" hangingPunct="1">
        <a:spcBef>
          <a:spcPct val="20000"/>
        </a:spcBef>
        <a:spcAft>
          <a:spcPct val="0"/>
        </a:spcAft>
        <a:buChar char="•"/>
        <a:defRPr sz="2400">
          <a:solidFill>
            <a:schemeClr val="tx1"/>
          </a:solidFill>
          <a:latin typeface="Arial" pitchFamily="34" charset="0"/>
          <a:ea typeface="+mn-ea"/>
          <a:cs typeface="Arial" pitchFamily="34" charset="0"/>
        </a:defRPr>
      </a:lvl1pPr>
      <a:lvl2pPr marL="742801" indent="-285693" algn="l" rtl="0" eaLnBrk="1" fontAlgn="base" hangingPunct="1">
        <a:spcBef>
          <a:spcPct val="20000"/>
        </a:spcBef>
        <a:spcAft>
          <a:spcPct val="0"/>
        </a:spcAft>
        <a:buChar char="–"/>
        <a:defRPr sz="2000">
          <a:solidFill>
            <a:schemeClr val="tx1"/>
          </a:solidFill>
          <a:latin typeface="Arial" pitchFamily="34" charset="0"/>
          <a:ea typeface="+mn-ea"/>
          <a:cs typeface="Arial" pitchFamily="34" charset="0"/>
        </a:defRPr>
      </a:lvl2pPr>
      <a:lvl3pPr marL="1142771" indent="-228554" algn="l" rtl="0" eaLnBrk="1" fontAlgn="base" hangingPunct="1">
        <a:spcBef>
          <a:spcPct val="20000"/>
        </a:spcBef>
        <a:spcAft>
          <a:spcPct val="0"/>
        </a:spcAft>
        <a:buChar char="•"/>
        <a:defRPr sz="1800">
          <a:solidFill>
            <a:schemeClr val="tx1"/>
          </a:solidFill>
          <a:latin typeface="Arial" pitchFamily="34" charset="0"/>
          <a:ea typeface="+mn-ea"/>
          <a:cs typeface="Arial" pitchFamily="34" charset="0"/>
        </a:defRPr>
      </a:lvl3pPr>
      <a:lvl4pPr marL="1599880"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6989"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5pPr>
      <a:lvl6pPr marL="2514097" indent="-228554" algn="l" rtl="0" eaLnBrk="1" fontAlgn="base" hangingPunct="1">
        <a:spcBef>
          <a:spcPct val="20000"/>
        </a:spcBef>
        <a:spcAft>
          <a:spcPct val="0"/>
        </a:spcAft>
        <a:buChar char="»"/>
        <a:defRPr sz="2000">
          <a:solidFill>
            <a:schemeClr val="tx1"/>
          </a:solidFill>
          <a:latin typeface="+mn-lt"/>
          <a:ea typeface="+mn-ea"/>
        </a:defRPr>
      </a:lvl6pPr>
      <a:lvl7pPr marL="2971206" indent="-228554" algn="l" rtl="0" eaLnBrk="1" fontAlgn="base" hangingPunct="1">
        <a:spcBef>
          <a:spcPct val="20000"/>
        </a:spcBef>
        <a:spcAft>
          <a:spcPct val="0"/>
        </a:spcAft>
        <a:buChar char="»"/>
        <a:defRPr sz="2000">
          <a:solidFill>
            <a:schemeClr val="tx1"/>
          </a:solidFill>
          <a:latin typeface="+mn-lt"/>
          <a:ea typeface="+mn-ea"/>
        </a:defRPr>
      </a:lvl7pPr>
      <a:lvl8pPr marL="3428314" indent="-228554" algn="l" rtl="0" eaLnBrk="1" fontAlgn="base" hangingPunct="1">
        <a:spcBef>
          <a:spcPct val="20000"/>
        </a:spcBef>
        <a:spcAft>
          <a:spcPct val="0"/>
        </a:spcAft>
        <a:buChar char="»"/>
        <a:defRPr sz="2000">
          <a:solidFill>
            <a:schemeClr val="tx1"/>
          </a:solidFill>
          <a:latin typeface="+mn-lt"/>
          <a:ea typeface="+mn-ea"/>
        </a:defRPr>
      </a:lvl8pPr>
      <a:lvl9pPr marL="3885423" indent="-228554"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solidFill>
                <a:prstClr val="black"/>
              </a:solidFill>
              <a:latin typeface="FrutigerNext LT Light" pitchFamily="34" charset="0"/>
              <a:ea typeface="MS PGothic" pitchFamily="34" charset="-128"/>
            </a:endParaRPr>
          </a:p>
          <a:p>
            <a:pPr defTabSz="784225" eaLnBrk="0" hangingPunct="0">
              <a:lnSpc>
                <a:spcPct val="85000"/>
              </a:lnSpc>
              <a:buClrTx/>
              <a:buFontTx/>
              <a:buNone/>
            </a:pPr>
            <a:r>
              <a:rPr lang="de-DE" sz="1400" b="0" dirty="0">
                <a:solidFill>
                  <a:prstClr val="black"/>
                </a:solidFill>
                <a:latin typeface="FrutigerNext LT Light" pitchFamily="34" charset="0"/>
                <a:ea typeface="MS PGothic" pitchFamily="34" charset="-128"/>
              </a:rPr>
              <a:t>Page </a:t>
            </a:r>
            <a:fld id="{E68EC476-442B-4BB7-9603-F1440C241F3D}" type="slidenum">
              <a:rPr lang="de-DE" sz="1400" b="0">
                <a:solidFill>
                  <a:prstClr val="black"/>
                </a:solidFill>
                <a:latin typeface="FrutigerNext LT Light" pitchFamily="34" charset="0"/>
                <a:ea typeface="MS PGothic" pitchFamily="34" charset="-128"/>
              </a:rPr>
              <a:pPr defTabSz="784225" eaLnBrk="0" hangingPunct="0">
                <a:lnSpc>
                  <a:spcPct val="85000"/>
                </a:lnSpc>
                <a:buClrTx/>
                <a:buFontTx/>
                <a:buNone/>
              </a:pPr>
              <a:t>‹#›</a:t>
            </a:fld>
            <a:endParaRPr lang="en-GB" sz="1400" b="0" dirty="0">
              <a:solidFill>
                <a:prstClr val="black"/>
              </a:solidFill>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prstClr val="black">
                    <a:lumMod val="65000"/>
                    <a:lumOff val="35000"/>
                  </a:prst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Lst>
  <mc:AlternateContent xmlns:mc="http://schemas.openxmlformats.org/markup-compatibility/2006">
    <mc:Choice xmlns:p14="http://schemas.microsoft.com/office/powerpoint/2010/main" xmlns="" Requires="p14">
      <p:transition p14:dur="0" advClick="0" advTm="8000"/>
    </mc:Choice>
    <mc:Fallback>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059494"/>
            <a:ext cx="12195175" cy="1351990"/>
          </a:xfrm>
        </p:spPr>
        <p:txBody>
          <a:bodyPr/>
          <a:lstStyle/>
          <a:p>
            <a:r>
              <a:rPr lang="en-US" altLang="zh-CN" sz="2800" dirty="0" smtClean="0">
                <a:solidFill>
                  <a:srgbClr val="990000"/>
                </a:solidFill>
              </a:rPr>
              <a:t>Consideration on detailed work plan for </a:t>
            </a:r>
            <a:br>
              <a:rPr lang="en-US" altLang="zh-CN" sz="2800" dirty="0" smtClean="0">
                <a:solidFill>
                  <a:srgbClr val="990000"/>
                </a:solidFill>
              </a:rPr>
            </a:br>
            <a:r>
              <a:rPr lang="en-US" altLang="zh-CN" sz="2800" dirty="0" smtClean="0">
                <a:solidFill>
                  <a:srgbClr val="990000"/>
                </a:solidFill>
              </a:rPr>
              <a:t>Self evaluation against IMT-2020 requirements</a:t>
            </a:r>
            <a:endParaRPr lang="zh-CN" altLang="en-US" sz="2000" dirty="0">
              <a:solidFill>
                <a:schemeClr val="tx1"/>
              </a:solidFill>
            </a:endParaRPr>
          </a:p>
        </p:txBody>
      </p:sp>
      <p:sp>
        <p:nvSpPr>
          <p:cNvPr id="3" name="TextBox 2"/>
          <p:cNvSpPr txBox="1"/>
          <p:nvPr/>
        </p:nvSpPr>
        <p:spPr>
          <a:xfrm>
            <a:off x="4238625" y="5238750"/>
            <a:ext cx="3732625" cy="369332"/>
          </a:xfrm>
          <a:prstGeom prst="rect">
            <a:avLst/>
          </a:prstGeom>
          <a:noFill/>
        </p:spPr>
        <p:txBody>
          <a:bodyPr wrap="none" rtlCol="0">
            <a:spAutoFit/>
          </a:bodyPr>
          <a:lstStyle/>
          <a:p>
            <a:pPr>
              <a:buNone/>
            </a:pPr>
            <a:r>
              <a:rPr lang="en-US" altLang="zh-CN" smtClean="0">
                <a:solidFill>
                  <a:srgbClr val="990000"/>
                </a:solidFill>
                <a:latin typeface="Arial" pitchFamily="34" charset="0"/>
                <a:ea typeface="+mj-ea"/>
                <a:cs typeface="Arial" pitchFamily="34" charset="0"/>
              </a:rPr>
              <a:t>Huawei, </a:t>
            </a:r>
            <a:r>
              <a:rPr lang="en-US" altLang="zh-CN" dirty="0" smtClean="0">
                <a:solidFill>
                  <a:srgbClr val="990000"/>
                </a:solidFill>
                <a:latin typeface="Arial" pitchFamily="34" charset="0"/>
                <a:ea typeface="+mj-ea"/>
                <a:cs typeface="Arial" pitchFamily="34" charset="0"/>
              </a:rPr>
              <a:t>Ericsson, </a:t>
            </a:r>
            <a:r>
              <a:rPr lang="en-US" altLang="zh-CN" smtClean="0">
                <a:solidFill>
                  <a:srgbClr val="990000"/>
                </a:solidFill>
                <a:latin typeface="Arial" pitchFamily="34" charset="0"/>
                <a:ea typeface="+mj-ea"/>
                <a:cs typeface="Arial" pitchFamily="34" charset="0"/>
              </a:rPr>
              <a:t>Telecom </a:t>
            </a:r>
            <a:r>
              <a:rPr lang="en-US" altLang="zh-CN" smtClean="0">
                <a:solidFill>
                  <a:srgbClr val="990000"/>
                </a:solidFill>
                <a:latin typeface="Arial" pitchFamily="34" charset="0"/>
                <a:ea typeface="+mj-ea"/>
                <a:cs typeface="Arial" pitchFamily="34" charset="0"/>
              </a:rPr>
              <a:t>Italia</a:t>
            </a:r>
            <a:endParaRPr lang="zh-CN" altLang="en-US" dirty="0" smtClean="0">
              <a:solidFill>
                <a:srgbClr val="990000"/>
              </a:solidFill>
              <a:latin typeface="Arial" pitchFamily="34" charset="0"/>
              <a:ea typeface="+mj-ea"/>
              <a:cs typeface="Arial" pitchFamily="34" charset="0"/>
            </a:endParaRPr>
          </a:p>
        </p:txBody>
      </p:sp>
      <p:sp>
        <p:nvSpPr>
          <p:cNvPr id="4" name="TextBox 3"/>
          <p:cNvSpPr txBox="1"/>
          <p:nvPr/>
        </p:nvSpPr>
        <p:spPr>
          <a:xfrm>
            <a:off x="10715283" y="0"/>
            <a:ext cx="1454244" cy="369332"/>
          </a:xfrm>
          <a:prstGeom prst="rect">
            <a:avLst/>
          </a:prstGeom>
          <a:noFill/>
        </p:spPr>
        <p:txBody>
          <a:bodyPr wrap="none" rtlCol="0">
            <a:spAutoFit/>
          </a:bodyPr>
          <a:lstStyle/>
          <a:p>
            <a:pPr>
              <a:buNone/>
            </a:pPr>
            <a:r>
              <a:rPr lang="en-US" altLang="zh-CN" dirty="0" smtClean="0"/>
              <a:t>R1-1801399</a:t>
            </a:r>
            <a:endParaRPr lang="zh-CN" altLang="en-US" dirty="0"/>
          </a:p>
        </p:txBody>
      </p:sp>
      <p:sp>
        <p:nvSpPr>
          <p:cNvPr id="5121" name="Rectangle 1"/>
          <p:cNvSpPr>
            <a:spLocks noChangeArrowheads="1"/>
          </p:cNvSpPr>
          <p:nvPr/>
        </p:nvSpPr>
        <p:spPr bwMode="auto">
          <a:xfrm>
            <a:off x="0" y="27713"/>
            <a:ext cx="6093335" cy="175432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851525" algn="r"/>
              </a:tabLst>
            </a:pPr>
            <a:r>
              <a:rPr kumimoji="0" lang="en-US" altLang="zh-CN" sz="1600" b="1" i="0" u="none" strike="noStrike" cap="none" normalizeH="0" baseline="0" dirty="0" smtClean="0">
                <a:ln>
                  <a:noFill/>
                </a:ln>
                <a:solidFill>
                  <a:schemeClr val="tx1"/>
                </a:solidFill>
                <a:effectLst/>
                <a:latin typeface="+mj-lt"/>
                <a:ea typeface="宋体" pitchFamily="2" charset="-122"/>
                <a:cs typeface="Times New Roman" pitchFamily="18" charset="0"/>
              </a:rPr>
              <a:t>3GPP TSG RAN WG1 Meeting #92	</a:t>
            </a:r>
            <a:endParaRPr kumimoji="0" lang="en-US" altLang="zh-CN" sz="1100" b="0" i="0" u="none" strike="noStrike" cap="none" normalizeH="0" baseline="0" dirty="0" smtClean="0">
              <a:ln>
                <a:noFill/>
              </a:ln>
              <a:solidFill>
                <a:schemeClr val="tx1"/>
              </a:solidFill>
              <a:effectLst/>
              <a:latin typeface="+mj-lt"/>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r>
              <a:rPr kumimoji="0" lang="en-US" altLang="zh-CN" sz="1600" b="1" i="0" u="none" strike="noStrike" cap="none" normalizeH="0" baseline="0" dirty="0" smtClean="0">
                <a:ln>
                  <a:noFill/>
                </a:ln>
                <a:solidFill>
                  <a:schemeClr val="tx1"/>
                </a:solidFill>
                <a:effectLst/>
                <a:latin typeface="+mj-lt"/>
                <a:ea typeface="宋体" pitchFamily="2" charset="-122"/>
                <a:cs typeface="Times New Roman" pitchFamily="18" charset="0"/>
              </a:rPr>
              <a:t>Athens, Greece, February 26</a:t>
            </a:r>
            <a:r>
              <a:rPr kumimoji="0" lang="en-US" altLang="zh-CN" sz="1600" b="1" i="0" u="none" strike="noStrike" cap="none" normalizeH="0" baseline="30000" dirty="0" smtClean="0">
                <a:ln>
                  <a:noFill/>
                </a:ln>
                <a:solidFill>
                  <a:schemeClr val="tx1"/>
                </a:solidFill>
                <a:effectLst/>
                <a:latin typeface="+mj-lt"/>
                <a:ea typeface="宋体" pitchFamily="2" charset="-122"/>
                <a:cs typeface="Times New Roman" pitchFamily="18" charset="0"/>
              </a:rPr>
              <a:t>th</a:t>
            </a:r>
            <a:r>
              <a:rPr kumimoji="0" lang="en-US" altLang="zh-CN" sz="1600" b="1" i="0" u="none" strike="noStrike" cap="none" normalizeH="0" baseline="0" dirty="0" smtClean="0">
                <a:ln>
                  <a:noFill/>
                </a:ln>
                <a:solidFill>
                  <a:schemeClr val="tx1"/>
                </a:solidFill>
                <a:effectLst/>
                <a:latin typeface="+mj-lt"/>
                <a:ea typeface="宋体" pitchFamily="2" charset="-122"/>
                <a:cs typeface="Times New Roman" pitchFamily="18" charset="0"/>
              </a:rPr>
              <a:t> – March 2</a:t>
            </a:r>
            <a:r>
              <a:rPr kumimoji="0" lang="en-US" altLang="zh-CN" sz="1600" b="1" i="0" u="none" strike="noStrike" cap="none" normalizeH="0" baseline="30000" dirty="0" smtClean="0">
                <a:ln>
                  <a:noFill/>
                </a:ln>
                <a:solidFill>
                  <a:schemeClr val="tx1"/>
                </a:solidFill>
                <a:effectLst/>
                <a:latin typeface="+mj-lt"/>
                <a:ea typeface="宋体" pitchFamily="2" charset="-122"/>
                <a:cs typeface="Times New Roman" pitchFamily="18" charset="0"/>
              </a:rPr>
              <a:t>nd</a:t>
            </a:r>
            <a:r>
              <a:rPr kumimoji="0" lang="en-US" altLang="zh-CN" sz="1600" b="1" i="0" u="none" strike="noStrike" cap="none" normalizeH="0" baseline="0" dirty="0" smtClean="0">
                <a:ln>
                  <a:noFill/>
                </a:ln>
                <a:solidFill>
                  <a:schemeClr val="tx1"/>
                </a:solidFill>
                <a:effectLst/>
                <a:latin typeface="+mj-lt"/>
                <a:ea typeface="宋体" pitchFamily="2" charset="-122"/>
                <a:cs typeface="Times New Roman" pitchFamily="18" charset="0"/>
              </a:rPr>
              <a:t>, 2018</a:t>
            </a:r>
          </a:p>
          <a:p>
            <a:pPr lvl="0" eaLnBrk="0" hangingPunct="0">
              <a:buClrTx/>
              <a:buNone/>
              <a:tabLst>
                <a:tab pos="5851525" algn="r"/>
              </a:tabLst>
            </a:pPr>
            <a:endParaRPr lang="en-US" altLang="zh-CN" sz="1600" b="0" dirty="0" smtClean="0">
              <a:latin typeface="+mj-lt"/>
              <a:cs typeface="宋体" pitchFamily="2" charset="-122"/>
            </a:endParaRPr>
          </a:p>
          <a:p>
            <a:pPr lvl="0" eaLnBrk="0" hangingPunct="0">
              <a:buClrTx/>
              <a:buNone/>
              <a:tabLst>
                <a:tab pos="5851525" algn="r"/>
              </a:tabLst>
            </a:pPr>
            <a:r>
              <a:rPr lang="en-US" altLang="zh-CN" sz="1600" b="0" dirty="0" smtClean="0">
                <a:latin typeface="+mj-lt"/>
                <a:cs typeface="宋体" pitchFamily="2" charset="-122"/>
              </a:rPr>
              <a:t>Agenda Item: 7.7</a:t>
            </a:r>
          </a:p>
          <a:p>
            <a:pPr lvl="0" eaLnBrk="0" hangingPunct="0">
              <a:buClrTx/>
              <a:buNone/>
              <a:tabLst>
                <a:tab pos="5851525" algn="r"/>
              </a:tabLst>
            </a:pPr>
            <a:r>
              <a:rPr lang="en-US" altLang="zh-CN" sz="1600" b="0" dirty="0" smtClean="0">
                <a:latin typeface="+mj-lt"/>
                <a:cs typeface="宋体" pitchFamily="2" charset="-122"/>
              </a:rPr>
              <a:t>Document for: Discussion </a:t>
            </a: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endParaRPr kumimoji="0" lang="en-US" altLang="zh-CN" sz="2800" b="0" i="0" u="none" strike="noStrike" cap="none" normalizeH="0" baseline="0" dirty="0" smtClean="0">
              <a:ln>
                <a:noFill/>
              </a:ln>
              <a:solidFill>
                <a:schemeClr val="tx1"/>
              </a:solidFill>
              <a:effectLst/>
              <a:latin typeface="+mj-lt"/>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advClick="0"/>
    </mc:Choice>
    <mc:Fallback>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073" y="212603"/>
            <a:ext cx="2877711" cy="553998"/>
          </a:xfrm>
        </p:spPr>
        <p:txBody>
          <a:bodyPr/>
          <a:lstStyle/>
          <a:p>
            <a:r>
              <a:rPr lang="en-US" sz="3600" dirty="0" smtClean="0"/>
              <a:t>Background</a:t>
            </a:r>
            <a:endParaRPr lang="en-US" sz="3600" dirty="0"/>
          </a:p>
        </p:txBody>
      </p:sp>
      <p:sp>
        <p:nvSpPr>
          <p:cNvPr id="71" name="TextBox 70"/>
          <p:cNvSpPr txBox="1"/>
          <p:nvPr/>
        </p:nvSpPr>
        <p:spPr>
          <a:xfrm>
            <a:off x="409575" y="1371600"/>
            <a:ext cx="11287125" cy="4154984"/>
          </a:xfrm>
          <a:prstGeom prst="rect">
            <a:avLst/>
          </a:prstGeom>
          <a:noFill/>
        </p:spPr>
        <p:txBody>
          <a:bodyPr wrap="square" rtlCol="0">
            <a:spAutoFit/>
          </a:bodyPr>
          <a:lstStyle/>
          <a:p>
            <a:pPr marL="274638" lvl="0" indent="-274638">
              <a:spcBef>
                <a:spcPts val="600"/>
              </a:spcBef>
              <a:buClr>
                <a:schemeClr val="bg1">
                  <a:lumMod val="50000"/>
                </a:schemeClr>
              </a:buClr>
              <a:buSzPct val="80000"/>
              <a:buFont typeface="Wingdings" pitchFamily="2" charset="2"/>
              <a:buChar char="l"/>
            </a:pPr>
            <a:r>
              <a:rPr lang="en-US" altLang="zh-CN" dirty="0" smtClean="0">
                <a:latin typeface="Arial" pitchFamily="34" charset="0"/>
                <a:ea typeface="华文细黑" pitchFamily="2" charset="-122"/>
                <a:cs typeface="Arial" pitchFamily="34" charset="0"/>
              </a:rPr>
              <a:t>It was agreed in RP-172532 that 3GPP will start Step 2 activity for self evaluation study for both NR and LTE, which includes the performance evaluation against the </a:t>
            </a:r>
            <a:r>
              <a:rPr lang="en-US" altLang="zh-CN" dirty="0" err="1" smtClean="0">
                <a:latin typeface="Arial" pitchFamily="34" charset="0"/>
                <a:ea typeface="华文细黑" pitchFamily="2" charset="-122"/>
                <a:cs typeface="Arial" pitchFamily="34" charset="0"/>
              </a:rPr>
              <a:t>eMBB</a:t>
            </a:r>
            <a:r>
              <a:rPr lang="en-US" altLang="zh-CN" dirty="0" smtClean="0">
                <a:latin typeface="Arial" pitchFamily="34" charset="0"/>
                <a:ea typeface="华文细黑" pitchFamily="2" charset="-122"/>
                <a:cs typeface="Arial" pitchFamily="34" charset="0"/>
              </a:rPr>
              <a:t>, </a:t>
            </a:r>
            <a:r>
              <a:rPr lang="en-US" altLang="zh-CN" dirty="0" err="1" smtClean="0">
                <a:latin typeface="Arial" pitchFamily="34" charset="0"/>
                <a:ea typeface="华文细黑" pitchFamily="2" charset="-122"/>
                <a:cs typeface="Arial" pitchFamily="34" charset="0"/>
              </a:rPr>
              <a:t>mMTC</a:t>
            </a:r>
            <a:r>
              <a:rPr lang="en-US" altLang="zh-CN" dirty="0" smtClean="0">
                <a:latin typeface="Arial" pitchFamily="34" charset="0"/>
                <a:ea typeface="华文细黑" pitchFamily="2" charset="-122"/>
                <a:cs typeface="Arial" pitchFamily="34" charset="0"/>
              </a:rPr>
              <a:t> and URLLC technical performance requirements, as per Reports ITU-R M.2410, M.2411, and M.2412.</a:t>
            </a:r>
            <a:endParaRPr lang="zh-CN" altLang="zh-CN" dirty="0" smtClean="0">
              <a:latin typeface="Arial" pitchFamily="34" charset="0"/>
              <a:ea typeface="华文细黑" pitchFamily="2" charset="-122"/>
              <a:cs typeface="Arial" pitchFamily="34" charset="0"/>
            </a:endParaRPr>
          </a:p>
          <a:p>
            <a:pPr marL="731838" lvl="1" indent="-274638">
              <a:spcBef>
                <a:spcPts val="600"/>
              </a:spcBef>
              <a:buClr>
                <a:schemeClr val="bg1">
                  <a:lumMod val="50000"/>
                </a:schemeClr>
              </a:buClr>
              <a:buSzPct val="80000"/>
              <a:buFont typeface="Wingdings" pitchFamily="2" charset="2"/>
              <a:buChar char="ü"/>
            </a:pPr>
            <a:r>
              <a:rPr lang="en-GB" altLang="zh-CN" b="0" dirty="0" smtClean="0">
                <a:latin typeface="Arial" pitchFamily="34" charset="0"/>
                <a:ea typeface="华文细黑" pitchFamily="2" charset="-122"/>
                <a:cs typeface="Arial" pitchFamily="34" charset="0"/>
              </a:rPr>
              <a:t>It was agreed in RP-172098 that for </a:t>
            </a:r>
            <a:r>
              <a:rPr lang="en-US" altLang="zh-CN" b="0" dirty="0" smtClean="0">
                <a:latin typeface="Arial" pitchFamily="34" charset="0"/>
                <a:ea typeface="华文细黑" pitchFamily="2" charset="-122"/>
                <a:cs typeface="Arial" pitchFamily="34" charset="0"/>
              </a:rPr>
              <a:t>each component RIT of the submitted SRIT (Submission 1) evaluation shall be performed for all IMT2020 requirements and test environments. It was further agreed for Submission 2 to leverage the NR RIT as in submission 1. </a:t>
            </a:r>
            <a:endParaRPr lang="zh-CN" altLang="zh-CN" b="0" dirty="0" smtClean="0">
              <a:latin typeface="Arial" pitchFamily="34" charset="0"/>
              <a:ea typeface="华文细黑" pitchFamily="2" charset="-122"/>
              <a:cs typeface="Arial" pitchFamily="34" charset="0"/>
            </a:endParaRPr>
          </a:p>
          <a:p>
            <a:pPr marL="274638" indent="-274638">
              <a:spcBef>
                <a:spcPts val="600"/>
              </a:spcBef>
              <a:buClr>
                <a:schemeClr val="bg1">
                  <a:lumMod val="50000"/>
                </a:schemeClr>
              </a:buClr>
              <a:buSzPct val="80000"/>
              <a:buFont typeface="Wingdings" pitchFamily="2" charset="2"/>
              <a:buChar char="l"/>
            </a:pPr>
            <a:r>
              <a:rPr lang="en-US" altLang="zh-CN" dirty="0" smtClean="0">
                <a:latin typeface="Arial" pitchFamily="34" charset="0"/>
                <a:ea typeface="华文细黑" pitchFamily="2" charset="-122"/>
                <a:cs typeface="Arial" pitchFamily="34" charset="0"/>
              </a:rPr>
              <a:t>To well progress the work and finish the first version of self evaluation in 3GPP in September 2018, the following consideration is made.</a:t>
            </a:r>
          </a:p>
          <a:p>
            <a:pPr marL="731838" lvl="1" indent="-274638">
              <a:spcBef>
                <a:spcPts val="600"/>
              </a:spcBef>
              <a:buClr>
                <a:schemeClr val="bg1">
                  <a:lumMod val="50000"/>
                </a:schemeClr>
              </a:buClr>
              <a:buSzPct val="80000"/>
              <a:buFont typeface="Wingdings" pitchFamily="2" charset="2"/>
              <a:buChar char="ü"/>
            </a:pPr>
            <a:r>
              <a:rPr lang="en-US" altLang="zh-CN" b="0" dirty="0" smtClean="0">
                <a:latin typeface="Arial" pitchFamily="34" charset="0"/>
                <a:ea typeface="华文细黑" pitchFamily="2" charset="-122"/>
                <a:cs typeface="Arial" pitchFamily="34" charset="0"/>
              </a:rPr>
              <a:t>The technical performance requirements that need simulation efforts start in early stage.</a:t>
            </a:r>
          </a:p>
          <a:p>
            <a:pPr marL="1189038" lvl="2" indent="-274638">
              <a:spcBef>
                <a:spcPts val="600"/>
              </a:spcBef>
              <a:buClr>
                <a:schemeClr val="bg1">
                  <a:lumMod val="50000"/>
                </a:schemeClr>
              </a:buClr>
              <a:buSzPct val="80000"/>
              <a:buFont typeface="Wingdings" pitchFamily="2" charset="2"/>
              <a:buChar char="p"/>
            </a:pPr>
            <a:r>
              <a:rPr lang="en-US" altLang="zh-CN" b="0" dirty="0" smtClean="0">
                <a:latin typeface="Arial" pitchFamily="34" charset="0"/>
                <a:ea typeface="华文细黑" pitchFamily="2" charset="-122"/>
                <a:cs typeface="Arial" pitchFamily="34" charset="0"/>
              </a:rPr>
              <a:t>Evaluation from </a:t>
            </a:r>
            <a:r>
              <a:rPr lang="en-US" altLang="zh-CN" b="0" dirty="0" err="1" smtClean="0">
                <a:latin typeface="Arial" pitchFamily="34" charset="0"/>
                <a:ea typeface="华文细黑" pitchFamily="2" charset="-122"/>
                <a:cs typeface="Arial" pitchFamily="34" charset="0"/>
              </a:rPr>
              <a:t>eMBB</a:t>
            </a:r>
            <a:r>
              <a:rPr lang="en-US" altLang="zh-CN" b="0" dirty="0" smtClean="0">
                <a:latin typeface="Arial" pitchFamily="34" charset="0"/>
                <a:ea typeface="华文细黑" pitchFamily="2" charset="-122"/>
                <a:cs typeface="Arial" pitchFamily="34" charset="0"/>
              </a:rPr>
              <a:t> and </a:t>
            </a:r>
            <a:r>
              <a:rPr lang="en-US" altLang="zh-CN" b="0" dirty="0" err="1" smtClean="0">
                <a:latin typeface="Arial" pitchFamily="34" charset="0"/>
                <a:ea typeface="华文细黑" pitchFamily="2" charset="-122"/>
                <a:cs typeface="Arial" pitchFamily="34" charset="0"/>
              </a:rPr>
              <a:t>mMTC</a:t>
            </a:r>
            <a:r>
              <a:rPr lang="en-US" altLang="zh-CN" b="0" dirty="0" smtClean="0">
                <a:latin typeface="Arial" pitchFamily="34" charset="0"/>
                <a:ea typeface="华文细黑" pitchFamily="2" charset="-122"/>
                <a:cs typeface="Arial" pitchFamily="34" charset="0"/>
              </a:rPr>
              <a:t>, followed by URLLC.</a:t>
            </a:r>
          </a:p>
          <a:p>
            <a:pPr marL="731838" lvl="1" indent="-274638">
              <a:spcBef>
                <a:spcPts val="600"/>
              </a:spcBef>
              <a:buClr>
                <a:schemeClr val="bg1">
                  <a:lumMod val="50000"/>
                </a:schemeClr>
              </a:buClr>
              <a:buSzPct val="80000"/>
              <a:buFont typeface="Wingdings" pitchFamily="2" charset="2"/>
              <a:buChar char="ü"/>
            </a:pPr>
            <a:r>
              <a:rPr lang="en-US" altLang="zh-CN" b="0" dirty="0" smtClean="0">
                <a:latin typeface="Arial" pitchFamily="34" charset="0"/>
                <a:ea typeface="华文细黑" pitchFamily="2" charset="-122"/>
                <a:cs typeface="Arial" pitchFamily="34" charset="0"/>
              </a:rPr>
              <a:t>The technical performance requirements that use analytical and inspection could be progressed from April and May</a:t>
            </a:r>
          </a:p>
          <a:p>
            <a:pPr marL="274638" indent="-274638">
              <a:spcBef>
                <a:spcPts val="600"/>
              </a:spcBef>
              <a:buClr>
                <a:schemeClr val="bg1">
                  <a:lumMod val="50000"/>
                </a:schemeClr>
              </a:buClr>
              <a:buSzPct val="80000"/>
              <a:buFont typeface="Wingdings" pitchFamily="2" charset="2"/>
              <a:buChar char="l"/>
            </a:pPr>
            <a:r>
              <a:rPr lang="en-US" altLang="zh-CN" dirty="0" smtClean="0">
                <a:latin typeface="Arial" pitchFamily="34" charset="0"/>
                <a:ea typeface="华文细黑" pitchFamily="2" charset="-122"/>
                <a:cs typeface="Arial" pitchFamily="34" charset="0"/>
              </a:rPr>
              <a:t>A detailed plan for self evaluation in 3GPP RAN and WGs is presented in the following slides.</a:t>
            </a:r>
            <a:endParaRPr lang="zh-CN" altLang="en-US" dirty="0" err="1" smtClean="0">
              <a:latin typeface="Arial" pitchFamily="34" charset="0"/>
              <a:ea typeface="华文细黑" pitchFamily="2" charset="-122"/>
              <a:cs typeface="Arial" pitchFamily="34" charset="0"/>
            </a:endParaRPr>
          </a:p>
        </p:txBody>
      </p:sp>
    </p:spTree>
    <p:extLst>
      <p:ext uri="{BB962C8B-B14F-4D97-AF65-F5344CB8AC3E}">
        <p14:creationId xmlns:p14="http://schemas.microsoft.com/office/powerpoint/2010/main" xmlns="" val="8379889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073" y="212603"/>
            <a:ext cx="10392589" cy="553998"/>
          </a:xfrm>
        </p:spPr>
        <p:txBody>
          <a:bodyPr/>
          <a:lstStyle/>
          <a:p>
            <a:r>
              <a:rPr lang="en-US" sz="3600" dirty="0" smtClean="0"/>
              <a:t>Plan for self evaluation in 3GPP RAN and WGs</a:t>
            </a:r>
            <a:endParaRPr lang="en-US" sz="3600" dirty="0"/>
          </a:p>
        </p:txBody>
      </p:sp>
      <p:sp>
        <p:nvSpPr>
          <p:cNvPr id="53" name="圆角矩形 29"/>
          <p:cNvSpPr/>
          <p:nvPr/>
        </p:nvSpPr>
        <p:spPr bwMode="auto">
          <a:xfrm>
            <a:off x="425214" y="1213658"/>
            <a:ext cx="11366452" cy="5161329"/>
          </a:xfrm>
          <a:prstGeom prst="roundRect">
            <a:avLst>
              <a:gd name="adj" fmla="val 7571"/>
            </a:avLst>
          </a:prstGeom>
          <a:noFill/>
          <a:ln w="19050">
            <a:solidFill>
              <a:schemeClr val="bg1">
                <a:lumMod val="65000"/>
              </a:schemeClr>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t" anchorCtr="0"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sp>
        <p:nvSpPr>
          <p:cNvPr id="59" name="TextBox 58"/>
          <p:cNvSpPr txBox="1"/>
          <p:nvPr/>
        </p:nvSpPr>
        <p:spPr>
          <a:xfrm>
            <a:off x="446614" y="860094"/>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2018.02</a:t>
            </a:r>
            <a:endParaRPr lang="zh-CN" altLang="en-US" sz="1600" dirty="0">
              <a:ea typeface="微软雅黑" pitchFamily="34" charset="-122"/>
              <a:cs typeface="Calibri" pitchFamily="34" charset="0"/>
            </a:endParaRPr>
          </a:p>
        </p:txBody>
      </p:sp>
      <p:sp>
        <p:nvSpPr>
          <p:cNvPr id="60" name="TextBox 59"/>
          <p:cNvSpPr txBox="1"/>
          <p:nvPr/>
        </p:nvSpPr>
        <p:spPr>
          <a:xfrm>
            <a:off x="4809604" y="860095"/>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2018.05</a:t>
            </a:r>
            <a:endParaRPr lang="zh-CN" altLang="en-US" sz="1600" dirty="0">
              <a:ea typeface="微软雅黑" pitchFamily="34" charset="-122"/>
              <a:cs typeface="Calibri" pitchFamily="34" charset="0"/>
            </a:endParaRPr>
          </a:p>
        </p:txBody>
      </p:sp>
      <p:sp>
        <p:nvSpPr>
          <p:cNvPr id="61" name="TextBox 60"/>
          <p:cNvSpPr txBox="1"/>
          <p:nvPr/>
        </p:nvSpPr>
        <p:spPr>
          <a:xfrm>
            <a:off x="6232446" y="860095"/>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2018.06</a:t>
            </a:r>
            <a:endParaRPr lang="zh-CN" altLang="en-US" sz="1600" dirty="0">
              <a:ea typeface="微软雅黑" pitchFamily="34" charset="-122"/>
              <a:cs typeface="Calibri" pitchFamily="34" charset="0"/>
            </a:endParaRPr>
          </a:p>
        </p:txBody>
      </p:sp>
      <p:grpSp>
        <p:nvGrpSpPr>
          <p:cNvPr id="63" name="组合 243"/>
          <p:cNvGrpSpPr/>
          <p:nvPr/>
        </p:nvGrpSpPr>
        <p:grpSpPr>
          <a:xfrm>
            <a:off x="405778" y="1224497"/>
            <a:ext cx="11367357" cy="5163603"/>
            <a:chOff x="405778" y="1224497"/>
            <a:chExt cx="11367357" cy="4886573"/>
          </a:xfrm>
        </p:grpSpPr>
        <p:sp>
          <p:nvSpPr>
            <p:cNvPr id="64" name="矩形 63"/>
            <p:cNvSpPr/>
            <p:nvPr/>
          </p:nvSpPr>
          <p:spPr bwMode="auto">
            <a:xfrm>
              <a:off x="10443778" y="1237633"/>
              <a:ext cx="1329357"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buNone/>
              </a:pPr>
              <a:endParaRPr lang="zh-CN" altLang="en-US" sz="1600" dirty="0">
                <a:ea typeface="微软雅黑" pitchFamily="34" charset="-122"/>
                <a:cs typeface="Calibri" pitchFamily="34" charset="0"/>
              </a:endParaRPr>
            </a:p>
          </p:txBody>
        </p:sp>
        <p:sp>
          <p:nvSpPr>
            <p:cNvPr id="65" name="矩形 17"/>
            <p:cNvSpPr/>
            <p:nvPr/>
          </p:nvSpPr>
          <p:spPr bwMode="auto">
            <a:xfrm>
              <a:off x="6237239" y="1240420"/>
              <a:ext cx="1436913"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sp>
          <p:nvSpPr>
            <p:cNvPr id="66" name="矩形 15"/>
            <p:cNvSpPr/>
            <p:nvPr/>
          </p:nvSpPr>
          <p:spPr bwMode="auto">
            <a:xfrm>
              <a:off x="9105075" y="1239978"/>
              <a:ext cx="1329357"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buNone/>
              </a:pPr>
              <a:endParaRPr lang="zh-CN" altLang="en-US" sz="1600" dirty="0">
                <a:ea typeface="微软雅黑" pitchFamily="34" charset="-122"/>
                <a:cs typeface="Calibri" pitchFamily="34" charset="0"/>
              </a:endParaRPr>
            </a:p>
          </p:txBody>
        </p:sp>
        <p:sp>
          <p:nvSpPr>
            <p:cNvPr id="67" name="矩形 14"/>
            <p:cNvSpPr/>
            <p:nvPr/>
          </p:nvSpPr>
          <p:spPr bwMode="auto">
            <a:xfrm>
              <a:off x="405778" y="1224497"/>
              <a:ext cx="1527003"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sp>
          <p:nvSpPr>
            <p:cNvPr id="68" name="矩形 15"/>
            <p:cNvSpPr/>
            <p:nvPr/>
          </p:nvSpPr>
          <p:spPr bwMode="auto">
            <a:xfrm>
              <a:off x="1932782" y="1224497"/>
              <a:ext cx="1436913"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sp>
          <p:nvSpPr>
            <p:cNvPr id="69" name="矩形 17"/>
            <p:cNvSpPr/>
            <p:nvPr/>
          </p:nvSpPr>
          <p:spPr bwMode="auto">
            <a:xfrm>
              <a:off x="4806600" y="1224497"/>
              <a:ext cx="1436913"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grpSp>
      <p:sp>
        <p:nvSpPr>
          <p:cNvPr id="117" name="TextBox 5"/>
          <p:cNvSpPr txBox="1">
            <a:spLocks noChangeArrowheads="1"/>
          </p:cNvSpPr>
          <p:nvPr/>
        </p:nvSpPr>
        <p:spPr bwMode="auto">
          <a:xfrm>
            <a:off x="1077080" y="1464563"/>
            <a:ext cx="1366863"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RAN1#92</a:t>
            </a:r>
          </a:p>
          <a:p>
            <a:pPr marL="274638" indent="-274638" algn="ctr">
              <a:spcBef>
                <a:spcPts val="0"/>
              </a:spcBef>
              <a:buClr>
                <a:schemeClr val="bg1">
                  <a:lumMod val="50000"/>
                </a:schemeClr>
              </a:buClr>
              <a:buSzPct val="80000"/>
              <a:buNone/>
            </a:pPr>
            <a:r>
              <a:rPr lang="en-US" altLang="en-US" sz="1200" dirty="0" smtClean="0">
                <a:ea typeface="MS PGothic" pitchFamily="34" charset="-128"/>
              </a:rPr>
              <a:t>(</a:t>
            </a:r>
            <a:r>
              <a:rPr lang="en-US" altLang="zh-CN" sz="1200" dirty="0" smtClean="0">
                <a:latin typeface="Arial" pitchFamily="34" charset="0"/>
                <a:ea typeface="华文细黑" pitchFamily="2" charset="-122"/>
                <a:cs typeface="Arial" pitchFamily="34" charset="0"/>
              </a:rPr>
              <a:t>Feb 26-Mar 2</a:t>
            </a:r>
            <a:r>
              <a:rPr lang="en-US" altLang="zh-CN" sz="1200" dirty="0">
                <a:ea typeface="MS PGothic" pitchFamily="34" charset="-128"/>
              </a:rPr>
              <a:t>)</a:t>
            </a:r>
            <a:endParaRPr lang="zh-CN" altLang="en-US" sz="1200" dirty="0" smtClean="0">
              <a:latin typeface="Arial" pitchFamily="34" charset="0"/>
              <a:ea typeface="华文细黑" pitchFamily="2" charset="-122"/>
              <a:cs typeface="Arial" pitchFamily="34" charset="0"/>
            </a:endParaRPr>
          </a:p>
        </p:txBody>
      </p:sp>
      <p:sp>
        <p:nvSpPr>
          <p:cNvPr id="121" name="TextBox 5"/>
          <p:cNvSpPr txBox="1">
            <a:spLocks noChangeArrowheads="1"/>
          </p:cNvSpPr>
          <p:nvPr/>
        </p:nvSpPr>
        <p:spPr bwMode="auto">
          <a:xfrm>
            <a:off x="3785184" y="1466837"/>
            <a:ext cx="1152583"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RAN1#92b</a:t>
            </a:r>
          </a:p>
          <a:p>
            <a:pPr marL="274638" indent="-274638" algn="ctr">
              <a:spcBef>
                <a:spcPts val="0"/>
              </a:spcBef>
              <a:buClr>
                <a:schemeClr val="bg1">
                  <a:lumMod val="50000"/>
                </a:schemeClr>
              </a:buClr>
              <a:buSzPct val="80000"/>
              <a:buNone/>
            </a:pPr>
            <a:r>
              <a:rPr lang="en-US" altLang="en-US" sz="1200" dirty="0" smtClean="0">
                <a:ea typeface="MS PGothic" pitchFamily="34" charset="-128"/>
              </a:rPr>
              <a:t>(</a:t>
            </a:r>
            <a:r>
              <a:rPr lang="en-US" altLang="zh-CN" sz="1200" dirty="0" smtClean="0">
                <a:latin typeface="Arial" pitchFamily="34" charset="0"/>
                <a:ea typeface="华文细黑" pitchFamily="2" charset="-122"/>
                <a:cs typeface="Arial" pitchFamily="34" charset="0"/>
              </a:rPr>
              <a:t>Apr 16-20</a:t>
            </a:r>
            <a:r>
              <a:rPr lang="en-US" altLang="zh-CN" sz="1200" dirty="0">
                <a:ea typeface="MS PGothic" pitchFamily="34" charset="-128"/>
              </a:rPr>
              <a:t>)</a:t>
            </a:r>
            <a:endParaRPr lang="en-US" altLang="zh-CN" sz="1200" dirty="0" smtClean="0">
              <a:latin typeface="Arial" pitchFamily="34" charset="0"/>
              <a:ea typeface="华文细黑" pitchFamily="2" charset="-122"/>
              <a:cs typeface="Arial" pitchFamily="34" charset="0"/>
            </a:endParaRPr>
          </a:p>
        </p:txBody>
      </p:sp>
      <p:sp>
        <p:nvSpPr>
          <p:cNvPr id="123" name="TextBox 5"/>
          <p:cNvSpPr txBox="1">
            <a:spLocks noChangeArrowheads="1"/>
          </p:cNvSpPr>
          <p:nvPr/>
        </p:nvSpPr>
        <p:spPr bwMode="auto">
          <a:xfrm>
            <a:off x="5386698" y="1469112"/>
            <a:ext cx="997478"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RAN1#93</a:t>
            </a:r>
          </a:p>
          <a:p>
            <a:pPr marL="274638" indent="-274638" algn="ctr">
              <a:spcBef>
                <a:spcPts val="0"/>
              </a:spcBef>
              <a:buClr>
                <a:schemeClr val="bg1">
                  <a:lumMod val="50000"/>
                </a:schemeClr>
              </a:buClr>
              <a:buSzPct val="80000"/>
              <a:buNone/>
            </a:pPr>
            <a:r>
              <a:rPr lang="en-US" altLang="zh-CN" sz="1200" dirty="0" smtClean="0">
                <a:latin typeface="Arial" pitchFamily="34" charset="0"/>
                <a:ea typeface="华文细黑" pitchFamily="2" charset="-122"/>
                <a:cs typeface="Arial" pitchFamily="34" charset="0"/>
              </a:rPr>
              <a:t>(May 21-25)</a:t>
            </a:r>
          </a:p>
        </p:txBody>
      </p:sp>
      <p:sp>
        <p:nvSpPr>
          <p:cNvPr id="129" name="TextBox 5"/>
          <p:cNvSpPr txBox="1">
            <a:spLocks noChangeArrowheads="1"/>
          </p:cNvSpPr>
          <p:nvPr/>
        </p:nvSpPr>
        <p:spPr bwMode="auto">
          <a:xfrm>
            <a:off x="9464160" y="1446364"/>
            <a:ext cx="1142887"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RAN1#94</a:t>
            </a:r>
          </a:p>
          <a:p>
            <a:pPr marL="274638" indent="-274638" algn="ctr">
              <a:spcBef>
                <a:spcPts val="0"/>
              </a:spcBef>
              <a:buClr>
                <a:schemeClr val="bg1">
                  <a:lumMod val="50000"/>
                </a:schemeClr>
              </a:buClr>
              <a:buSzPct val="80000"/>
              <a:buNone/>
            </a:pPr>
            <a:r>
              <a:rPr lang="en-US" altLang="en-US" sz="1200" dirty="0" smtClean="0">
                <a:ea typeface="MS PGothic" pitchFamily="34" charset="-128"/>
              </a:rPr>
              <a:t>(</a:t>
            </a:r>
            <a:r>
              <a:rPr lang="en-US" altLang="zh-CN" sz="1200" dirty="0" smtClean="0">
                <a:latin typeface="Arial" pitchFamily="34" charset="0"/>
                <a:ea typeface="华文细黑" pitchFamily="2" charset="-122"/>
                <a:cs typeface="Arial" pitchFamily="34" charset="0"/>
              </a:rPr>
              <a:t>Aug 20-24</a:t>
            </a:r>
            <a:r>
              <a:rPr lang="en-US" altLang="en-US" sz="1200" dirty="0" smtClean="0">
                <a:ea typeface="MS PGothic" pitchFamily="34" charset="-128"/>
              </a:rPr>
              <a:t>)</a:t>
            </a:r>
            <a:endParaRPr lang="en-US" altLang="en-US" sz="1200" dirty="0">
              <a:latin typeface="Arial" charset="0"/>
              <a:ea typeface="MS PGothic" pitchFamily="34" charset="-128"/>
            </a:endParaRPr>
          </a:p>
        </p:txBody>
      </p:sp>
      <p:sp>
        <p:nvSpPr>
          <p:cNvPr id="180" name="圆角矩形 179"/>
          <p:cNvSpPr/>
          <p:nvPr/>
        </p:nvSpPr>
        <p:spPr bwMode="auto">
          <a:xfrm>
            <a:off x="435428" y="1178375"/>
            <a:ext cx="5686031" cy="254640"/>
          </a:xfrm>
          <a:prstGeom prst="roundRect">
            <a:avLst/>
          </a:prstGeom>
          <a:solidFill>
            <a:schemeClr val="accent5">
              <a:lumMod val="75000"/>
            </a:schemeClr>
          </a:solidFill>
          <a:ln>
            <a:noFill/>
          </a:ln>
          <a:effectLst/>
          <a:extLst/>
        </p:spPr>
        <p:txBody>
          <a:bodyPr vert="horz" wrap="square" lIns="0" tIns="0" rIns="0" bIns="0" numCol="1" rtlCol="0" anchor="ctr" anchorCtr="0" compatLnSpc="1">
            <a:prstTxWarp prst="textNoShape">
              <a:avLst/>
            </a:prstTxWarp>
          </a:bodyPr>
          <a:lstStyle/>
          <a:p>
            <a:pPr algn="ctr">
              <a:buNone/>
            </a:pPr>
            <a:r>
              <a:rPr lang="en-US" altLang="zh-CN" sz="1200" dirty="0" smtClean="0">
                <a:solidFill>
                  <a:schemeClr val="bg1"/>
                </a:solidFill>
                <a:latin typeface="Arial" panose="020B0604020202020204" pitchFamily="34" charset="0"/>
                <a:ea typeface="华文细黑" panose="02010600040101010101" pitchFamily="2" charset="-122"/>
                <a:cs typeface="Arial" panose="020B0604020202020204" pitchFamily="34" charset="0"/>
              </a:rPr>
              <a:t>Rel-15</a:t>
            </a:r>
            <a:endParaRPr lang="zh-CN" altLang="en-US" sz="1200"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201" name="圆角矩形 200"/>
          <p:cNvSpPr/>
          <p:nvPr/>
        </p:nvSpPr>
        <p:spPr bwMode="auto">
          <a:xfrm>
            <a:off x="6150428" y="1178376"/>
            <a:ext cx="5686031" cy="240992"/>
          </a:xfrm>
          <a:prstGeom prst="roundRect">
            <a:avLst/>
          </a:prstGeom>
          <a:solidFill>
            <a:schemeClr val="accent5">
              <a:lumMod val="75000"/>
            </a:schemeClr>
          </a:solidFill>
          <a:ln>
            <a:noFill/>
          </a:ln>
          <a:effectLst/>
          <a:extLst/>
        </p:spPr>
        <p:txBody>
          <a:bodyPr vert="horz" wrap="square" lIns="0" tIns="0" rIns="0" bIns="0" numCol="1" rtlCol="0" anchor="ctr" anchorCtr="0" compatLnSpc="1">
            <a:prstTxWarp prst="textNoShape">
              <a:avLst/>
            </a:prstTxWarp>
          </a:bodyPr>
          <a:lstStyle/>
          <a:p>
            <a:pPr algn="ctr">
              <a:buNone/>
            </a:pPr>
            <a:r>
              <a:rPr lang="en-US" altLang="zh-CN" sz="1200" dirty="0" smtClean="0">
                <a:solidFill>
                  <a:schemeClr val="bg1"/>
                </a:solidFill>
                <a:latin typeface="Arial" panose="020B0604020202020204" pitchFamily="34" charset="0"/>
                <a:ea typeface="华文细黑" panose="02010600040101010101" pitchFamily="2" charset="-122"/>
                <a:cs typeface="Arial" panose="020B0604020202020204" pitchFamily="34" charset="0"/>
              </a:rPr>
              <a:t>Rel-16 (till Dec 2019)</a:t>
            </a:r>
            <a:endParaRPr lang="zh-CN" altLang="en-US" sz="1200"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139" name="TextBox 138"/>
          <p:cNvSpPr txBox="1"/>
          <p:nvPr/>
        </p:nvSpPr>
        <p:spPr>
          <a:xfrm>
            <a:off x="2012139" y="862869"/>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2018.03</a:t>
            </a:r>
            <a:endParaRPr lang="zh-CN" altLang="en-US" sz="1600" dirty="0">
              <a:ea typeface="微软雅黑" pitchFamily="34" charset="-122"/>
              <a:cs typeface="Calibri" pitchFamily="34" charset="0"/>
            </a:endParaRPr>
          </a:p>
        </p:txBody>
      </p:sp>
      <p:sp>
        <p:nvSpPr>
          <p:cNvPr id="140" name="TextBox 139"/>
          <p:cNvSpPr txBox="1"/>
          <p:nvPr/>
        </p:nvSpPr>
        <p:spPr>
          <a:xfrm>
            <a:off x="3477914" y="865644"/>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2018.04</a:t>
            </a:r>
            <a:endParaRPr lang="zh-CN" altLang="en-US" sz="1600" dirty="0">
              <a:ea typeface="微软雅黑" pitchFamily="34" charset="-122"/>
              <a:cs typeface="Calibri" pitchFamily="34" charset="0"/>
            </a:endParaRPr>
          </a:p>
        </p:txBody>
      </p:sp>
      <p:sp>
        <p:nvSpPr>
          <p:cNvPr id="141" name="TextBox 140"/>
          <p:cNvSpPr txBox="1"/>
          <p:nvPr/>
        </p:nvSpPr>
        <p:spPr>
          <a:xfrm>
            <a:off x="9035243" y="862867"/>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2018.08</a:t>
            </a:r>
            <a:endParaRPr lang="zh-CN" altLang="en-US" sz="1600" dirty="0">
              <a:ea typeface="微软雅黑" pitchFamily="34" charset="-122"/>
              <a:cs typeface="Calibri" pitchFamily="34" charset="0"/>
            </a:endParaRPr>
          </a:p>
        </p:txBody>
      </p:sp>
      <p:sp>
        <p:nvSpPr>
          <p:cNvPr id="142" name="TextBox 141"/>
          <p:cNvSpPr txBox="1"/>
          <p:nvPr/>
        </p:nvSpPr>
        <p:spPr>
          <a:xfrm>
            <a:off x="10458085" y="862867"/>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2018.09</a:t>
            </a:r>
            <a:endParaRPr lang="zh-CN" altLang="en-US" sz="1600" dirty="0">
              <a:ea typeface="微软雅黑" pitchFamily="34" charset="-122"/>
              <a:cs typeface="Calibri" pitchFamily="34" charset="0"/>
            </a:endParaRPr>
          </a:p>
        </p:txBody>
      </p:sp>
      <p:sp>
        <p:nvSpPr>
          <p:cNvPr id="143" name="TextBox 142"/>
          <p:cNvSpPr txBox="1"/>
          <p:nvPr/>
        </p:nvSpPr>
        <p:spPr>
          <a:xfrm>
            <a:off x="7703553" y="868416"/>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2018.07</a:t>
            </a:r>
            <a:endParaRPr lang="zh-CN" altLang="en-US" sz="1600" dirty="0">
              <a:ea typeface="微软雅黑" pitchFamily="34" charset="-122"/>
              <a:cs typeface="Calibri" pitchFamily="34" charset="0"/>
            </a:endParaRPr>
          </a:p>
        </p:txBody>
      </p:sp>
      <p:sp>
        <p:nvSpPr>
          <p:cNvPr id="144" name="矩形 143"/>
          <p:cNvSpPr/>
          <p:nvPr/>
        </p:nvSpPr>
        <p:spPr bwMode="auto">
          <a:xfrm>
            <a:off x="1113905" y="1997278"/>
            <a:ext cx="9410008" cy="268238"/>
          </a:xfrm>
          <a:prstGeom prst="rect">
            <a:avLst/>
          </a:prstGeom>
          <a:solidFill>
            <a:schemeClr val="bg1">
              <a:lumMod val="85000"/>
            </a:schemeClr>
          </a:solidFill>
          <a:ln>
            <a:no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sp>
        <p:nvSpPr>
          <p:cNvPr id="147" name="TextBox 146"/>
          <p:cNvSpPr txBox="1"/>
          <p:nvPr/>
        </p:nvSpPr>
        <p:spPr>
          <a:xfrm>
            <a:off x="1051237" y="1986605"/>
            <a:ext cx="7411131" cy="276999"/>
          </a:xfrm>
          <a:prstGeom prst="rect">
            <a:avLst/>
          </a:prstGeom>
          <a:no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sz="1200" dirty="0" err="1" smtClean="0">
                <a:latin typeface="Arial" pitchFamily="34" charset="0"/>
                <a:ea typeface="华文细黑" pitchFamily="2" charset="-122"/>
                <a:cs typeface="Arial" pitchFamily="34" charset="0"/>
              </a:rPr>
              <a:t>eMBB</a:t>
            </a:r>
            <a:r>
              <a:rPr lang="en-US" altLang="zh-CN" sz="1200" dirty="0" smtClean="0">
                <a:latin typeface="Arial" pitchFamily="34" charset="0"/>
                <a:ea typeface="华文细黑" pitchFamily="2" charset="-122"/>
                <a:cs typeface="Arial" pitchFamily="34" charset="0"/>
              </a:rPr>
              <a:t>  </a:t>
            </a:r>
            <a:r>
              <a:rPr lang="en-US" altLang="zh-CN" sz="1200" dirty="0" err="1" smtClean="0">
                <a:solidFill>
                  <a:srgbClr val="0070C0"/>
                </a:solidFill>
                <a:latin typeface="Arial" pitchFamily="34" charset="0"/>
                <a:ea typeface="华文细黑" pitchFamily="2" charset="-122"/>
                <a:cs typeface="Arial" pitchFamily="34" charset="0"/>
              </a:rPr>
              <a:t>avg</a:t>
            </a:r>
            <a:r>
              <a:rPr lang="en-US" altLang="zh-CN" sz="1200" dirty="0" smtClean="0">
                <a:solidFill>
                  <a:srgbClr val="0070C0"/>
                </a:solidFill>
                <a:latin typeface="Arial" pitchFamily="34" charset="0"/>
                <a:ea typeface="华文细黑" pitchFamily="2" charset="-122"/>
                <a:cs typeface="Arial" pitchFamily="34" charset="0"/>
              </a:rPr>
              <a:t> and edge spectral efficiency, user experienced data rate, area traffic capacity </a:t>
            </a:r>
            <a:r>
              <a:rPr lang="en-US" altLang="zh-CN" sz="1200" dirty="0" smtClean="0">
                <a:latin typeface="Arial" pitchFamily="34" charset="0"/>
                <a:ea typeface="华文细黑" pitchFamily="2" charset="-122"/>
                <a:cs typeface="Arial" pitchFamily="34" charset="0"/>
              </a:rPr>
              <a:t>(RAN1)</a:t>
            </a:r>
            <a:endParaRPr lang="zh-CN" altLang="en-US" sz="1200" dirty="0" err="1" smtClean="0">
              <a:latin typeface="Arial" pitchFamily="34" charset="0"/>
              <a:ea typeface="华文细黑" pitchFamily="2" charset="-122"/>
              <a:cs typeface="Arial" pitchFamily="34" charset="0"/>
            </a:endParaRPr>
          </a:p>
        </p:txBody>
      </p:sp>
      <p:sp>
        <p:nvSpPr>
          <p:cNvPr id="174" name="TextBox 173"/>
          <p:cNvSpPr txBox="1"/>
          <p:nvPr/>
        </p:nvSpPr>
        <p:spPr>
          <a:xfrm>
            <a:off x="947652" y="2440449"/>
            <a:ext cx="2610195" cy="846386"/>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Progress on evaluation features, assumptions, parameters (at least for FR1)</a:t>
            </a:r>
          </a:p>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Companies start simulation</a:t>
            </a:r>
            <a:endParaRPr lang="zh-CN" altLang="en-US" sz="1100" dirty="0" err="1" smtClean="0">
              <a:latin typeface="Arial" pitchFamily="34" charset="0"/>
              <a:ea typeface="华文细黑" pitchFamily="2" charset="-122"/>
              <a:cs typeface="Arial" pitchFamily="34" charset="0"/>
            </a:endParaRPr>
          </a:p>
        </p:txBody>
      </p:sp>
      <p:sp>
        <p:nvSpPr>
          <p:cNvPr id="176" name="TextBox 175"/>
          <p:cNvSpPr txBox="1"/>
          <p:nvPr/>
        </p:nvSpPr>
        <p:spPr>
          <a:xfrm>
            <a:off x="3627128" y="2443222"/>
            <a:ext cx="1942399" cy="600164"/>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Revisit evaluation features, assumptions, parameters</a:t>
            </a:r>
          </a:p>
        </p:txBody>
      </p:sp>
      <p:sp>
        <p:nvSpPr>
          <p:cNvPr id="184" name="TextBox 183"/>
          <p:cNvSpPr txBox="1"/>
          <p:nvPr/>
        </p:nvSpPr>
        <p:spPr>
          <a:xfrm>
            <a:off x="5358946" y="2432347"/>
            <a:ext cx="2502163" cy="677108"/>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Revisit evaluation features, assumptions, parameters</a:t>
            </a:r>
          </a:p>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Collect results</a:t>
            </a:r>
          </a:p>
        </p:txBody>
      </p:sp>
      <p:grpSp>
        <p:nvGrpSpPr>
          <p:cNvPr id="220" name="组合 219"/>
          <p:cNvGrpSpPr/>
          <p:nvPr/>
        </p:nvGrpSpPr>
        <p:grpSpPr>
          <a:xfrm>
            <a:off x="1745673" y="2168989"/>
            <a:ext cx="8188045" cy="328538"/>
            <a:chOff x="1745673" y="2919629"/>
            <a:chExt cx="8188045" cy="506794"/>
          </a:xfrm>
        </p:grpSpPr>
        <p:cxnSp>
          <p:nvCxnSpPr>
            <p:cNvPr id="156" name="直接箭头连接符 155"/>
            <p:cNvCxnSpPr/>
            <p:nvPr/>
          </p:nvCxnSpPr>
          <p:spPr bwMode="auto">
            <a:xfrm>
              <a:off x="1745673" y="2919629"/>
              <a:ext cx="1" cy="468000"/>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5" name="直接箭头连接符 174"/>
            <p:cNvCxnSpPr/>
            <p:nvPr/>
          </p:nvCxnSpPr>
          <p:spPr bwMode="auto">
            <a:xfrm>
              <a:off x="4292146" y="2955651"/>
              <a:ext cx="1" cy="468000"/>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8" name="直接箭头连接符 177"/>
            <p:cNvCxnSpPr/>
            <p:nvPr/>
          </p:nvCxnSpPr>
          <p:spPr bwMode="auto">
            <a:xfrm>
              <a:off x="5924211" y="2958423"/>
              <a:ext cx="1" cy="468000"/>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5" name="直接箭头连接符 184"/>
            <p:cNvCxnSpPr/>
            <p:nvPr/>
          </p:nvCxnSpPr>
          <p:spPr bwMode="auto">
            <a:xfrm>
              <a:off x="9933717" y="2944569"/>
              <a:ext cx="1" cy="468000"/>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187" name="TextBox 186"/>
          <p:cNvSpPr txBox="1"/>
          <p:nvPr/>
        </p:nvSpPr>
        <p:spPr>
          <a:xfrm>
            <a:off x="9434954" y="2432140"/>
            <a:ext cx="1823249" cy="430887"/>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Collect and summarize results</a:t>
            </a:r>
          </a:p>
        </p:txBody>
      </p:sp>
      <p:sp>
        <p:nvSpPr>
          <p:cNvPr id="188" name="矩形 187"/>
          <p:cNvSpPr/>
          <p:nvPr/>
        </p:nvSpPr>
        <p:spPr bwMode="auto">
          <a:xfrm>
            <a:off x="2497539" y="3289077"/>
            <a:ext cx="8012519" cy="259327"/>
          </a:xfrm>
          <a:prstGeom prst="rect">
            <a:avLst/>
          </a:prstGeom>
          <a:solidFill>
            <a:schemeClr val="bg1">
              <a:lumMod val="85000"/>
            </a:schemeClr>
          </a:solidFill>
          <a:ln>
            <a:no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sp>
        <p:nvSpPr>
          <p:cNvPr id="189" name="TextBox 188"/>
          <p:cNvSpPr txBox="1"/>
          <p:nvPr/>
        </p:nvSpPr>
        <p:spPr>
          <a:xfrm>
            <a:off x="2473268" y="3250657"/>
            <a:ext cx="2094163" cy="276999"/>
          </a:xfrm>
          <a:prstGeom prst="rect">
            <a:avLst/>
          </a:prstGeom>
          <a:no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sz="1200" dirty="0" err="1" smtClean="0">
                <a:latin typeface="Arial" pitchFamily="34" charset="0"/>
                <a:ea typeface="华文细黑" pitchFamily="2" charset="-122"/>
                <a:cs typeface="Arial" pitchFamily="34" charset="0"/>
              </a:rPr>
              <a:t>eMBB</a:t>
            </a:r>
            <a:r>
              <a:rPr lang="en-US" altLang="zh-CN" sz="1200" dirty="0" smtClean="0">
                <a:latin typeface="Arial" pitchFamily="34" charset="0"/>
                <a:ea typeface="华文细黑" pitchFamily="2" charset="-122"/>
                <a:cs typeface="Arial" pitchFamily="34" charset="0"/>
              </a:rPr>
              <a:t> </a:t>
            </a:r>
            <a:r>
              <a:rPr lang="en-US" altLang="zh-CN" sz="1200" dirty="0" smtClean="0">
                <a:solidFill>
                  <a:srgbClr val="0070C0"/>
                </a:solidFill>
                <a:latin typeface="Arial" pitchFamily="34" charset="0"/>
                <a:ea typeface="华文细黑" pitchFamily="2" charset="-122"/>
                <a:cs typeface="Arial" pitchFamily="34" charset="0"/>
              </a:rPr>
              <a:t>mobility </a:t>
            </a:r>
            <a:r>
              <a:rPr lang="en-US" altLang="zh-CN" sz="1200" dirty="0" smtClean="0">
                <a:latin typeface="Arial" pitchFamily="34" charset="0"/>
                <a:ea typeface="华文细黑" pitchFamily="2" charset="-122"/>
                <a:cs typeface="Arial" pitchFamily="34" charset="0"/>
              </a:rPr>
              <a:t>(RAN1)</a:t>
            </a:r>
            <a:endParaRPr lang="zh-CN" altLang="en-US" sz="1200" dirty="0" smtClean="0">
              <a:latin typeface="Arial" pitchFamily="34" charset="0"/>
              <a:ea typeface="华文细黑" pitchFamily="2" charset="-122"/>
              <a:cs typeface="Arial" pitchFamily="34" charset="0"/>
            </a:endParaRPr>
          </a:p>
        </p:txBody>
      </p:sp>
      <p:sp>
        <p:nvSpPr>
          <p:cNvPr id="190" name="TextBox 189"/>
          <p:cNvSpPr txBox="1"/>
          <p:nvPr/>
        </p:nvSpPr>
        <p:spPr>
          <a:xfrm>
            <a:off x="3411943" y="3679719"/>
            <a:ext cx="2121359" cy="600164"/>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Clarify method (e.g., SINR derivation) and progress on parameters</a:t>
            </a:r>
          </a:p>
        </p:txBody>
      </p:sp>
      <p:sp>
        <p:nvSpPr>
          <p:cNvPr id="192" name="TextBox 191"/>
          <p:cNvSpPr txBox="1"/>
          <p:nvPr/>
        </p:nvSpPr>
        <p:spPr>
          <a:xfrm>
            <a:off x="5411601" y="3668840"/>
            <a:ext cx="1942399" cy="507831"/>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Revisit parameter</a:t>
            </a:r>
          </a:p>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Collect results</a:t>
            </a:r>
          </a:p>
        </p:txBody>
      </p:sp>
      <p:sp>
        <p:nvSpPr>
          <p:cNvPr id="217" name="TextBox 216"/>
          <p:cNvSpPr txBox="1"/>
          <p:nvPr/>
        </p:nvSpPr>
        <p:spPr>
          <a:xfrm>
            <a:off x="9421102" y="3691236"/>
            <a:ext cx="1823249" cy="430887"/>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Collect and summarize results</a:t>
            </a:r>
          </a:p>
        </p:txBody>
      </p:sp>
      <p:cxnSp>
        <p:nvCxnSpPr>
          <p:cNvPr id="221" name="直接箭头连接符 220"/>
          <p:cNvCxnSpPr/>
          <p:nvPr/>
        </p:nvCxnSpPr>
        <p:spPr bwMode="auto">
          <a:xfrm>
            <a:off x="4267126" y="3422913"/>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22" name="直接箭头连接符 221"/>
          <p:cNvCxnSpPr/>
          <p:nvPr/>
        </p:nvCxnSpPr>
        <p:spPr bwMode="auto">
          <a:xfrm>
            <a:off x="5920780" y="3452483"/>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23" name="直接箭头连接符 222"/>
          <p:cNvCxnSpPr/>
          <p:nvPr/>
        </p:nvCxnSpPr>
        <p:spPr bwMode="auto">
          <a:xfrm>
            <a:off x="9946870" y="3425188"/>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24" name="矩形 223"/>
          <p:cNvSpPr/>
          <p:nvPr/>
        </p:nvSpPr>
        <p:spPr bwMode="auto">
          <a:xfrm>
            <a:off x="1926608" y="4301283"/>
            <a:ext cx="8541225" cy="243405"/>
          </a:xfrm>
          <a:prstGeom prst="rect">
            <a:avLst/>
          </a:prstGeom>
          <a:solidFill>
            <a:schemeClr val="bg1">
              <a:lumMod val="85000"/>
            </a:schemeClr>
          </a:solidFill>
          <a:ln>
            <a:no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sp>
        <p:nvSpPr>
          <p:cNvPr id="227" name="TextBox 226"/>
          <p:cNvSpPr txBox="1"/>
          <p:nvPr/>
        </p:nvSpPr>
        <p:spPr>
          <a:xfrm>
            <a:off x="1984223" y="4276511"/>
            <a:ext cx="2942152" cy="276999"/>
          </a:xfrm>
          <a:prstGeom prst="rect">
            <a:avLst/>
          </a:prstGeom>
          <a:no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sz="1200" dirty="0" err="1" smtClean="0">
                <a:latin typeface="Arial" pitchFamily="34" charset="0"/>
                <a:ea typeface="华文细黑" pitchFamily="2" charset="-122"/>
                <a:cs typeface="Arial" pitchFamily="34" charset="0"/>
              </a:rPr>
              <a:t>mMTC</a:t>
            </a:r>
            <a:r>
              <a:rPr lang="en-US" altLang="zh-CN" sz="1200" dirty="0" smtClean="0">
                <a:latin typeface="Arial" pitchFamily="34" charset="0"/>
                <a:ea typeface="华文细黑" pitchFamily="2" charset="-122"/>
                <a:cs typeface="Arial" pitchFamily="34" charset="0"/>
              </a:rPr>
              <a:t> </a:t>
            </a:r>
            <a:r>
              <a:rPr lang="en-US" altLang="zh-CN" sz="1200" dirty="0" smtClean="0">
                <a:solidFill>
                  <a:srgbClr val="0070C0"/>
                </a:solidFill>
                <a:latin typeface="Arial" pitchFamily="34" charset="0"/>
                <a:ea typeface="华文细黑" pitchFamily="2" charset="-122"/>
                <a:cs typeface="Arial" pitchFamily="34" charset="0"/>
              </a:rPr>
              <a:t>connection density </a:t>
            </a:r>
            <a:r>
              <a:rPr lang="en-US" altLang="zh-CN" sz="1200" dirty="0" smtClean="0">
                <a:latin typeface="Arial" pitchFamily="34" charset="0"/>
                <a:ea typeface="华文细黑" pitchFamily="2" charset="-122"/>
                <a:cs typeface="Arial" pitchFamily="34" charset="0"/>
              </a:rPr>
              <a:t>(RAN1)</a:t>
            </a:r>
            <a:endParaRPr lang="zh-CN" altLang="en-US" sz="1200" dirty="0" smtClean="0">
              <a:latin typeface="Arial" pitchFamily="34" charset="0"/>
              <a:ea typeface="华文细黑" pitchFamily="2" charset="-122"/>
              <a:cs typeface="Arial" pitchFamily="34" charset="0"/>
            </a:endParaRPr>
          </a:p>
        </p:txBody>
      </p:sp>
      <p:cxnSp>
        <p:nvCxnSpPr>
          <p:cNvPr id="229" name="直接箭头连接符 228"/>
          <p:cNvCxnSpPr/>
          <p:nvPr/>
        </p:nvCxnSpPr>
        <p:spPr bwMode="auto">
          <a:xfrm>
            <a:off x="2672619" y="4489711"/>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31" name="TextBox 230"/>
          <p:cNvSpPr txBox="1"/>
          <p:nvPr/>
        </p:nvSpPr>
        <p:spPr>
          <a:xfrm>
            <a:off x="1909985" y="4773811"/>
            <a:ext cx="1878676" cy="1015663"/>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Discuss evaluation method and evaluation features</a:t>
            </a:r>
          </a:p>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Companies start to set up simulation</a:t>
            </a:r>
          </a:p>
        </p:txBody>
      </p:sp>
      <p:sp>
        <p:nvSpPr>
          <p:cNvPr id="232" name="TextBox 231"/>
          <p:cNvSpPr txBox="1"/>
          <p:nvPr/>
        </p:nvSpPr>
        <p:spPr>
          <a:xfrm>
            <a:off x="3686468" y="4776084"/>
            <a:ext cx="2004647" cy="846386"/>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Revisit evaluation method and features</a:t>
            </a:r>
          </a:p>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Progress on evaluation parameters</a:t>
            </a:r>
          </a:p>
        </p:txBody>
      </p:sp>
      <p:sp>
        <p:nvSpPr>
          <p:cNvPr id="235" name="TextBox 234"/>
          <p:cNvSpPr txBox="1"/>
          <p:nvPr/>
        </p:nvSpPr>
        <p:spPr>
          <a:xfrm>
            <a:off x="5503892" y="4792006"/>
            <a:ext cx="2004647" cy="677108"/>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Revisit evaluation method and features</a:t>
            </a:r>
          </a:p>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Collect results</a:t>
            </a:r>
          </a:p>
        </p:txBody>
      </p:sp>
      <p:sp>
        <p:nvSpPr>
          <p:cNvPr id="239" name="TextBox 238"/>
          <p:cNvSpPr txBox="1"/>
          <p:nvPr/>
        </p:nvSpPr>
        <p:spPr>
          <a:xfrm>
            <a:off x="9437024" y="4798976"/>
            <a:ext cx="1823249" cy="430887"/>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Collect and summarize results</a:t>
            </a:r>
          </a:p>
        </p:txBody>
      </p:sp>
      <p:cxnSp>
        <p:nvCxnSpPr>
          <p:cNvPr id="240" name="直接箭头连接符 239"/>
          <p:cNvCxnSpPr/>
          <p:nvPr/>
        </p:nvCxnSpPr>
        <p:spPr bwMode="auto">
          <a:xfrm>
            <a:off x="4258033" y="4464690"/>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1" name="直接箭头连接符 240"/>
          <p:cNvCxnSpPr/>
          <p:nvPr/>
        </p:nvCxnSpPr>
        <p:spPr bwMode="auto">
          <a:xfrm>
            <a:off x="5923061" y="4491985"/>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2" name="直接箭头连接符 241"/>
          <p:cNvCxnSpPr/>
          <p:nvPr/>
        </p:nvCxnSpPr>
        <p:spPr bwMode="auto">
          <a:xfrm>
            <a:off x="9935503" y="4491986"/>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43" name="矩形 242"/>
          <p:cNvSpPr/>
          <p:nvPr/>
        </p:nvSpPr>
        <p:spPr bwMode="auto">
          <a:xfrm>
            <a:off x="4776716" y="5695630"/>
            <a:ext cx="5666096" cy="241142"/>
          </a:xfrm>
          <a:prstGeom prst="rect">
            <a:avLst/>
          </a:prstGeom>
          <a:solidFill>
            <a:schemeClr val="bg1">
              <a:lumMod val="85000"/>
            </a:schemeClr>
          </a:solidFill>
          <a:ln>
            <a:no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cxnSp>
        <p:nvCxnSpPr>
          <p:cNvPr id="244" name="直接箭头连接符 243"/>
          <p:cNvCxnSpPr/>
          <p:nvPr/>
        </p:nvCxnSpPr>
        <p:spPr bwMode="auto">
          <a:xfrm>
            <a:off x="5201999" y="5818093"/>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45" name="直接箭头连接符 244"/>
          <p:cNvCxnSpPr/>
          <p:nvPr/>
        </p:nvCxnSpPr>
        <p:spPr bwMode="auto">
          <a:xfrm>
            <a:off x="5952630" y="5818094"/>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46" name="TextBox 245"/>
          <p:cNvSpPr txBox="1"/>
          <p:nvPr/>
        </p:nvSpPr>
        <p:spPr>
          <a:xfrm>
            <a:off x="4661459" y="5670857"/>
            <a:ext cx="2265685" cy="276999"/>
          </a:xfrm>
          <a:prstGeom prst="rect">
            <a:avLst/>
          </a:prstGeom>
          <a:no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sz="1200" dirty="0" smtClean="0">
                <a:latin typeface="Arial" pitchFamily="34" charset="0"/>
                <a:ea typeface="华文细黑" pitchFamily="2" charset="-122"/>
                <a:cs typeface="Arial" pitchFamily="34" charset="0"/>
              </a:rPr>
              <a:t>URLLC </a:t>
            </a:r>
            <a:r>
              <a:rPr lang="en-US" altLang="zh-CN" sz="1200" dirty="0" smtClean="0">
                <a:solidFill>
                  <a:srgbClr val="0070C0"/>
                </a:solidFill>
                <a:latin typeface="Arial" pitchFamily="34" charset="0"/>
                <a:ea typeface="华文细黑" pitchFamily="2" charset="-122"/>
                <a:cs typeface="Arial" pitchFamily="34" charset="0"/>
              </a:rPr>
              <a:t>reliability </a:t>
            </a:r>
            <a:r>
              <a:rPr lang="en-US" altLang="zh-CN" sz="1200" dirty="0" smtClean="0">
                <a:latin typeface="Arial" pitchFamily="34" charset="0"/>
                <a:ea typeface="华文细黑" pitchFamily="2" charset="-122"/>
                <a:cs typeface="Arial" pitchFamily="34" charset="0"/>
              </a:rPr>
              <a:t>(RAN1)</a:t>
            </a:r>
            <a:endParaRPr lang="zh-CN" altLang="en-US" sz="1200" dirty="0" smtClean="0">
              <a:latin typeface="Arial" pitchFamily="34" charset="0"/>
              <a:ea typeface="华文细黑" pitchFamily="2" charset="-122"/>
              <a:cs typeface="Arial" pitchFamily="34" charset="0"/>
            </a:endParaRPr>
          </a:p>
        </p:txBody>
      </p:sp>
      <p:sp>
        <p:nvSpPr>
          <p:cNvPr id="247" name="TextBox 246"/>
          <p:cNvSpPr txBox="1"/>
          <p:nvPr/>
        </p:nvSpPr>
        <p:spPr>
          <a:xfrm>
            <a:off x="4739621" y="6011614"/>
            <a:ext cx="2004647" cy="846386"/>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Clarify evaluation method and features</a:t>
            </a:r>
          </a:p>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Progress on evaluation parameters</a:t>
            </a:r>
          </a:p>
        </p:txBody>
      </p:sp>
      <p:sp>
        <p:nvSpPr>
          <p:cNvPr id="248" name="TextBox 247"/>
          <p:cNvSpPr txBox="1"/>
          <p:nvPr/>
        </p:nvSpPr>
        <p:spPr>
          <a:xfrm>
            <a:off x="6666225" y="6038910"/>
            <a:ext cx="2004647" cy="261610"/>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Collect results</a:t>
            </a:r>
          </a:p>
        </p:txBody>
      </p:sp>
      <p:cxnSp>
        <p:nvCxnSpPr>
          <p:cNvPr id="249" name="直接箭头连接符 248"/>
          <p:cNvCxnSpPr/>
          <p:nvPr/>
        </p:nvCxnSpPr>
        <p:spPr bwMode="auto">
          <a:xfrm>
            <a:off x="7249168" y="5790797"/>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50" name="TextBox 249"/>
          <p:cNvSpPr txBox="1"/>
          <p:nvPr/>
        </p:nvSpPr>
        <p:spPr>
          <a:xfrm>
            <a:off x="9452946" y="6111437"/>
            <a:ext cx="1823249" cy="430887"/>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100" dirty="0" smtClean="0">
                <a:latin typeface="Arial" pitchFamily="34" charset="0"/>
                <a:ea typeface="华文细黑" pitchFamily="2" charset="-122"/>
                <a:cs typeface="Arial" pitchFamily="34" charset="0"/>
              </a:rPr>
              <a:t>Collect and summarize results</a:t>
            </a:r>
          </a:p>
        </p:txBody>
      </p:sp>
      <p:cxnSp>
        <p:nvCxnSpPr>
          <p:cNvPr id="251" name="直接箭头连接符 250"/>
          <p:cNvCxnSpPr/>
          <p:nvPr/>
        </p:nvCxnSpPr>
        <p:spPr bwMode="auto">
          <a:xfrm>
            <a:off x="9951425" y="5804447"/>
            <a:ext cx="1" cy="303389"/>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56" name="TextBox 255"/>
          <p:cNvSpPr txBox="1"/>
          <p:nvPr/>
        </p:nvSpPr>
        <p:spPr>
          <a:xfrm>
            <a:off x="6460786" y="1568815"/>
            <a:ext cx="3123291" cy="276999"/>
          </a:xfrm>
          <a:prstGeom prst="rect">
            <a:avLst/>
          </a:prstGeom>
          <a:no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sz="1200" dirty="0" smtClean="0">
                <a:solidFill>
                  <a:srgbClr val="0070C0"/>
                </a:solidFill>
                <a:latin typeface="Arial" pitchFamily="34" charset="0"/>
                <a:ea typeface="华文细黑" pitchFamily="2" charset="-122"/>
                <a:cs typeface="Arial" pitchFamily="34" charset="0"/>
              </a:rPr>
              <a:t>Link budget for all scenarios </a:t>
            </a:r>
            <a:r>
              <a:rPr lang="en-US" altLang="zh-CN" sz="1200" dirty="0" smtClean="0">
                <a:latin typeface="Arial" pitchFamily="34" charset="0"/>
                <a:ea typeface="华文细黑" pitchFamily="2" charset="-122"/>
                <a:cs typeface="Arial" pitchFamily="34" charset="0"/>
              </a:rPr>
              <a:t>(RAN1)</a:t>
            </a:r>
            <a:endParaRPr lang="zh-CN" altLang="en-US" sz="1200" dirty="0" smtClean="0">
              <a:latin typeface="Arial" pitchFamily="34" charset="0"/>
              <a:ea typeface="华文细黑" pitchFamily="2" charset="-122"/>
              <a:cs typeface="Arial" pitchFamily="34" charset="0"/>
            </a:endParaRPr>
          </a:p>
        </p:txBody>
      </p:sp>
      <p:cxnSp>
        <p:nvCxnSpPr>
          <p:cNvPr id="258" name="直接箭头连接符 257"/>
          <p:cNvCxnSpPr/>
          <p:nvPr/>
        </p:nvCxnSpPr>
        <p:spPr bwMode="auto">
          <a:xfrm>
            <a:off x="6569598" y="1814686"/>
            <a:ext cx="2952000" cy="0"/>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70" name="TextBox 69"/>
          <p:cNvSpPr txBox="1"/>
          <p:nvPr/>
        </p:nvSpPr>
        <p:spPr>
          <a:xfrm>
            <a:off x="477669" y="5786651"/>
            <a:ext cx="2852383" cy="646331"/>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dirty="0" smtClean="0">
                <a:solidFill>
                  <a:srgbClr val="FF0000"/>
                </a:solidFill>
                <a:latin typeface="Arial" pitchFamily="34" charset="0"/>
                <a:ea typeface="华文细黑" pitchFamily="2" charset="-122"/>
                <a:cs typeface="Arial" pitchFamily="34" charset="0"/>
              </a:rPr>
              <a:t>For requirements that need simulation </a:t>
            </a:r>
            <a:endParaRPr lang="zh-CN" altLang="en-US" dirty="0" err="1" smtClean="0">
              <a:solidFill>
                <a:srgbClr val="FF0000"/>
              </a:solidFill>
              <a:latin typeface="Arial" pitchFamily="34" charset="0"/>
              <a:ea typeface="华文细黑" pitchFamily="2" charset="-122"/>
              <a:cs typeface="Arial" pitchFamily="34" charset="0"/>
            </a:endParaRPr>
          </a:p>
        </p:txBody>
      </p:sp>
    </p:spTree>
    <p:extLst>
      <p:ext uri="{BB962C8B-B14F-4D97-AF65-F5344CB8AC3E}">
        <p14:creationId xmlns:p14="http://schemas.microsoft.com/office/powerpoint/2010/main" xmlns="" val="8379889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073" y="212603"/>
            <a:ext cx="10392589" cy="553998"/>
          </a:xfrm>
        </p:spPr>
        <p:txBody>
          <a:bodyPr/>
          <a:lstStyle/>
          <a:p>
            <a:r>
              <a:rPr lang="en-US" sz="3600" dirty="0" smtClean="0"/>
              <a:t>Plan for self evaluation in 3GPP RAN and WGs</a:t>
            </a:r>
            <a:endParaRPr lang="en-US" sz="3600" dirty="0"/>
          </a:p>
        </p:txBody>
      </p:sp>
      <p:sp>
        <p:nvSpPr>
          <p:cNvPr id="53" name="圆角矩形 29"/>
          <p:cNvSpPr/>
          <p:nvPr/>
        </p:nvSpPr>
        <p:spPr bwMode="auto">
          <a:xfrm>
            <a:off x="425214" y="1213658"/>
            <a:ext cx="11366452" cy="5161329"/>
          </a:xfrm>
          <a:prstGeom prst="roundRect">
            <a:avLst>
              <a:gd name="adj" fmla="val 7571"/>
            </a:avLst>
          </a:prstGeom>
          <a:noFill/>
          <a:ln w="19050">
            <a:solidFill>
              <a:schemeClr val="bg1">
                <a:lumMod val="65000"/>
              </a:schemeClr>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t" anchorCtr="0"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sp>
        <p:nvSpPr>
          <p:cNvPr id="59" name="TextBox 58"/>
          <p:cNvSpPr txBox="1"/>
          <p:nvPr/>
        </p:nvSpPr>
        <p:spPr>
          <a:xfrm>
            <a:off x="446614" y="860094"/>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2018.02</a:t>
            </a:r>
            <a:endParaRPr lang="zh-CN" altLang="en-US" sz="1600" dirty="0">
              <a:ea typeface="微软雅黑" pitchFamily="34" charset="-122"/>
              <a:cs typeface="Calibri" pitchFamily="34" charset="0"/>
            </a:endParaRPr>
          </a:p>
        </p:txBody>
      </p:sp>
      <p:sp>
        <p:nvSpPr>
          <p:cNvPr id="60" name="TextBox 59"/>
          <p:cNvSpPr txBox="1"/>
          <p:nvPr/>
        </p:nvSpPr>
        <p:spPr>
          <a:xfrm>
            <a:off x="4809604" y="860095"/>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2018.05</a:t>
            </a:r>
            <a:endParaRPr lang="zh-CN" altLang="en-US" sz="1600" dirty="0">
              <a:ea typeface="微软雅黑" pitchFamily="34" charset="-122"/>
              <a:cs typeface="Calibri" pitchFamily="34" charset="0"/>
            </a:endParaRPr>
          </a:p>
        </p:txBody>
      </p:sp>
      <p:sp>
        <p:nvSpPr>
          <p:cNvPr id="61" name="TextBox 60"/>
          <p:cNvSpPr txBox="1"/>
          <p:nvPr/>
        </p:nvSpPr>
        <p:spPr>
          <a:xfrm>
            <a:off x="6232446" y="860095"/>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2018.06</a:t>
            </a:r>
            <a:endParaRPr lang="zh-CN" altLang="en-US" sz="1600" dirty="0">
              <a:ea typeface="微软雅黑" pitchFamily="34" charset="-122"/>
              <a:cs typeface="Calibri" pitchFamily="34" charset="0"/>
            </a:endParaRPr>
          </a:p>
        </p:txBody>
      </p:sp>
      <p:grpSp>
        <p:nvGrpSpPr>
          <p:cNvPr id="3" name="组合 243"/>
          <p:cNvGrpSpPr/>
          <p:nvPr/>
        </p:nvGrpSpPr>
        <p:grpSpPr>
          <a:xfrm>
            <a:off x="405778" y="1224497"/>
            <a:ext cx="11367357" cy="5163603"/>
            <a:chOff x="405778" y="1224497"/>
            <a:chExt cx="11367357" cy="4886573"/>
          </a:xfrm>
        </p:grpSpPr>
        <p:sp>
          <p:nvSpPr>
            <p:cNvPr id="64" name="矩形 63"/>
            <p:cNvSpPr/>
            <p:nvPr/>
          </p:nvSpPr>
          <p:spPr bwMode="auto">
            <a:xfrm>
              <a:off x="10443778" y="1237633"/>
              <a:ext cx="1329357"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buNone/>
              </a:pPr>
              <a:endParaRPr lang="zh-CN" altLang="en-US" sz="1600" dirty="0">
                <a:ea typeface="微软雅黑" pitchFamily="34" charset="-122"/>
                <a:cs typeface="Calibri" pitchFamily="34" charset="0"/>
              </a:endParaRPr>
            </a:p>
          </p:txBody>
        </p:sp>
        <p:sp>
          <p:nvSpPr>
            <p:cNvPr id="65" name="矩形 17"/>
            <p:cNvSpPr/>
            <p:nvPr/>
          </p:nvSpPr>
          <p:spPr bwMode="auto">
            <a:xfrm>
              <a:off x="6237239" y="1240420"/>
              <a:ext cx="1436913"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sp>
          <p:nvSpPr>
            <p:cNvPr id="66" name="矩形 15"/>
            <p:cNvSpPr/>
            <p:nvPr/>
          </p:nvSpPr>
          <p:spPr bwMode="auto">
            <a:xfrm>
              <a:off x="9105075" y="1239978"/>
              <a:ext cx="1329357"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buNone/>
              </a:pPr>
              <a:endParaRPr lang="zh-CN" altLang="en-US" sz="1600" dirty="0">
                <a:ea typeface="微软雅黑" pitchFamily="34" charset="-122"/>
                <a:cs typeface="Calibri" pitchFamily="34" charset="0"/>
              </a:endParaRPr>
            </a:p>
          </p:txBody>
        </p:sp>
        <p:sp>
          <p:nvSpPr>
            <p:cNvPr id="67" name="矩形 14"/>
            <p:cNvSpPr/>
            <p:nvPr/>
          </p:nvSpPr>
          <p:spPr bwMode="auto">
            <a:xfrm>
              <a:off x="405778" y="1224497"/>
              <a:ext cx="1527003"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sp>
          <p:nvSpPr>
            <p:cNvPr id="68" name="矩形 15"/>
            <p:cNvSpPr/>
            <p:nvPr/>
          </p:nvSpPr>
          <p:spPr bwMode="auto">
            <a:xfrm>
              <a:off x="1932782" y="1224497"/>
              <a:ext cx="1436913"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sp>
          <p:nvSpPr>
            <p:cNvPr id="69" name="矩形 17"/>
            <p:cNvSpPr/>
            <p:nvPr/>
          </p:nvSpPr>
          <p:spPr bwMode="auto">
            <a:xfrm>
              <a:off x="4806600" y="1224497"/>
              <a:ext cx="1436913" cy="4870650"/>
            </a:xfrm>
            <a:prstGeom prst="rect">
              <a:avLst/>
            </a:prstGeom>
            <a:solidFill>
              <a:schemeClr val="bg1">
                <a:lumMod val="95000"/>
                <a:alpha val="2000"/>
              </a:schemeClr>
            </a:solidFill>
            <a:ln w="3175">
              <a:solidFill>
                <a:schemeClr val="bg1">
                  <a:lumMod val="75000"/>
                </a:schemeClr>
              </a:solidFill>
              <a:prstDash val="sysDot"/>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6693" tIns="48347" rIns="96693" bIns="48347" numCol="1" rtlCol="0" anchor="b" anchorCtr="1" compatLnSpc="1">
              <a:prstTxWarp prst="textNoShape">
                <a:avLst/>
              </a:prstTxWarp>
            </a:bodyPr>
            <a:lstStyle/>
            <a:p>
              <a:pPr defTabSz="913542">
                <a:lnSpc>
                  <a:spcPct val="90000"/>
                </a:lnSpc>
                <a:spcBef>
                  <a:spcPts val="0"/>
                </a:spcBef>
                <a:buNone/>
              </a:pPr>
              <a:endParaRPr lang="zh-CN" altLang="en-US" sz="1600" dirty="0">
                <a:ea typeface="微软雅黑" pitchFamily="34" charset="-122"/>
                <a:cs typeface="Calibri" pitchFamily="34" charset="0"/>
              </a:endParaRPr>
            </a:p>
          </p:txBody>
        </p:sp>
      </p:grpSp>
      <p:sp>
        <p:nvSpPr>
          <p:cNvPr id="117" name="TextBox 5"/>
          <p:cNvSpPr txBox="1">
            <a:spLocks noChangeArrowheads="1"/>
          </p:cNvSpPr>
          <p:nvPr/>
        </p:nvSpPr>
        <p:spPr bwMode="auto">
          <a:xfrm>
            <a:off x="1077080" y="1464563"/>
            <a:ext cx="1366863"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RAN1#92</a:t>
            </a:r>
          </a:p>
          <a:p>
            <a:pPr marL="274638" indent="-274638" algn="ctr">
              <a:spcBef>
                <a:spcPts val="0"/>
              </a:spcBef>
              <a:buClr>
                <a:schemeClr val="bg1">
                  <a:lumMod val="50000"/>
                </a:schemeClr>
              </a:buClr>
              <a:buSzPct val="80000"/>
              <a:buNone/>
            </a:pPr>
            <a:r>
              <a:rPr lang="en-US" altLang="en-US" sz="1200" dirty="0" smtClean="0">
                <a:ea typeface="MS PGothic" pitchFamily="34" charset="-128"/>
              </a:rPr>
              <a:t>(</a:t>
            </a:r>
            <a:r>
              <a:rPr lang="en-US" altLang="zh-CN" sz="1200" dirty="0" smtClean="0">
                <a:latin typeface="Arial" pitchFamily="34" charset="0"/>
                <a:ea typeface="华文细黑" pitchFamily="2" charset="-122"/>
                <a:cs typeface="Arial" pitchFamily="34" charset="0"/>
              </a:rPr>
              <a:t>Feb 26-Mar 2</a:t>
            </a:r>
            <a:r>
              <a:rPr lang="en-US" altLang="zh-CN" sz="1200" dirty="0">
                <a:ea typeface="MS PGothic" pitchFamily="34" charset="-128"/>
              </a:rPr>
              <a:t>)</a:t>
            </a:r>
            <a:endParaRPr lang="zh-CN" altLang="en-US" sz="1200" dirty="0" smtClean="0">
              <a:latin typeface="Arial" pitchFamily="34" charset="0"/>
              <a:ea typeface="华文细黑" pitchFamily="2" charset="-122"/>
              <a:cs typeface="Arial" pitchFamily="34" charset="0"/>
            </a:endParaRPr>
          </a:p>
        </p:txBody>
      </p:sp>
      <p:sp>
        <p:nvSpPr>
          <p:cNvPr id="121" name="TextBox 5"/>
          <p:cNvSpPr txBox="1">
            <a:spLocks noChangeArrowheads="1"/>
          </p:cNvSpPr>
          <p:nvPr/>
        </p:nvSpPr>
        <p:spPr bwMode="auto">
          <a:xfrm>
            <a:off x="3785184" y="1466837"/>
            <a:ext cx="1152583"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RAN1#92b</a:t>
            </a:r>
          </a:p>
          <a:p>
            <a:pPr marL="274638" indent="-274638" algn="ctr">
              <a:spcBef>
                <a:spcPts val="0"/>
              </a:spcBef>
              <a:buClr>
                <a:schemeClr val="bg1">
                  <a:lumMod val="50000"/>
                </a:schemeClr>
              </a:buClr>
              <a:buSzPct val="80000"/>
              <a:buNone/>
            </a:pPr>
            <a:r>
              <a:rPr lang="en-US" altLang="en-US" sz="1200" dirty="0" smtClean="0">
                <a:ea typeface="MS PGothic" pitchFamily="34" charset="-128"/>
              </a:rPr>
              <a:t>(</a:t>
            </a:r>
            <a:r>
              <a:rPr lang="en-US" altLang="zh-CN" sz="1200" dirty="0" smtClean="0">
                <a:latin typeface="Arial" pitchFamily="34" charset="0"/>
                <a:ea typeface="华文细黑" pitchFamily="2" charset="-122"/>
                <a:cs typeface="Arial" pitchFamily="34" charset="0"/>
              </a:rPr>
              <a:t>Apr 16-20</a:t>
            </a:r>
            <a:r>
              <a:rPr lang="en-US" altLang="zh-CN" sz="1200" dirty="0">
                <a:ea typeface="MS PGothic" pitchFamily="34" charset="-128"/>
              </a:rPr>
              <a:t>)</a:t>
            </a:r>
            <a:endParaRPr lang="en-US" altLang="zh-CN" sz="1200" dirty="0" smtClean="0">
              <a:latin typeface="Arial" pitchFamily="34" charset="0"/>
              <a:ea typeface="华文细黑" pitchFamily="2" charset="-122"/>
              <a:cs typeface="Arial" pitchFamily="34" charset="0"/>
            </a:endParaRPr>
          </a:p>
        </p:txBody>
      </p:sp>
      <p:sp>
        <p:nvSpPr>
          <p:cNvPr id="123" name="TextBox 5"/>
          <p:cNvSpPr txBox="1">
            <a:spLocks noChangeArrowheads="1"/>
          </p:cNvSpPr>
          <p:nvPr/>
        </p:nvSpPr>
        <p:spPr bwMode="auto">
          <a:xfrm>
            <a:off x="5386698" y="1469112"/>
            <a:ext cx="997478"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RAN1#93</a:t>
            </a:r>
          </a:p>
          <a:p>
            <a:pPr marL="274638" indent="-274638" algn="ctr">
              <a:spcBef>
                <a:spcPts val="0"/>
              </a:spcBef>
              <a:buClr>
                <a:schemeClr val="bg1">
                  <a:lumMod val="50000"/>
                </a:schemeClr>
              </a:buClr>
              <a:buSzPct val="80000"/>
              <a:buNone/>
            </a:pPr>
            <a:r>
              <a:rPr lang="en-US" altLang="zh-CN" sz="1200" dirty="0" smtClean="0">
                <a:latin typeface="Arial" pitchFamily="34" charset="0"/>
                <a:ea typeface="华文细黑" pitchFamily="2" charset="-122"/>
                <a:cs typeface="Arial" pitchFamily="34" charset="0"/>
              </a:rPr>
              <a:t>(May 21-25)</a:t>
            </a:r>
          </a:p>
        </p:txBody>
      </p:sp>
      <p:sp>
        <p:nvSpPr>
          <p:cNvPr id="129" name="TextBox 5"/>
          <p:cNvSpPr txBox="1">
            <a:spLocks noChangeArrowheads="1"/>
          </p:cNvSpPr>
          <p:nvPr/>
        </p:nvSpPr>
        <p:spPr bwMode="auto">
          <a:xfrm>
            <a:off x="9464160" y="1446364"/>
            <a:ext cx="1142887"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RAN1#94</a:t>
            </a:r>
          </a:p>
          <a:p>
            <a:pPr marL="274638" indent="-274638" algn="ctr">
              <a:spcBef>
                <a:spcPts val="0"/>
              </a:spcBef>
              <a:buClr>
                <a:schemeClr val="bg1">
                  <a:lumMod val="50000"/>
                </a:schemeClr>
              </a:buClr>
              <a:buSzPct val="80000"/>
              <a:buNone/>
            </a:pPr>
            <a:r>
              <a:rPr lang="en-US" altLang="en-US" sz="1200" dirty="0" smtClean="0">
                <a:ea typeface="MS PGothic" pitchFamily="34" charset="-128"/>
              </a:rPr>
              <a:t>(</a:t>
            </a:r>
            <a:r>
              <a:rPr lang="en-US" altLang="zh-CN" sz="1200" dirty="0" smtClean="0">
                <a:latin typeface="Arial" pitchFamily="34" charset="0"/>
                <a:ea typeface="华文细黑" pitchFamily="2" charset="-122"/>
                <a:cs typeface="Arial" pitchFamily="34" charset="0"/>
              </a:rPr>
              <a:t>Aug 20-24</a:t>
            </a:r>
            <a:r>
              <a:rPr lang="en-US" altLang="en-US" sz="1200" dirty="0" smtClean="0">
                <a:ea typeface="MS PGothic" pitchFamily="34" charset="-128"/>
              </a:rPr>
              <a:t>)</a:t>
            </a:r>
            <a:endParaRPr lang="en-US" altLang="en-US" sz="1200" dirty="0">
              <a:latin typeface="Arial" charset="0"/>
              <a:ea typeface="MS PGothic" pitchFamily="34" charset="-128"/>
            </a:endParaRPr>
          </a:p>
        </p:txBody>
      </p:sp>
      <p:sp>
        <p:nvSpPr>
          <p:cNvPr id="180" name="圆角矩形 179"/>
          <p:cNvSpPr/>
          <p:nvPr/>
        </p:nvSpPr>
        <p:spPr bwMode="auto">
          <a:xfrm>
            <a:off x="435428" y="1178375"/>
            <a:ext cx="5686031" cy="254640"/>
          </a:xfrm>
          <a:prstGeom prst="roundRect">
            <a:avLst/>
          </a:prstGeom>
          <a:solidFill>
            <a:schemeClr val="accent5">
              <a:lumMod val="75000"/>
            </a:schemeClr>
          </a:solidFill>
          <a:ln>
            <a:noFill/>
          </a:ln>
          <a:effectLst/>
          <a:extLst/>
        </p:spPr>
        <p:txBody>
          <a:bodyPr vert="horz" wrap="square" lIns="0" tIns="0" rIns="0" bIns="0" numCol="1" rtlCol="0" anchor="ctr" anchorCtr="0" compatLnSpc="1">
            <a:prstTxWarp prst="textNoShape">
              <a:avLst/>
            </a:prstTxWarp>
          </a:bodyPr>
          <a:lstStyle/>
          <a:p>
            <a:pPr algn="ctr">
              <a:buNone/>
            </a:pPr>
            <a:r>
              <a:rPr lang="en-US" altLang="zh-CN" sz="1200" dirty="0" smtClean="0">
                <a:solidFill>
                  <a:schemeClr val="bg1"/>
                </a:solidFill>
                <a:latin typeface="Arial" panose="020B0604020202020204" pitchFamily="34" charset="0"/>
                <a:ea typeface="华文细黑" panose="02010600040101010101" pitchFamily="2" charset="-122"/>
                <a:cs typeface="Arial" panose="020B0604020202020204" pitchFamily="34" charset="0"/>
              </a:rPr>
              <a:t>Rel-15</a:t>
            </a:r>
            <a:endParaRPr lang="zh-CN" altLang="en-US" sz="1200"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201" name="圆角矩形 200"/>
          <p:cNvSpPr/>
          <p:nvPr/>
        </p:nvSpPr>
        <p:spPr bwMode="auto">
          <a:xfrm>
            <a:off x="6150428" y="1178376"/>
            <a:ext cx="5686031" cy="240992"/>
          </a:xfrm>
          <a:prstGeom prst="roundRect">
            <a:avLst/>
          </a:prstGeom>
          <a:solidFill>
            <a:schemeClr val="accent5">
              <a:lumMod val="75000"/>
            </a:schemeClr>
          </a:solidFill>
          <a:ln>
            <a:noFill/>
          </a:ln>
          <a:effectLst/>
          <a:extLst/>
        </p:spPr>
        <p:txBody>
          <a:bodyPr vert="horz" wrap="square" lIns="0" tIns="0" rIns="0" bIns="0" numCol="1" rtlCol="0" anchor="ctr" anchorCtr="0" compatLnSpc="1">
            <a:prstTxWarp prst="textNoShape">
              <a:avLst/>
            </a:prstTxWarp>
          </a:bodyPr>
          <a:lstStyle/>
          <a:p>
            <a:pPr algn="ctr">
              <a:buNone/>
            </a:pPr>
            <a:r>
              <a:rPr lang="en-US" altLang="zh-CN" sz="1200" dirty="0" smtClean="0">
                <a:solidFill>
                  <a:schemeClr val="bg1"/>
                </a:solidFill>
                <a:latin typeface="Arial" panose="020B0604020202020204" pitchFamily="34" charset="0"/>
                <a:ea typeface="华文细黑" panose="02010600040101010101" pitchFamily="2" charset="-122"/>
                <a:cs typeface="Arial" panose="020B0604020202020204" pitchFamily="34" charset="0"/>
              </a:rPr>
              <a:t>Rel-16 (till Dec 2019)</a:t>
            </a:r>
            <a:endParaRPr lang="zh-CN" altLang="en-US" sz="1200"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139" name="TextBox 138"/>
          <p:cNvSpPr txBox="1"/>
          <p:nvPr/>
        </p:nvSpPr>
        <p:spPr>
          <a:xfrm>
            <a:off x="2012139" y="862869"/>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2018.03</a:t>
            </a:r>
            <a:endParaRPr lang="zh-CN" altLang="en-US" sz="1600" dirty="0">
              <a:ea typeface="微软雅黑" pitchFamily="34" charset="-122"/>
              <a:cs typeface="Calibri" pitchFamily="34" charset="0"/>
            </a:endParaRPr>
          </a:p>
        </p:txBody>
      </p:sp>
      <p:sp>
        <p:nvSpPr>
          <p:cNvPr id="140" name="TextBox 139"/>
          <p:cNvSpPr txBox="1"/>
          <p:nvPr/>
        </p:nvSpPr>
        <p:spPr>
          <a:xfrm>
            <a:off x="3477914" y="865644"/>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2018.04</a:t>
            </a:r>
            <a:endParaRPr lang="zh-CN" altLang="en-US" sz="1600" dirty="0">
              <a:ea typeface="微软雅黑" pitchFamily="34" charset="-122"/>
              <a:cs typeface="Calibri" pitchFamily="34" charset="0"/>
            </a:endParaRPr>
          </a:p>
        </p:txBody>
      </p:sp>
      <p:sp>
        <p:nvSpPr>
          <p:cNvPr id="141" name="TextBox 140"/>
          <p:cNvSpPr txBox="1"/>
          <p:nvPr/>
        </p:nvSpPr>
        <p:spPr>
          <a:xfrm>
            <a:off x="9035243" y="862867"/>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2018.08</a:t>
            </a:r>
            <a:endParaRPr lang="zh-CN" altLang="en-US" sz="1600" dirty="0">
              <a:ea typeface="微软雅黑" pitchFamily="34" charset="-122"/>
              <a:cs typeface="Calibri" pitchFamily="34" charset="0"/>
            </a:endParaRPr>
          </a:p>
        </p:txBody>
      </p:sp>
      <p:sp>
        <p:nvSpPr>
          <p:cNvPr id="142" name="TextBox 141"/>
          <p:cNvSpPr txBox="1"/>
          <p:nvPr/>
        </p:nvSpPr>
        <p:spPr>
          <a:xfrm>
            <a:off x="10458085" y="862867"/>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2018.09</a:t>
            </a:r>
            <a:endParaRPr lang="zh-CN" altLang="en-US" sz="1600" dirty="0">
              <a:ea typeface="微软雅黑" pitchFamily="34" charset="-122"/>
              <a:cs typeface="Calibri" pitchFamily="34" charset="0"/>
            </a:endParaRPr>
          </a:p>
        </p:txBody>
      </p:sp>
      <p:sp>
        <p:nvSpPr>
          <p:cNvPr id="143" name="TextBox 142"/>
          <p:cNvSpPr txBox="1"/>
          <p:nvPr/>
        </p:nvSpPr>
        <p:spPr>
          <a:xfrm>
            <a:off x="7703553" y="868416"/>
            <a:ext cx="1436913" cy="319228"/>
          </a:xfrm>
          <a:prstGeom prst="rect">
            <a:avLst/>
          </a:prstGeom>
          <a:noFill/>
        </p:spPr>
        <p:txBody>
          <a:bodyPr wrap="square" lIns="96735" tIns="48368" rIns="96735" bIns="48368" rtlCol="0">
            <a:spAutoFit/>
          </a:bodyPr>
          <a:lstStyle/>
          <a:p>
            <a:pPr algn="ctr">
              <a:lnSpc>
                <a:spcPct val="90000"/>
              </a:lnSpc>
              <a:spcBef>
                <a:spcPts val="0"/>
              </a:spcBef>
              <a:buNone/>
            </a:pPr>
            <a:r>
              <a:rPr lang="en-US" altLang="zh-CN" sz="1600" dirty="0" smtClean="0">
                <a:ea typeface="微软雅黑" pitchFamily="34" charset="-122"/>
                <a:cs typeface="Calibri" pitchFamily="34" charset="0"/>
              </a:rPr>
              <a:t>2018.07</a:t>
            </a:r>
            <a:endParaRPr lang="zh-CN" altLang="en-US" sz="1600" dirty="0">
              <a:ea typeface="微软雅黑" pitchFamily="34" charset="-122"/>
              <a:cs typeface="Calibri" pitchFamily="34" charset="0"/>
            </a:endParaRPr>
          </a:p>
        </p:txBody>
      </p:sp>
      <p:sp>
        <p:nvSpPr>
          <p:cNvPr id="144" name="矩形 143"/>
          <p:cNvSpPr/>
          <p:nvPr/>
        </p:nvSpPr>
        <p:spPr bwMode="auto">
          <a:xfrm>
            <a:off x="3862316" y="1997278"/>
            <a:ext cx="6782938" cy="2165289"/>
          </a:xfrm>
          <a:prstGeom prst="rect">
            <a:avLst/>
          </a:prstGeom>
          <a:gradFill>
            <a:gsLst>
              <a:gs pos="0">
                <a:schemeClr val="bg1">
                  <a:lumMod val="75000"/>
                </a:schemeClr>
              </a:gs>
              <a:gs pos="41000">
                <a:schemeClr val="bg1">
                  <a:lumMod val="75000"/>
                </a:schemeClr>
              </a:gs>
              <a:gs pos="91000">
                <a:schemeClr val="bg1">
                  <a:lumMod val="95000"/>
                  <a:alpha val="26000"/>
                </a:schemeClr>
              </a:gs>
            </a:gsLst>
            <a:lin ang="0" scaled="0"/>
          </a:gradFill>
          <a:ln>
            <a:noFill/>
          </a:ln>
          <a:effectLst/>
          <a:extLst/>
        </p:spPr>
        <p:txBody>
          <a:bodyPr vert="horz" wrap="square" lIns="0" tIns="0" rIns="0" bIns="0" numCol="1" rtlCol="0" anchor="ctr" anchorCtr="0" compatLnSpc="1">
            <a:prstTxWarp prst="textNoShape">
              <a:avLst/>
            </a:prstTxWarp>
          </a:bodyPr>
          <a:lstStyle/>
          <a:p>
            <a:pPr algn="ctr">
              <a:buNone/>
            </a:pPr>
            <a:endParaRPr lang="zh-CN" altLang="en-US" dirty="0">
              <a:latin typeface="Arial" panose="020B0604020202020204" pitchFamily="34" charset="0"/>
              <a:ea typeface="华文细黑" panose="02010600040101010101" pitchFamily="2" charset="-122"/>
              <a:cs typeface="Arial" panose="020B0604020202020204" pitchFamily="34" charset="0"/>
            </a:endParaRPr>
          </a:p>
        </p:txBody>
      </p:sp>
      <p:sp>
        <p:nvSpPr>
          <p:cNvPr id="255" name="TextBox 254"/>
          <p:cNvSpPr txBox="1"/>
          <p:nvPr/>
        </p:nvSpPr>
        <p:spPr>
          <a:xfrm>
            <a:off x="3902425" y="2026166"/>
            <a:ext cx="4026923" cy="2369880"/>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sz="1200" dirty="0" smtClean="0">
                <a:latin typeface="Arial" pitchFamily="34" charset="0"/>
                <a:ea typeface="华文细黑" pitchFamily="2" charset="-122"/>
                <a:cs typeface="Arial" pitchFamily="34" charset="0"/>
              </a:rPr>
              <a:t>To progress and approve analytical metrics:</a:t>
            </a:r>
          </a:p>
          <a:p>
            <a:pPr marL="731838" lvl="1" indent="-274638">
              <a:spcBef>
                <a:spcPts val="600"/>
              </a:spcBef>
              <a:buClr>
                <a:schemeClr val="bg1">
                  <a:lumMod val="50000"/>
                </a:schemeClr>
              </a:buClr>
              <a:buSzPct val="80000"/>
              <a:buFont typeface="Wingdings" pitchFamily="2" charset="2"/>
              <a:buChar char="ü"/>
            </a:pPr>
            <a:r>
              <a:rPr lang="en-US" altLang="zh-CN" sz="1200" dirty="0" smtClean="0">
                <a:solidFill>
                  <a:srgbClr val="00B050"/>
                </a:solidFill>
                <a:latin typeface="Arial" pitchFamily="34" charset="0"/>
                <a:ea typeface="华文细黑" pitchFamily="2" charset="-122"/>
                <a:cs typeface="Arial" pitchFamily="34" charset="0"/>
              </a:rPr>
              <a:t>Peak data rate/SE </a:t>
            </a:r>
            <a:r>
              <a:rPr lang="en-US" altLang="zh-CN" sz="1200" dirty="0" smtClean="0">
                <a:latin typeface="Arial" pitchFamily="34" charset="0"/>
                <a:ea typeface="华文细黑" pitchFamily="2" charset="-122"/>
                <a:cs typeface="Arial" pitchFamily="34" charset="0"/>
              </a:rPr>
              <a:t>(RAN1)</a:t>
            </a:r>
          </a:p>
          <a:p>
            <a:pPr marL="731838" lvl="1" indent="-274638">
              <a:spcBef>
                <a:spcPts val="600"/>
              </a:spcBef>
              <a:buClr>
                <a:schemeClr val="bg1">
                  <a:lumMod val="50000"/>
                </a:schemeClr>
              </a:buClr>
              <a:buSzPct val="80000"/>
              <a:buFont typeface="Wingdings" pitchFamily="2" charset="2"/>
              <a:buChar char="ü"/>
            </a:pPr>
            <a:r>
              <a:rPr lang="en-US" altLang="zh-CN" sz="1200" dirty="0" smtClean="0">
                <a:solidFill>
                  <a:srgbClr val="00B050"/>
                </a:solidFill>
                <a:latin typeface="Arial" pitchFamily="34" charset="0"/>
                <a:ea typeface="华文细黑" pitchFamily="2" charset="-122"/>
                <a:cs typeface="Arial" pitchFamily="34" charset="0"/>
              </a:rPr>
              <a:t>Energy efficiency </a:t>
            </a:r>
            <a:r>
              <a:rPr lang="en-US" altLang="zh-CN" sz="1200" dirty="0" smtClean="0">
                <a:latin typeface="Arial" pitchFamily="34" charset="0"/>
                <a:ea typeface="华文细黑" pitchFamily="2" charset="-122"/>
                <a:cs typeface="Arial" pitchFamily="34" charset="0"/>
              </a:rPr>
              <a:t>(RAN1)</a:t>
            </a:r>
            <a:endParaRPr lang="en-US" altLang="zh-CN" sz="1200" dirty="0" smtClean="0">
              <a:solidFill>
                <a:srgbClr val="00B050"/>
              </a:solidFill>
              <a:latin typeface="Arial" pitchFamily="34" charset="0"/>
              <a:ea typeface="华文细黑" pitchFamily="2" charset="-122"/>
              <a:cs typeface="Arial" pitchFamily="34" charset="0"/>
            </a:endParaRPr>
          </a:p>
          <a:p>
            <a:pPr marL="731838" lvl="1" indent="-274638">
              <a:spcBef>
                <a:spcPts val="600"/>
              </a:spcBef>
              <a:buClr>
                <a:schemeClr val="bg1">
                  <a:lumMod val="50000"/>
                </a:schemeClr>
              </a:buClr>
              <a:buSzPct val="80000"/>
              <a:buFont typeface="Wingdings" pitchFamily="2" charset="2"/>
              <a:buChar char="ü"/>
            </a:pPr>
            <a:r>
              <a:rPr lang="en-US" altLang="zh-CN" sz="1200" dirty="0" smtClean="0">
                <a:solidFill>
                  <a:srgbClr val="00B050"/>
                </a:solidFill>
                <a:latin typeface="Arial" pitchFamily="34" charset="0"/>
                <a:ea typeface="华文细黑" pitchFamily="2" charset="-122"/>
                <a:cs typeface="Arial" pitchFamily="34" charset="0"/>
              </a:rPr>
              <a:t>Service requirements </a:t>
            </a:r>
            <a:r>
              <a:rPr lang="en-US" altLang="zh-CN" sz="1200" dirty="0" smtClean="0">
                <a:latin typeface="Arial" pitchFamily="34" charset="0"/>
                <a:ea typeface="华文细黑" pitchFamily="2" charset="-122"/>
                <a:cs typeface="Arial" pitchFamily="34" charset="0"/>
              </a:rPr>
              <a:t>(RAN1)</a:t>
            </a:r>
          </a:p>
          <a:p>
            <a:pPr marL="731838" lvl="1" indent="-274638">
              <a:spcBef>
                <a:spcPts val="600"/>
              </a:spcBef>
              <a:buClr>
                <a:schemeClr val="bg1">
                  <a:lumMod val="50000"/>
                </a:schemeClr>
              </a:buClr>
              <a:buSzPct val="80000"/>
              <a:buFont typeface="Wingdings" pitchFamily="2" charset="2"/>
              <a:buChar char="ü"/>
            </a:pPr>
            <a:r>
              <a:rPr lang="en-US" altLang="zh-CN" sz="1200" dirty="0" smtClean="0">
                <a:solidFill>
                  <a:srgbClr val="00B050"/>
                </a:solidFill>
                <a:latin typeface="Arial" pitchFamily="34" charset="0"/>
                <a:ea typeface="华文细黑" pitchFamily="2" charset="-122"/>
                <a:cs typeface="Arial" pitchFamily="34" charset="0"/>
              </a:rPr>
              <a:t>CP/UP latency </a:t>
            </a:r>
            <a:r>
              <a:rPr lang="en-US" altLang="zh-CN" sz="1200" dirty="0" smtClean="0">
                <a:latin typeface="Arial" pitchFamily="34" charset="0"/>
                <a:ea typeface="华文细黑" pitchFamily="2" charset="-122"/>
                <a:cs typeface="Arial" pitchFamily="34" charset="0"/>
              </a:rPr>
              <a:t>(RAN2)</a:t>
            </a:r>
          </a:p>
          <a:p>
            <a:pPr marL="731838" lvl="1" indent="-274638">
              <a:spcBef>
                <a:spcPts val="600"/>
              </a:spcBef>
              <a:buClr>
                <a:schemeClr val="bg1">
                  <a:lumMod val="50000"/>
                </a:schemeClr>
              </a:buClr>
              <a:buSzPct val="80000"/>
              <a:buFont typeface="Wingdings" pitchFamily="2" charset="2"/>
              <a:buChar char="ü"/>
            </a:pPr>
            <a:r>
              <a:rPr lang="en-US" altLang="zh-CN" sz="1200" dirty="0" smtClean="0">
                <a:solidFill>
                  <a:srgbClr val="00B050"/>
                </a:solidFill>
                <a:latin typeface="Arial" pitchFamily="34" charset="0"/>
                <a:ea typeface="华文细黑" pitchFamily="2" charset="-122"/>
                <a:cs typeface="Arial" pitchFamily="34" charset="0"/>
              </a:rPr>
              <a:t>Mobility interruption time </a:t>
            </a:r>
            <a:r>
              <a:rPr lang="en-US" altLang="zh-CN" sz="1200" dirty="0" smtClean="0">
                <a:latin typeface="Arial" pitchFamily="34" charset="0"/>
                <a:ea typeface="华文细黑" pitchFamily="2" charset="-122"/>
                <a:cs typeface="Arial" pitchFamily="34" charset="0"/>
              </a:rPr>
              <a:t>(RAN2)</a:t>
            </a:r>
          </a:p>
          <a:p>
            <a:pPr marL="731838" lvl="1" indent="-274638">
              <a:spcBef>
                <a:spcPts val="600"/>
              </a:spcBef>
              <a:buClr>
                <a:schemeClr val="bg1">
                  <a:lumMod val="50000"/>
                </a:schemeClr>
              </a:buClr>
              <a:buSzPct val="80000"/>
              <a:buFont typeface="Wingdings" pitchFamily="2" charset="2"/>
              <a:buChar char="ü"/>
            </a:pPr>
            <a:r>
              <a:rPr lang="en-US" altLang="zh-CN" sz="1200" dirty="0" smtClean="0">
                <a:solidFill>
                  <a:srgbClr val="00B050"/>
                </a:solidFill>
                <a:latin typeface="Arial" pitchFamily="34" charset="0"/>
                <a:ea typeface="华文细黑" pitchFamily="2" charset="-122"/>
                <a:cs typeface="Arial" pitchFamily="34" charset="0"/>
              </a:rPr>
              <a:t>Bandwidth and scalability </a:t>
            </a:r>
            <a:r>
              <a:rPr lang="en-US" altLang="zh-CN" sz="1200" dirty="0" smtClean="0">
                <a:latin typeface="Arial" pitchFamily="34" charset="0"/>
                <a:ea typeface="华文细黑" pitchFamily="2" charset="-122"/>
                <a:cs typeface="Arial" pitchFamily="34" charset="0"/>
              </a:rPr>
              <a:t>(RAN4)</a:t>
            </a:r>
          </a:p>
          <a:p>
            <a:pPr marL="731838" lvl="1" indent="-274638">
              <a:spcBef>
                <a:spcPts val="600"/>
              </a:spcBef>
              <a:buClr>
                <a:schemeClr val="bg1">
                  <a:lumMod val="50000"/>
                </a:schemeClr>
              </a:buClr>
              <a:buSzPct val="80000"/>
              <a:buFont typeface="Wingdings" pitchFamily="2" charset="2"/>
              <a:buChar char="ü"/>
            </a:pPr>
            <a:r>
              <a:rPr lang="en-US" altLang="zh-CN" sz="1200" dirty="0" smtClean="0">
                <a:solidFill>
                  <a:srgbClr val="00B050"/>
                </a:solidFill>
                <a:latin typeface="Arial" pitchFamily="34" charset="0"/>
                <a:ea typeface="华文细黑" pitchFamily="2" charset="-122"/>
                <a:cs typeface="Arial" pitchFamily="34" charset="0"/>
              </a:rPr>
              <a:t>Spectrum requirement </a:t>
            </a:r>
            <a:r>
              <a:rPr lang="en-US" altLang="zh-CN" sz="1200" dirty="0" smtClean="0">
                <a:latin typeface="Arial" pitchFamily="34" charset="0"/>
                <a:ea typeface="华文细黑" pitchFamily="2" charset="-122"/>
                <a:cs typeface="Arial" pitchFamily="34" charset="0"/>
              </a:rPr>
              <a:t>(RAN4)</a:t>
            </a:r>
          </a:p>
          <a:p>
            <a:pPr marL="274638" indent="-274638">
              <a:spcBef>
                <a:spcPts val="600"/>
              </a:spcBef>
              <a:buClr>
                <a:schemeClr val="bg1">
                  <a:lumMod val="50000"/>
                </a:schemeClr>
              </a:buClr>
              <a:buSzPct val="80000"/>
              <a:buFont typeface="Wingdings" pitchFamily="2" charset="2"/>
              <a:buChar char="l"/>
            </a:pPr>
            <a:endParaRPr lang="zh-CN" altLang="en-US" sz="1200" dirty="0" err="1" smtClean="0">
              <a:latin typeface="Arial" pitchFamily="34" charset="0"/>
              <a:ea typeface="华文细黑" pitchFamily="2" charset="-122"/>
              <a:cs typeface="Arial" pitchFamily="34" charset="0"/>
            </a:endParaRPr>
          </a:p>
        </p:txBody>
      </p:sp>
      <p:sp>
        <p:nvSpPr>
          <p:cNvPr id="70" name="TextBox 5"/>
          <p:cNvSpPr txBox="1">
            <a:spLocks noChangeArrowheads="1"/>
          </p:cNvSpPr>
          <p:nvPr/>
        </p:nvSpPr>
        <p:spPr bwMode="auto">
          <a:xfrm>
            <a:off x="6431394" y="4276661"/>
            <a:ext cx="1482326"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RAN#80</a:t>
            </a:r>
          </a:p>
          <a:p>
            <a:pPr marL="274638" indent="-274638" algn="ctr">
              <a:spcBef>
                <a:spcPts val="0"/>
              </a:spcBef>
              <a:buClr>
                <a:schemeClr val="bg1">
                  <a:lumMod val="50000"/>
                </a:schemeClr>
              </a:buClr>
              <a:buSzPct val="80000"/>
              <a:buNone/>
            </a:pPr>
            <a:r>
              <a:rPr lang="en-US" altLang="zh-CN" sz="1200" dirty="0" smtClean="0">
                <a:latin typeface="Arial" pitchFamily="34" charset="0"/>
                <a:ea typeface="华文细黑" pitchFamily="2" charset="-122"/>
                <a:cs typeface="Arial" pitchFamily="34" charset="0"/>
              </a:rPr>
              <a:t>(June 11-14</a:t>
            </a:r>
            <a:r>
              <a:rPr lang="en-US" altLang="zh-CN" sz="1200" dirty="0">
                <a:ea typeface="MS PGothic" pitchFamily="34" charset="-128"/>
              </a:rPr>
              <a:t>)</a:t>
            </a:r>
            <a:endParaRPr lang="en-US" altLang="zh-CN" sz="1200" dirty="0" smtClean="0">
              <a:latin typeface="Arial" pitchFamily="34" charset="0"/>
              <a:ea typeface="华文细黑" pitchFamily="2" charset="-122"/>
              <a:cs typeface="Arial" pitchFamily="34" charset="0"/>
            </a:endParaRPr>
          </a:p>
        </p:txBody>
      </p:sp>
      <p:sp>
        <p:nvSpPr>
          <p:cNvPr id="71" name="TextBox 5"/>
          <p:cNvSpPr txBox="1">
            <a:spLocks noChangeArrowheads="1"/>
          </p:cNvSpPr>
          <p:nvPr/>
        </p:nvSpPr>
        <p:spPr bwMode="auto">
          <a:xfrm>
            <a:off x="10624694" y="4278935"/>
            <a:ext cx="1079625"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RAN#81</a:t>
            </a:r>
          </a:p>
          <a:p>
            <a:pPr marL="274638" indent="-274638" algn="ctr">
              <a:spcBef>
                <a:spcPts val="0"/>
              </a:spcBef>
              <a:buClr>
                <a:schemeClr val="bg1">
                  <a:lumMod val="50000"/>
                </a:schemeClr>
              </a:buClr>
              <a:buSzPct val="80000"/>
              <a:buNone/>
            </a:pPr>
            <a:r>
              <a:rPr lang="en-US" altLang="en-US" sz="1200" dirty="0" smtClean="0">
                <a:ea typeface="MS PGothic" pitchFamily="34" charset="-128"/>
              </a:rPr>
              <a:t>(</a:t>
            </a:r>
            <a:r>
              <a:rPr lang="en-US" altLang="zh-CN" sz="1200" dirty="0" smtClean="0">
                <a:latin typeface="Arial" pitchFamily="34" charset="0"/>
                <a:ea typeface="华文细黑" pitchFamily="2" charset="-122"/>
                <a:cs typeface="Arial" pitchFamily="34" charset="0"/>
              </a:rPr>
              <a:t>Sep 10-13</a:t>
            </a:r>
            <a:r>
              <a:rPr lang="en-US" altLang="en-US" sz="1200" dirty="0" smtClean="0">
                <a:ea typeface="MS PGothic" pitchFamily="34" charset="-128"/>
              </a:rPr>
              <a:t>)</a:t>
            </a:r>
            <a:endParaRPr lang="en-US" altLang="en-US" sz="1200" dirty="0">
              <a:latin typeface="Arial" charset="0"/>
              <a:ea typeface="MS PGothic" pitchFamily="34" charset="-128"/>
            </a:endParaRPr>
          </a:p>
        </p:txBody>
      </p:sp>
      <p:sp>
        <p:nvSpPr>
          <p:cNvPr id="72" name="TextBox 5"/>
          <p:cNvSpPr txBox="1">
            <a:spLocks noChangeArrowheads="1"/>
          </p:cNvSpPr>
          <p:nvPr/>
        </p:nvSpPr>
        <p:spPr bwMode="auto">
          <a:xfrm>
            <a:off x="2665094" y="4272111"/>
            <a:ext cx="1009131" cy="461665"/>
          </a:xfrm>
          <a:prstGeom prst="rect">
            <a:avLst/>
          </a:prstGeom>
          <a:noFill/>
          <a:ln w="9525">
            <a:noFill/>
            <a:miter lim="800000"/>
            <a:headEnd/>
            <a:tailEnd/>
          </a:ln>
        </p:spPr>
        <p:txBody>
          <a:bodyPr wrap="square">
            <a:spAutoFit/>
          </a:bodyPr>
          <a:lstStyle/>
          <a:p>
            <a:pPr algn="ctr">
              <a:buNone/>
            </a:pPr>
            <a:r>
              <a:rPr lang="en-US" altLang="en-US" sz="1200" dirty="0" smtClean="0">
                <a:latin typeface="Arial" charset="0"/>
                <a:ea typeface="MS PGothic" pitchFamily="34" charset="-128"/>
              </a:rPr>
              <a:t>RAN#79</a:t>
            </a:r>
          </a:p>
          <a:p>
            <a:pPr marL="274638" indent="-274638" algn="ctr">
              <a:spcBef>
                <a:spcPts val="0"/>
              </a:spcBef>
              <a:buClr>
                <a:schemeClr val="bg1">
                  <a:lumMod val="50000"/>
                </a:schemeClr>
              </a:buClr>
              <a:buSzPct val="80000"/>
              <a:buNone/>
            </a:pPr>
            <a:r>
              <a:rPr lang="en-US" altLang="zh-CN" sz="1200" dirty="0" smtClean="0">
                <a:latin typeface="Arial" pitchFamily="34" charset="0"/>
                <a:ea typeface="华文细黑" pitchFamily="2" charset="-122"/>
                <a:cs typeface="Arial" pitchFamily="34" charset="0"/>
              </a:rPr>
              <a:t>(Mar 19-22</a:t>
            </a:r>
            <a:r>
              <a:rPr lang="en-US" altLang="zh-CN" sz="1200" dirty="0">
                <a:ea typeface="MS PGothic" pitchFamily="34" charset="-128"/>
              </a:rPr>
              <a:t>)</a:t>
            </a:r>
            <a:endParaRPr lang="en-US" altLang="zh-CN" sz="1200" dirty="0" smtClean="0">
              <a:latin typeface="Arial" pitchFamily="34" charset="0"/>
              <a:ea typeface="华文细黑" pitchFamily="2" charset="-122"/>
              <a:cs typeface="Arial" pitchFamily="34" charset="0"/>
            </a:endParaRPr>
          </a:p>
        </p:txBody>
      </p:sp>
      <p:cxnSp>
        <p:nvCxnSpPr>
          <p:cNvPr id="74" name="直接箭头连接符 73"/>
          <p:cNvCxnSpPr/>
          <p:nvPr/>
        </p:nvCxnSpPr>
        <p:spPr bwMode="auto">
          <a:xfrm>
            <a:off x="4708478" y="5158847"/>
            <a:ext cx="6018663" cy="0"/>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75" name="TextBox 74"/>
          <p:cNvSpPr txBox="1"/>
          <p:nvPr/>
        </p:nvSpPr>
        <p:spPr>
          <a:xfrm>
            <a:off x="6455391" y="4885892"/>
            <a:ext cx="2531783" cy="276999"/>
          </a:xfrm>
          <a:prstGeom prst="rect">
            <a:avLst/>
          </a:prstGeom>
          <a:no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sz="1200" dirty="0" smtClean="0">
                <a:latin typeface="Arial" pitchFamily="34" charset="0"/>
                <a:ea typeface="华文细黑" pitchFamily="2" charset="-122"/>
                <a:cs typeface="Arial" pitchFamily="34" charset="0"/>
              </a:rPr>
              <a:t>Update description template</a:t>
            </a:r>
            <a:endParaRPr lang="zh-CN" altLang="en-US" sz="1200" dirty="0" err="1" smtClean="0">
              <a:latin typeface="Arial" pitchFamily="34" charset="0"/>
              <a:ea typeface="华文细黑" pitchFamily="2" charset="-122"/>
              <a:cs typeface="Arial" pitchFamily="34" charset="0"/>
            </a:endParaRPr>
          </a:p>
        </p:txBody>
      </p:sp>
      <p:cxnSp>
        <p:nvCxnSpPr>
          <p:cNvPr id="80" name="直接箭头连接符 79"/>
          <p:cNvCxnSpPr/>
          <p:nvPr/>
        </p:nvCxnSpPr>
        <p:spPr bwMode="auto">
          <a:xfrm>
            <a:off x="7535836" y="5638793"/>
            <a:ext cx="3204000" cy="0"/>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81" name="TextBox 80"/>
          <p:cNvSpPr txBox="1"/>
          <p:nvPr/>
        </p:nvSpPr>
        <p:spPr>
          <a:xfrm>
            <a:off x="8054454" y="5338543"/>
            <a:ext cx="2384307" cy="276999"/>
          </a:xfrm>
          <a:prstGeom prst="rect">
            <a:avLst/>
          </a:prstGeom>
          <a:noFill/>
        </p:spPr>
        <p:txBody>
          <a:bodyPr wrap="none" rtlCol="0">
            <a:spAutoFit/>
          </a:bodyPr>
          <a:lstStyle/>
          <a:p>
            <a:pPr marL="274638" indent="-274638">
              <a:spcBef>
                <a:spcPts val="600"/>
              </a:spcBef>
              <a:buClr>
                <a:schemeClr val="bg1">
                  <a:lumMod val="50000"/>
                </a:schemeClr>
              </a:buClr>
              <a:buSzPct val="80000"/>
              <a:buFont typeface="Wingdings" pitchFamily="2" charset="2"/>
              <a:buChar char="l"/>
            </a:pPr>
            <a:r>
              <a:rPr lang="en-US" altLang="zh-CN" sz="1200" dirty="0" smtClean="0">
                <a:latin typeface="Arial" pitchFamily="34" charset="0"/>
                <a:ea typeface="华文细黑" pitchFamily="2" charset="-122"/>
                <a:cs typeface="Arial" pitchFamily="34" charset="0"/>
              </a:rPr>
              <a:t>Draft compliance template</a:t>
            </a:r>
            <a:endParaRPr lang="zh-CN" altLang="en-US" sz="1200" dirty="0" err="1" smtClean="0">
              <a:latin typeface="Arial" pitchFamily="34" charset="0"/>
              <a:ea typeface="华文细黑" pitchFamily="2" charset="-122"/>
              <a:cs typeface="Arial" pitchFamily="34" charset="0"/>
            </a:endParaRPr>
          </a:p>
        </p:txBody>
      </p:sp>
      <p:cxnSp>
        <p:nvCxnSpPr>
          <p:cNvPr id="91" name="直接箭头连接符 90"/>
          <p:cNvCxnSpPr/>
          <p:nvPr/>
        </p:nvCxnSpPr>
        <p:spPr bwMode="auto">
          <a:xfrm>
            <a:off x="11147873" y="1552082"/>
            <a:ext cx="1" cy="4356000"/>
          </a:xfrm>
          <a:prstGeom prst="straightConnector1">
            <a:avLst/>
          </a:prstGeom>
          <a:noFill/>
          <a:ln>
            <a:solidFill>
              <a:schemeClr val="tx1"/>
            </a:solidFill>
            <a:tailEnd type="arrow"/>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92" name="TextBox 91"/>
          <p:cNvSpPr txBox="1"/>
          <p:nvPr/>
        </p:nvSpPr>
        <p:spPr>
          <a:xfrm>
            <a:off x="8961120" y="5934670"/>
            <a:ext cx="3234056" cy="923330"/>
          </a:xfrm>
          <a:prstGeom prst="rect">
            <a:avLst/>
          </a:prstGeom>
          <a:solidFill>
            <a:schemeClr val="accent5">
              <a:lumMod val="75000"/>
            </a:schemeClr>
          </a:solid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dirty="0" smtClean="0">
                <a:solidFill>
                  <a:schemeClr val="bg1"/>
                </a:solidFill>
                <a:latin typeface="Arial" pitchFamily="34" charset="0"/>
                <a:ea typeface="华文细黑" pitchFamily="2" charset="-122"/>
                <a:cs typeface="Arial" pitchFamily="34" charset="0"/>
              </a:rPr>
              <a:t>Approve 3GPP’s First complete submission with self evaluation</a:t>
            </a:r>
            <a:endParaRPr lang="zh-CN" altLang="en-US" dirty="0" err="1" smtClean="0">
              <a:solidFill>
                <a:schemeClr val="bg1"/>
              </a:solidFill>
              <a:latin typeface="Arial" pitchFamily="34" charset="0"/>
              <a:ea typeface="华文细黑" pitchFamily="2" charset="-122"/>
              <a:cs typeface="Arial" pitchFamily="34" charset="0"/>
            </a:endParaRPr>
          </a:p>
        </p:txBody>
      </p:sp>
      <p:sp>
        <p:nvSpPr>
          <p:cNvPr id="36" name="TextBox 35"/>
          <p:cNvSpPr txBox="1"/>
          <p:nvPr/>
        </p:nvSpPr>
        <p:spPr>
          <a:xfrm>
            <a:off x="477669" y="5786651"/>
            <a:ext cx="3671250" cy="646331"/>
          </a:xfrm>
          <a:prstGeom prst="rect">
            <a:avLst/>
          </a:prstGeom>
          <a:noFill/>
        </p:spPr>
        <p:txBody>
          <a:bodyPr wrap="square" rtlCol="0">
            <a:spAutoFit/>
          </a:bodyPr>
          <a:lstStyle/>
          <a:p>
            <a:pPr marL="274638" indent="-274638">
              <a:spcBef>
                <a:spcPts val="600"/>
              </a:spcBef>
              <a:buClr>
                <a:schemeClr val="bg1">
                  <a:lumMod val="50000"/>
                </a:schemeClr>
              </a:buClr>
              <a:buSzPct val="80000"/>
              <a:buFont typeface="Wingdings" pitchFamily="2" charset="2"/>
              <a:buChar char="l"/>
            </a:pPr>
            <a:r>
              <a:rPr lang="en-US" altLang="zh-CN" dirty="0" smtClean="0">
                <a:solidFill>
                  <a:srgbClr val="FF0000"/>
                </a:solidFill>
                <a:latin typeface="Arial" pitchFamily="34" charset="0"/>
                <a:ea typeface="华文细黑" pitchFamily="2" charset="-122"/>
                <a:cs typeface="Arial" pitchFamily="34" charset="0"/>
              </a:rPr>
              <a:t>For requirements that need analytical or inspection</a:t>
            </a:r>
            <a:endParaRPr lang="zh-CN" altLang="en-US" dirty="0" err="1" smtClean="0">
              <a:solidFill>
                <a:srgbClr val="FF0000"/>
              </a:solidFill>
              <a:latin typeface="Arial" pitchFamily="34" charset="0"/>
              <a:ea typeface="华文细黑" pitchFamily="2" charset="-122"/>
              <a:cs typeface="Arial" pitchFamily="34" charset="0"/>
            </a:endParaRPr>
          </a:p>
        </p:txBody>
      </p:sp>
    </p:spTree>
    <p:extLst>
      <p:ext uri="{BB962C8B-B14F-4D97-AF65-F5344CB8AC3E}">
        <p14:creationId xmlns:p14="http://schemas.microsoft.com/office/powerpoint/2010/main" xmlns="" val="8379889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6"/>
          <p:cNvPicPr>
            <a:picLocks noChangeAspect="1"/>
          </p:cNvPicPr>
          <p:nvPr/>
        </p:nvPicPr>
        <p:blipFill>
          <a:blip r:embed="rId2" cstate="print"/>
          <a:srcRect/>
          <a:stretch>
            <a:fillRect/>
          </a:stretch>
        </p:blipFill>
        <p:spPr bwMode="auto">
          <a:xfrm>
            <a:off x="0" y="0"/>
            <a:ext cx="12193588" cy="6858000"/>
          </a:xfrm>
          <a:prstGeom prst="rect">
            <a:avLst/>
          </a:prstGeom>
          <a:noFill/>
          <a:ln w="9525">
            <a:noFill/>
            <a:miter lim="800000"/>
            <a:headEnd/>
            <a:tailEnd/>
          </a:ln>
        </p:spPr>
      </p:pic>
      <p:sp>
        <p:nvSpPr>
          <p:cNvPr id="34819" name="标题 1"/>
          <p:cNvSpPr>
            <a:spLocks noGrp="1"/>
          </p:cNvSpPr>
          <p:nvPr>
            <p:ph type="title"/>
          </p:nvPr>
        </p:nvSpPr>
        <p:spPr bwMode="auto">
          <a:xfrm>
            <a:off x="3398838" y="1827213"/>
            <a:ext cx="5762625" cy="1143000"/>
          </a:xfrm>
          <a:noFill/>
          <a:ln>
            <a:miter lim="800000"/>
            <a:headEnd/>
            <a:tailEnd/>
          </a:ln>
        </p:spPr>
        <p:txBody>
          <a:bodyPr vert="horz" wrap="square" lIns="91440" tIns="45720" rIns="91440" bIns="45720" numCol="1" anchor="t" anchorCtr="0" compatLnSpc="1">
            <a:prstTxWarp prst="textNoShape">
              <a:avLst/>
            </a:prstTxWarp>
          </a:bodyPr>
          <a:lstStyle/>
          <a:p>
            <a:pPr algn="ctr"/>
            <a:r>
              <a:rPr lang="en-US" altLang="zh-CN" smtClean="0">
                <a:solidFill>
                  <a:schemeClr val="bg1"/>
                </a:solidFill>
              </a:rPr>
              <a:t>Thank you !</a:t>
            </a: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6ED0E8CE-4234-444F-8F3F-B81082EADC5F}"/>
    </a:ext>
  </a:extLst>
</a:theme>
</file>

<file path=ppt/theme/theme4.xml><?xml version="1.0" encoding="utf-8"?>
<a:theme xmlns:a="http://schemas.openxmlformats.org/drawingml/2006/main" name="3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177800" indent="-177800">
          <a:spcBef>
            <a:spcPts val="600"/>
          </a:spcBef>
          <a:buClr>
            <a:schemeClr val="bg1">
              <a:lumMod val="50000"/>
            </a:schemeClr>
          </a:buClr>
          <a:buSzPct val="80000"/>
          <a:defRPr dirty="0"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177800" indent="-177800">
          <a:spcBef>
            <a:spcPts val="600"/>
          </a:spcBef>
          <a:buClr>
            <a:schemeClr val="bg1">
              <a:lumMod val="50000"/>
            </a:schemeClr>
          </a:buClr>
          <a:buSzPct val="80000"/>
          <a:defRPr dirty="0"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CD46EE07-394F-42D7-8252-5E7AD7A148D5}"/>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30164</TotalTime>
  <Words>524</Words>
  <Application>Microsoft Office PowerPoint</Application>
  <PresentationFormat>自定义</PresentationFormat>
  <Paragraphs>100</Paragraphs>
  <Slides>5</Slides>
  <Notes>0</Notes>
  <HiddenSlides>0</HiddenSlides>
  <MMClips>0</MMClips>
  <ScaleCrop>false</ScaleCrop>
  <HeadingPairs>
    <vt:vector size="4" baseType="variant">
      <vt:variant>
        <vt:lpstr>主题</vt:lpstr>
      </vt:variant>
      <vt:variant>
        <vt:i4>6</vt:i4>
      </vt:variant>
      <vt:variant>
        <vt:lpstr>幻灯片标题</vt:lpstr>
      </vt:variant>
      <vt:variant>
        <vt:i4>5</vt:i4>
      </vt:variant>
    </vt:vector>
  </HeadingPairs>
  <TitlesOfParts>
    <vt:vector size="11" baseType="lpstr">
      <vt:lpstr>1_16-9 PPT Temp</vt:lpstr>
      <vt:lpstr>2_默认设计模板</vt:lpstr>
      <vt:lpstr>5_default</vt:lpstr>
      <vt:lpstr>3_默认设计模板</vt:lpstr>
      <vt:lpstr>4_默认设计模板</vt:lpstr>
      <vt:lpstr>5_默认设计模板</vt:lpstr>
      <vt:lpstr>Consideration on detailed work plan for  Self evaluation against IMT-2020 requirements</vt:lpstr>
      <vt:lpstr>Background</vt:lpstr>
      <vt:lpstr>Plan for self evaluation in 3GPP RAN and WGs</vt:lpstr>
      <vt:lpstr>Plan for self evaluation in 3GPP RAN and WGs</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 on detailed work plan for  Self evaluation against IMT-2020 requirements</dc:title>
  <dc:creator>Brian Classon</dc:creator>
  <cp:lastModifiedBy>Wu Yong</cp:lastModifiedBy>
  <cp:revision>2301</cp:revision>
  <dcterms:created xsi:type="dcterms:W3CDTF">2016-03-01T06:13:35Z</dcterms:created>
  <dcterms:modified xsi:type="dcterms:W3CDTF">2018-02-15T12:56:00Z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(3)MM6kr1ZQxcIl7t+qxNnto3PaVK5IE40VUCsf488//ZHKFDDoxjy9hnrx3T2q2F4Q8oI7afbW
2cq30TtoC8WkKkQOrwEW0lOIxF3CplIcmTOGWh6D9fBmjHgWiv8cvPGINeHiDTBEIbu0dL+V
5U0YHckzssklwN+HvQHay+NJuln47Acz2ug2OzIpvZ292F0kU+rxkBvJmv/moNyTOw9k7LZ4
uc692hUKnBbAzbZU8R</vt:lpwstr>
  </property>
  <property fmtid="{D5CDD505-2E9C-101B-9397-08002B2CF9AE}" pid="8" name="_2015_ms_pID_7253431">
    <vt:lpwstr>V4TVJfCudYCp2Pz4x0hevJoFgO313u1CqCHvsio6jVopxE2afN8KII
HduY666K7BCTuTKo98IIsU+7ql4Zr/+k+SROpoYcMWGHmI5nJzVkbkHtc37yWhxh9rfPnk9l
Bu45aUrpqpW0oebd1LJWSsmhxBlkdRKOTsRmzigAwmpGJA76rfcYJpl82mLCg9OZpPimf49F
DNXPQtfNXFx6vhO5a6mh5z8yYhJ1L6gmHdK6</vt:lpwstr>
  </property>
  <property fmtid="{D5CDD505-2E9C-101B-9397-08002B2CF9AE}" pid="9" name="_2015_ms_pID_7253432">
    <vt:lpwstr>RRS9imnXnEvDK/CYIMHHkpDsZKb9uRxFg898
NYfhPmms7SE11TVjEbUfd0acXWmbqgtpEgNn5GdqHMOxTJ3GdbA=</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1518699350</vt:lpwstr>
  </property>
</Properties>
</file>