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wdp" ContentType="image/vnd.ms-photo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2" r:id="rId1"/>
  </p:sldMasterIdLst>
  <p:notesMasterIdLst>
    <p:notesMasterId r:id="rId28"/>
  </p:notesMasterIdLst>
  <p:handoutMasterIdLst>
    <p:handoutMasterId r:id="rId29"/>
  </p:handoutMasterIdLst>
  <p:sldIdLst>
    <p:sldId id="554" r:id="rId2"/>
    <p:sldId id="515" r:id="rId3"/>
    <p:sldId id="516" r:id="rId4"/>
    <p:sldId id="518" r:id="rId5"/>
    <p:sldId id="524" r:id="rId6"/>
    <p:sldId id="580" r:id="rId7"/>
    <p:sldId id="529" r:id="rId8"/>
    <p:sldId id="576" r:id="rId9"/>
    <p:sldId id="531" r:id="rId10"/>
    <p:sldId id="569" r:id="rId11"/>
    <p:sldId id="570" r:id="rId12"/>
    <p:sldId id="571" r:id="rId13"/>
    <p:sldId id="535" r:id="rId14"/>
    <p:sldId id="536" r:id="rId15"/>
    <p:sldId id="572" r:id="rId16"/>
    <p:sldId id="573" r:id="rId17"/>
    <p:sldId id="579" r:id="rId18"/>
    <p:sldId id="578" r:id="rId19"/>
    <p:sldId id="562" r:id="rId20"/>
    <p:sldId id="563" r:id="rId21"/>
    <p:sldId id="550" r:id="rId22"/>
    <p:sldId id="574" r:id="rId23"/>
    <p:sldId id="565" r:id="rId24"/>
    <p:sldId id="566" r:id="rId25"/>
    <p:sldId id="567" r:id="rId26"/>
    <p:sldId id="491" r:id="rId27"/>
  </p:sldIdLst>
  <p:sldSz cx="9144000" cy="5143500" type="screen16x9"/>
  <p:notesSz cx="6797675" cy="99266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默认节" id="{40BAD13A-CF3B-46F1-9F92-1EEB6DF0B91B}">
          <p14:sldIdLst>
            <p14:sldId id="554"/>
            <p14:sldId id="515"/>
            <p14:sldId id="516"/>
            <p14:sldId id="517"/>
            <p14:sldId id="518"/>
            <p14:sldId id="523"/>
            <p14:sldId id="524"/>
            <p14:sldId id="552"/>
            <p14:sldId id="561"/>
            <p14:sldId id="529"/>
            <p14:sldId id="530"/>
            <p14:sldId id="531"/>
            <p14:sldId id="569"/>
            <p14:sldId id="570"/>
            <p14:sldId id="571"/>
            <p14:sldId id="535"/>
            <p14:sldId id="536"/>
            <p14:sldId id="572"/>
            <p14:sldId id="573"/>
            <p14:sldId id="555"/>
            <p14:sldId id="543"/>
            <p14:sldId id="547"/>
            <p14:sldId id="562"/>
            <p14:sldId id="563"/>
            <p14:sldId id="550"/>
            <p14:sldId id="574"/>
            <p14:sldId id="565"/>
            <p14:sldId id="566"/>
            <p14:sldId id="567"/>
            <p14:sldId id="568"/>
            <p14:sldId id="491"/>
          </p14:sldIdLst>
        </p14:section>
        <p14:section name="无标题节" id="{55232401-34EE-4EBD-BFAF-C9D0F61BAE12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587">
          <p15:clr>
            <a:srgbClr val="A4A3A4"/>
          </p15:clr>
        </p15:guide>
        <p15:guide id="2" orient="horz" pos="3883">
          <p15:clr>
            <a:srgbClr val="A4A3A4"/>
          </p15:clr>
        </p15:guide>
        <p15:guide id="3" pos="7164">
          <p15:clr>
            <a:srgbClr val="A4A3A4"/>
          </p15:clr>
        </p15:guide>
        <p15:guide id="4" pos="519">
          <p15:clr>
            <a:srgbClr val="A4A3A4"/>
          </p15:clr>
        </p15:guide>
        <p15:guide id="5" orient="horz" pos="440">
          <p15:clr>
            <a:srgbClr val="A4A3A4"/>
          </p15:clr>
        </p15:guide>
        <p15:guide id="6" orient="horz" pos="2912">
          <p15:clr>
            <a:srgbClr val="A4A3A4"/>
          </p15:clr>
        </p15:guide>
        <p15:guide id="7" pos="5372">
          <p15:clr>
            <a:srgbClr val="A4A3A4"/>
          </p15:clr>
        </p15:guide>
        <p15:guide id="8" pos="38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A20000"/>
    <a:srgbClr val="3E5D82"/>
    <a:srgbClr val="02AE16"/>
    <a:srgbClr val="9177FD"/>
    <a:srgbClr val="FF6709"/>
    <a:srgbClr val="FF2222"/>
    <a:srgbClr val="E4E4E4"/>
    <a:srgbClr val="383747"/>
    <a:srgbClr val="66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8" autoAdjust="0"/>
    <p:restoredTop sz="95918" autoAdjust="0"/>
  </p:normalViewPr>
  <p:slideViewPr>
    <p:cSldViewPr snapToGrid="0" snapToObjects="1" showGuides="1">
      <p:cViewPr varScale="1">
        <p:scale>
          <a:sx n="90" d="100"/>
          <a:sy n="90" d="100"/>
        </p:scale>
        <p:origin x="-924" y="-96"/>
      </p:cViewPr>
      <p:guideLst>
        <p:guide orient="horz" pos="587"/>
        <p:guide orient="horz" pos="3883"/>
        <p:guide orient="horz" pos="440"/>
        <p:guide orient="horz" pos="2912"/>
        <p:guide pos="7164"/>
        <p:guide pos="519"/>
        <p:guide pos="5372"/>
        <p:guide pos="389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0" d="100"/>
          <a:sy n="70" d="100"/>
        </p:scale>
        <p:origin x="-1638" y="-108"/>
      </p:cViewPr>
      <p:guideLst>
        <p:guide orient="horz" pos="3127"/>
        <p:guide pos="2141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299ECB0-6573-4573-97F8-0F22CF6BD3F2}" type="datetimeFigureOut">
              <a:rPr lang="zh-CN" altLang="en-US"/>
              <a:pPr>
                <a:defRPr/>
              </a:pPr>
              <a:t>2018/2/17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F672297-AFAB-40D7-9FB7-D5F863C7FB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461132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67EB6-9D1B-4BD6-828D-CF509AB728B2}" type="datetimeFigureOut">
              <a:rPr lang="en-US" smtClean="0"/>
              <a:pPr/>
              <a:t>2/17/2018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AC5458-9D8F-496A-8CA9-D1357EC7E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1660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0B524-39D1-4AA2-8F56-B570DCCF57FB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106184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0B524-39D1-4AA2-8F56-B570DCCF57FB}" type="slidenum">
              <a:rPr lang="en-US" altLang="zh-CN" smtClean="0">
                <a:solidFill>
                  <a:srgbClr val="000000"/>
                </a:solidFill>
              </a:rPr>
              <a:pPr/>
              <a:t>25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3198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1909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0B524-39D1-4AA2-8F56-B570DCCF57FB}" type="slidenum">
              <a:rPr lang="en-US" altLang="zh-CN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14325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5598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8613" y="665163"/>
            <a:ext cx="5910262" cy="33258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328058-29F7-46C6-8D38-03A129804023}" type="slidenum">
              <a:rPr lang="en-US" altLang="zh-CN" smtClean="0">
                <a:solidFill>
                  <a:prstClr val="black"/>
                </a:solidFill>
              </a:rPr>
              <a:pPr/>
              <a:t>17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2794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8613" y="665163"/>
            <a:ext cx="5910262" cy="33258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328058-29F7-46C6-8D38-03A129804023}" type="slidenum">
              <a:rPr lang="en-US" altLang="zh-CN" smtClean="0">
                <a:solidFill>
                  <a:prstClr val="black"/>
                </a:solidFill>
              </a:rPr>
              <a:pPr/>
              <a:t>19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2794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8613" y="665163"/>
            <a:ext cx="5910262" cy="33258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328058-29F7-46C6-8D38-03A129804023}" type="slidenum">
              <a:rPr lang="en-US" altLang="zh-CN" smtClean="0">
                <a:solidFill>
                  <a:prstClr val="black"/>
                </a:solidFill>
              </a:rPr>
              <a:pPr/>
              <a:t>20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2794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0B524-39D1-4AA2-8F56-B570DCCF57FB}" type="slidenum">
              <a:rPr lang="en-US" altLang="zh-CN" smtClean="0">
                <a:solidFill>
                  <a:srgbClr val="000000"/>
                </a:solidFill>
              </a:rPr>
              <a:pPr/>
              <a:t>22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7708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0B524-39D1-4AA2-8F56-B570DCCF57FB}" type="slidenum">
              <a:rPr lang="en-US" altLang="zh-CN" smtClean="0">
                <a:solidFill>
                  <a:srgbClr val="000000"/>
                </a:solidFill>
              </a:rPr>
              <a:pPr/>
              <a:t>23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860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0B524-39D1-4AA2-8F56-B570DCCF57FB}" type="slidenum">
              <a:rPr lang="en-US" altLang="zh-CN" smtClean="0">
                <a:solidFill>
                  <a:srgbClr val="000000"/>
                </a:solidFill>
              </a:rPr>
              <a:pPr/>
              <a:t>24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8707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591" y="1977629"/>
            <a:ext cx="4211335" cy="107719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quarter" idx="10"/>
          </p:nvPr>
        </p:nvSpPr>
        <p:spPr>
          <a:xfrm>
            <a:off x="657055" y="359569"/>
            <a:ext cx="1218883" cy="20005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>
          <a:xfrm>
            <a:off x="657055" y="359569"/>
            <a:ext cx="1218883" cy="4001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029C2-2C1D-4CA6-8650-0A884368FE6C}" type="datetime3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17 February 2018</a:t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244081"/>
            <a:ext cx="7632700" cy="58475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0" y="1221585"/>
            <a:ext cx="7632700" cy="3145631"/>
          </a:xfrm>
          <a:prstGeom prst="rect">
            <a:avLst/>
          </a:prstGeom>
        </p:spPr>
        <p:txBody>
          <a:bodyPr lIns="68562" tIns="34281" rIns="68562" bIns="34281"/>
          <a:lstStyle>
            <a:lvl1pPr>
              <a:defRPr b="1"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700264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08251" y="1352557"/>
            <a:ext cx="7851318" cy="3055144"/>
          </a:xfrm>
          <a:prstGeom prst="rect">
            <a:avLst/>
          </a:prstGeom>
        </p:spPr>
        <p:txBody>
          <a:bodyPr lIns="68562" tIns="34281" rIns="68562" bIns="34281"/>
          <a:lstStyle>
            <a:lvl1pPr>
              <a:defRPr>
                <a:solidFill>
                  <a:srgbClr val="333333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90" y="4762"/>
            <a:ext cx="9142811" cy="5138738"/>
          </a:xfrm>
          <a:prstGeom prst="rect">
            <a:avLst/>
          </a:prstGeom>
          <a:blipFill dpi="0" rotWithShape="1">
            <a:blip r:embed="rId8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14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17774" y="3375001"/>
            <a:ext cx="6950250" cy="58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  <a:endParaRPr lang="zh-CN" altLang="en-US" dirty="0" smtClean="0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17774" y="359571"/>
            <a:ext cx="1618828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300">
                <a:latin typeface="微软雅黑" pitchFamily="34" charset="-122"/>
                <a:ea typeface="+mn-ea"/>
              </a:defRPr>
            </a:lvl1pPr>
          </a:lstStyle>
          <a:p>
            <a:pPr>
              <a:defRPr/>
            </a:pPr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85" r:id="rId4"/>
    <p:sldLayoutId id="2147483986" r:id="rId5"/>
    <p:sldLayoutId id="2147483987" r:id="rId6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>
              <a:lumMod val="75000"/>
              <a:lumOff val="25000"/>
            </a:schemeClr>
          </a:solidFill>
          <a:latin typeface="微软雅黑" pitchFamily="34" charset="-122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5.pn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4.png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9002" y="64364"/>
            <a:ext cx="9074999" cy="528485"/>
          </a:xfrm>
          <a:prstGeom prst="rect">
            <a:avLst/>
          </a:prstGeom>
        </p:spPr>
        <p:txBody>
          <a:bodyPr/>
          <a:lstStyle/>
          <a:p>
            <a:pPr>
              <a:tabLst>
                <a:tab pos="1882775" algn="l"/>
                <a:tab pos="1968500" algn="l"/>
              </a:tabLst>
              <a:defRPr/>
            </a:pPr>
            <a:endParaRPr lang="en-GB" altLang="zh-CN" sz="2400" b="1" kern="0" dirty="0">
              <a:solidFill>
                <a:schemeClr val="accent2">
                  <a:lumMod val="75000"/>
                </a:schemeClr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lvl="0">
              <a:tabLst>
                <a:tab pos="1882775" algn="l"/>
                <a:tab pos="1968500" algn="l"/>
              </a:tabLst>
              <a:defRPr/>
            </a:pPr>
            <a:endParaRPr lang="en-US" altLang="zh-CN" sz="2800" b="1" kern="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5462" y="46990"/>
            <a:ext cx="86699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 smtClean="0"/>
              <a:t>3GPP TSG RAN WG1 Meeting #92	                                                                                               R1-1801351</a:t>
            </a:r>
            <a:endParaRPr lang="zh-CN" altLang="zh-CN" sz="1400" dirty="0" smtClean="0"/>
          </a:p>
          <a:p>
            <a:r>
              <a:rPr lang="en-US" altLang="zh-CN" sz="1400" b="1" dirty="0" smtClean="0"/>
              <a:t>Athens, Greece, Feb.26 – Mar. 2, 2018</a:t>
            </a:r>
          </a:p>
          <a:p>
            <a:r>
              <a:rPr lang="en-US" altLang="zh-CN" sz="1400" b="1" dirty="0" smtClean="0"/>
              <a:t>Agenda Item:7.1.7</a:t>
            </a:r>
            <a:endParaRPr lang="zh-CN" altLang="zh-CN" sz="1400" dirty="0" smtClean="0"/>
          </a:p>
          <a:p>
            <a:endParaRPr lang="zh-CN" altLang="zh-CN" sz="1400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469777" y="2329549"/>
            <a:ext cx="6129212" cy="4372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Views on UE feature list</a:t>
            </a:r>
            <a:endParaRPr kumimoji="0" lang="en-US" altLang="en-US" sz="2800" b="0" i="0" u="none" strike="noStrike" kern="0" cap="none" spc="-100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91894" y="3299287"/>
            <a:ext cx="17748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Huawei, HiSilicon</a:t>
            </a:r>
            <a:endParaRPr lang="zh-CN" alt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3653811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60865" y="90274"/>
            <a:ext cx="533020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62" tIns="0" rIns="68562" bIns="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Clr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Mandatory: Type 2 Codebook [2-41]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2179" y="773794"/>
            <a:ext cx="8360773" cy="17260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62" tIns="34281" rIns="68562" bIns="34281" rtlCol="0">
            <a:spAutoFit/>
          </a:bodyPr>
          <a:lstStyle/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r>
              <a:rPr lang="en-US" altLang="zh-CN" sz="1200" dirty="0" smtClean="0">
                <a:ea typeface="华文细黑" pitchFamily="2" charset="-122"/>
                <a:cs typeface="Arial" pitchFamily="34" charset="0"/>
              </a:rPr>
              <a:t>Comparison between type I and type II</a:t>
            </a:r>
          </a:p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endParaRPr lang="en-US" altLang="zh-CN" sz="1200" dirty="0">
              <a:ea typeface="华文细黑" pitchFamily="2" charset="-122"/>
              <a:cs typeface="Arial" pitchFamily="34" charset="0"/>
            </a:endParaRPr>
          </a:p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endParaRPr lang="en-US" altLang="zh-CN" sz="1200" dirty="0" smtClean="0">
              <a:ea typeface="华文细黑" pitchFamily="2" charset="-122"/>
              <a:cs typeface="Arial" pitchFamily="34" charset="0"/>
            </a:endParaRPr>
          </a:p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endParaRPr lang="en-US" altLang="zh-CN" sz="1200" dirty="0" smtClean="0">
              <a:ea typeface="华文细黑" pitchFamily="2" charset="-122"/>
              <a:cs typeface="Arial" pitchFamily="34" charset="0"/>
            </a:endParaRPr>
          </a:p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endParaRPr lang="en-US" altLang="zh-CN" sz="1200" dirty="0" smtClean="0">
              <a:ea typeface="华文细黑" pitchFamily="2" charset="-122"/>
              <a:cs typeface="Arial" pitchFamily="34" charset="0"/>
            </a:endParaRPr>
          </a:p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endParaRPr lang="en-US" altLang="zh-CN" sz="1200" dirty="0">
              <a:ea typeface="华文细黑" pitchFamily="2" charset="-122"/>
              <a:cs typeface="Arial" pitchFamily="34" charset="0"/>
            </a:endParaRPr>
          </a:p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endParaRPr lang="en-US" altLang="zh-CN" sz="1200" dirty="0" smtClean="0">
              <a:ea typeface="华文细黑" pitchFamily="2" charset="-122"/>
              <a:cs typeface="Arial" pitchFamily="34" charset="0"/>
            </a:endParaRPr>
          </a:p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endParaRPr lang="en-US" altLang="zh-CN" sz="1200" dirty="0">
              <a:ea typeface="华文细黑" pitchFamily="2" charset="-122"/>
              <a:cs typeface="Arial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8831770"/>
              </p:ext>
            </p:extLst>
          </p:nvPr>
        </p:nvGraphicFramePr>
        <p:xfrm>
          <a:off x="433116" y="1046693"/>
          <a:ext cx="4059450" cy="1248541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1415046"/>
                <a:gridCol w="1282207"/>
                <a:gridCol w="1362197"/>
              </a:tblGrid>
              <a:tr h="171602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Table</a:t>
                      </a:r>
                      <a:r>
                        <a:rPr lang="en-US" sz="800" baseline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1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effectLst/>
                        </a:rPr>
                        <a:t>Items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effectLst/>
                        </a:rPr>
                        <a:t>NR Type I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NR Type II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</a:tr>
              <a:tr h="2690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Principle of codebook design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effectLst/>
                        </a:rPr>
                        <a:t>beam selection codebook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Beam combination codebook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</a:tr>
              <a:tr h="219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Feedback overhead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See the </a:t>
                      </a:r>
                      <a:r>
                        <a:rPr lang="en-US" sz="800" dirty="0" smtClean="0">
                          <a:effectLst/>
                        </a:rPr>
                        <a:t>table</a:t>
                      </a:r>
                      <a:r>
                        <a:rPr lang="en-US" sz="800" baseline="0" dirty="0" smtClean="0">
                          <a:effectLst/>
                        </a:rPr>
                        <a:t> 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performance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See the table 3-4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7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Supported rank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effectLst/>
                        </a:rPr>
                        <a:t>Rank 1~8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Rank 1~2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4734438" y="1040472"/>
          <a:ext cx="4064007" cy="2296201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785528"/>
                <a:gridCol w="617308"/>
                <a:gridCol w="168220"/>
                <a:gridCol w="76822"/>
                <a:gridCol w="710785"/>
                <a:gridCol w="785528"/>
                <a:gridCol w="76822"/>
                <a:gridCol w="842994"/>
              </a:tblGrid>
              <a:tr h="174197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Table</a:t>
                      </a:r>
                      <a:r>
                        <a:rPr lang="en-US" sz="800" baseline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2. Overhead comparison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541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effectLst/>
                        </a:rPr>
                        <a:t>Payload size for 4 ports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230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Type I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Type II (L=2,W+S,8PSK)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WB-reporting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SB-reporting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(10 </a:t>
                      </a:r>
                      <a:r>
                        <a:rPr lang="en-US" sz="800" dirty="0" err="1">
                          <a:effectLst/>
                        </a:rPr>
                        <a:t>subbands</a:t>
                      </a:r>
                      <a:r>
                        <a:rPr lang="en-US" sz="800" dirty="0">
                          <a:effectLst/>
                        </a:rPr>
                        <a:t>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WB-reporting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SB-reporting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(10 subbands)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23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Rank 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23(L=1)/42(L=4)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24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135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23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Rank 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15(L=1)/34(L=4)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44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266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541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effectLst/>
                        </a:rPr>
                        <a:t>Payload size for 8 ports (wideband)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6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Type I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Type II (L=2, W+S,8PSK)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Type II (L=3, W+S,8PSK)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Type II (L=4, W+S,8PSK)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</a:tr>
              <a:tr h="1223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Rank 1</a:t>
                      </a:r>
                    </a:p>
                  </a:txBody>
                  <a:tcPr marL="51422" marR="5142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</a:t>
                      </a: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</a:t>
                      </a:r>
                    </a:p>
                  </a:txBody>
                  <a:tcPr marL="51422" marR="51422" marT="0" marB="0" anchor="ctr"/>
                </a:tc>
              </a:tr>
              <a:tr h="1223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Rank 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9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47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72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94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</a:tr>
              <a:tr h="134541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effectLst/>
                        </a:rPr>
                        <a:t>Payload size for 8 ports (10 </a:t>
                      </a:r>
                      <a:r>
                        <a:rPr lang="en-GB" sz="800" kern="100" dirty="0" err="1">
                          <a:effectLst/>
                        </a:rPr>
                        <a:t>subbands</a:t>
                      </a:r>
                      <a:r>
                        <a:rPr lang="en-GB" sz="800" kern="100" dirty="0">
                          <a:effectLst/>
                        </a:rPr>
                        <a:t>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6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Type 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Type II (L=2, W+S,8PSK)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Type II (L=3, W+S,8PSK)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Type II (L=4, W+S,8PSK)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</a:tr>
              <a:tr h="1223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Rank 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26(L=1)/45(L=4)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138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184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268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</a:tr>
              <a:tr h="1223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Rank 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18(L=1)/37(L=4)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269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362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532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22" marR="51422" marT="0" marB="0" anchor="ctr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433116" y="2522349"/>
          <a:ext cx="4020833" cy="218247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40199"/>
                <a:gridCol w="463610"/>
                <a:gridCol w="744390"/>
                <a:gridCol w="430962"/>
                <a:gridCol w="842335"/>
                <a:gridCol w="999337"/>
              </a:tblGrid>
              <a:tr h="22429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Table 3. Performance</a:t>
                      </a:r>
                      <a:r>
                        <a:rPr lang="en-US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of 4T2R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 anchorCtr="1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 anchorCtr="1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 anchorCtr="1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 anchorCtr="1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 anchorCtr="1"/>
                </a:tc>
              </a:tr>
              <a:tr h="420329"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CSI Type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800" u="none" strike="noStrike" dirty="0" err="1" smtClean="0">
                          <a:effectLst/>
                        </a:rPr>
                        <a:t>c</a:t>
                      </a:r>
                      <a:r>
                        <a:rPr lang="en-US" sz="800" u="none" strike="noStrike" dirty="0" err="1" smtClean="0">
                          <a:effectLst/>
                        </a:rPr>
                        <a:t>onfig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Amp.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Phase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err="1">
                          <a:effectLst/>
                        </a:rPr>
                        <a:t>Avg</a:t>
                      </a:r>
                      <a:r>
                        <a:rPr lang="en-US" sz="800" u="none" strike="noStrike" dirty="0">
                          <a:effectLst/>
                        </a:rPr>
                        <a:t> </a:t>
                      </a:r>
                      <a:r>
                        <a:rPr lang="en-US" sz="800" u="none" strike="noStrike" dirty="0" smtClean="0">
                          <a:effectLst/>
                        </a:rPr>
                        <a:t>Gain (MB)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Edge </a:t>
                      </a:r>
                      <a:r>
                        <a:rPr lang="en-US" sz="800" u="none" strike="noStrike" dirty="0" smtClean="0">
                          <a:effectLst/>
                        </a:rPr>
                        <a:t>Gain (MB)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</a:tr>
              <a:tr h="248802">
                <a:tc rowSpan="2"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NR </a:t>
                      </a:r>
                      <a:r>
                        <a:rPr lang="en-US" sz="800" u="none" strike="noStrike" dirty="0" smtClean="0">
                          <a:effectLst/>
                        </a:rPr>
                        <a:t>Type</a:t>
                      </a:r>
                      <a:r>
                        <a:rPr lang="en-US" sz="800" u="none" strike="noStrike" baseline="0" dirty="0" smtClean="0">
                          <a:effectLst/>
                        </a:rPr>
                        <a:t> 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config1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0.00%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0.00%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config2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1.51%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4.95%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</a:tr>
              <a:tr h="234950">
                <a:tc rowSpan="4"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NR </a:t>
                      </a:r>
                      <a:r>
                        <a:rPr lang="en-US" sz="800" u="none" strike="noStrike" dirty="0" smtClean="0">
                          <a:effectLst/>
                        </a:rPr>
                        <a:t>Type</a:t>
                      </a:r>
                      <a:r>
                        <a:rPr lang="en-US" sz="800" u="none" strike="noStrike" baseline="0" dirty="0" smtClean="0">
                          <a:effectLst/>
                        </a:rPr>
                        <a:t> II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 rowSpan="4"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L=2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Wideband 3bit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QPSK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7.36%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17.56%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</a:tr>
              <a:tr h="3175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Wideband 3bit + </a:t>
                      </a:r>
                      <a:r>
                        <a:rPr lang="en-US" sz="800" u="none" strike="noStrike" dirty="0" err="1">
                          <a:effectLst/>
                        </a:rPr>
                        <a:t>Subband</a:t>
                      </a:r>
                      <a:r>
                        <a:rPr lang="en-US" sz="800" u="none" strike="noStrike" dirty="0">
                          <a:effectLst/>
                        </a:rPr>
                        <a:t> 1bit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QPSK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11.96%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24.36%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</a:tr>
              <a:tr h="215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Wideband 3bit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8PSK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12.00%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21.21%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</a:tr>
              <a:tr h="311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Wideband 3bit + </a:t>
                      </a:r>
                      <a:r>
                        <a:rPr lang="en-US" sz="800" u="none" strike="noStrike" dirty="0" err="1">
                          <a:effectLst/>
                        </a:rPr>
                        <a:t>Subband</a:t>
                      </a:r>
                      <a:r>
                        <a:rPr lang="en-US" sz="800" u="none" strike="noStrike" dirty="0">
                          <a:effectLst/>
                        </a:rPr>
                        <a:t> 1bit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8PSK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17.64%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  <a:tc>
                  <a:txBody>
                    <a:bodyPr/>
                    <a:lstStyle>
                      <a:lvl1pPr marL="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1pPr>
                      <a:lvl2pPr marL="60972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2pPr>
                      <a:lvl3pPr marL="1219444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3pPr>
                      <a:lvl4pPr marL="1829166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4pPr>
                      <a:lvl5pPr marL="2438888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5pPr>
                      <a:lvl6pPr marL="3048610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6pPr>
                      <a:lvl7pPr marL="3658332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7pPr>
                      <a:lvl8pPr marL="4268053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8pPr>
                      <a:lvl9pPr marL="4877775" algn="l" defTabSz="1219444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ea typeface="华文细黑"/>
                        </a:defRPr>
                      </a:lvl9pPr>
                    </a:lstStyle>
                    <a:p>
                      <a:pPr algn="ctr" fontAlgn="ctr"/>
                      <a:r>
                        <a:rPr lang="en-US" sz="800" u="none" strike="noStrike" dirty="0" smtClean="0">
                          <a:effectLst/>
                        </a:rPr>
                        <a:t>27.39%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42" marR="7142" marT="7144" marB="0" anchor="ctr" anchorCtr="1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8444062"/>
              </p:ext>
            </p:extLst>
          </p:nvPr>
        </p:nvGraphicFramePr>
        <p:xfrm>
          <a:off x="4734437" y="3383587"/>
          <a:ext cx="4059451" cy="80173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01354"/>
                <a:gridCol w="1483931"/>
                <a:gridCol w="1474166"/>
              </a:tblGrid>
              <a:tr h="230234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Table</a:t>
                      </a:r>
                      <a:r>
                        <a:rPr lang="en-US" altLang="zh-CN" sz="800" baseline="0" dirty="0" smtClean="0"/>
                        <a:t> 4. </a:t>
                      </a:r>
                      <a:r>
                        <a:rPr lang="en-US" altLang="zh-CN" sz="800" dirty="0" smtClean="0"/>
                        <a:t>Type II vs</a:t>
                      </a:r>
                      <a:r>
                        <a:rPr lang="en-US" altLang="zh-CN" sz="800" baseline="0" dirty="0" smtClean="0"/>
                        <a:t> Type I</a:t>
                      </a:r>
                      <a:endParaRPr lang="zh-CN" altLang="en-US" sz="800" dirty="0"/>
                    </a:p>
                  </a:txBody>
                  <a:tcPr marL="68562" marR="68562" marT="34290" marB="34290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50" dirty="0"/>
                    </a:p>
                  </a:txBody>
                  <a:tcPr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endParaRPr lang="zh-CN" altLang="en-US" sz="800" dirty="0"/>
                    </a:p>
                  </a:txBody>
                  <a:tcPr marL="68562" marR="68562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Cell average gain</a:t>
                      </a:r>
                      <a:endParaRPr lang="zh-CN" altLang="en-US" sz="800" dirty="0"/>
                    </a:p>
                  </a:txBody>
                  <a:tcPr marL="68562" marR="68562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Cell</a:t>
                      </a:r>
                      <a:r>
                        <a:rPr lang="en-US" altLang="zh-CN" sz="800" baseline="0" dirty="0" smtClean="0"/>
                        <a:t> edge</a:t>
                      </a:r>
                      <a:r>
                        <a:rPr lang="en-US" altLang="zh-CN" sz="800" dirty="0" smtClean="0"/>
                        <a:t> gain</a:t>
                      </a:r>
                      <a:endParaRPr lang="zh-CN" altLang="en-US" sz="800" dirty="0"/>
                    </a:p>
                  </a:txBody>
                  <a:tcPr marL="68562" marR="68562"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 smtClean="0">
                          <a:solidFill>
                            <a:schemeClr val="tx1"/>
                          </a:solidFill>
                        </a:rPr>
                        <a:t>4T2R</a:t>
                      </a:r>
                      <a:endParaRPr lang="zh-CN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 smtClean="0">
                          <a:solidFill>
                            <a:srgbClr val="FF0000"/>
                          </a:solidFill>
                        </a:rPr>
                        <a:t>~18%</a:t>
                      </a:r>
                      <a:endParaRPr lang="zh-CN" alt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 smtClean="0">
                          <a:solidFill>
                            <a:srgbClr val="FF0000"/>
                          </a:solidFill>
                        </a:rPr>
                        <a:t>~27%</a:t>
                      </a:r>
                      <a:endParaRPr lang="zh-CN" alt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 smtClean="0">
                          <a:solidFill>
                            <a:schemeClr val="tx1"/>
                          </a:solidFill>
                        </a:rPr>
                        <a:t>32T2R</a:t>
                      </a:r>
                      <a:endParaRPr lang="zh-CN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 smtClean="0">
                          <a:solidFill>
                            <a:srgbClr val="FF0000"/>
                          </a:solidFill>
                        </a:rPr>
                        <a:t>~35%</a:t>
                      </a:r>
                      <a:endParaRPr lang="zh-CN" alt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 smtClean="0">
                          <a:solidFill>
                            <a:srgbClr val="FF0000"/>
                          </a:solidFill>
                        </a:rPr>
                        <a:t>~49%</a:t>
                      </a:r>
                      <a:endParaRPr lang="zh-CN" alt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6225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675" y="482908"/>
            <a:ext cx="8360773" cy="2539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62" tIns="34281" rIns="68562" bIns="34281" rtlCol="0">
            <a:spAutoFit/>
          </a:bodyPr>
          <a:lstStyle/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r>
              <a:rPr lang="en-US" altLang="zh-CN" sz="1200" dirty="0" smtClean="0">
                <a:ea typeface="华文细黑" pitchFamily="2" charset="-122"/>
                <a:cs typeface="Arial" pitchFamily="34" charset="0"/>
              </a:rPr>
              <a:t>UE complexity (8T2R, N1=N2=2, O1=O2=4, Rank1 feedback)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431047"/>
                  </p:ext>
                </p:extLst>
              </p:nvPr>
            </p:nvGraphicFramePr>
            <p:xfrm>
              <a:off x="285675" y="826647"/>
              <a:ext cx="8753550" cy="338328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23975"/>
                    <a:gridCol w="3743325"/>
                    <a:gridCol w="4286250"/>
                  </a:tblGrid>
                  <a:tr h="16983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Type I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Type II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170463"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WB operation 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Searching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the best PMI within all the candidate PMIs by</a:t>
                          </a: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14:m>
                            <m:oMath xmlns:m="http://schemas.openxmlformats.org/officeDocument/2006/math">
                              <m:r>
                                <a:rPr lang="en-US" sz="1200" smtClean="0">
                                  <a:effectLst/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US" sz="1200" b="0" i="0" smtClean="0">
                                  <a:effectLst/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2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200" i="1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200" smtClea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200" smtClea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𝜑</m:t>
                                        </m:r>
                                        <m:r>
                                          <a:rPr lang="en-US" sz="1200" smtClea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endParaRPr lang="en-US" altLang="zh-CN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N1N2O1O2 candidate b</a:t>
                          </a:r>
                          <a:r>
                            <a:rPr 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，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4 candidate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smtClean="0">
                                  <a:effectLst/>
                                  <a:latin typeface="Cambria Math" panose="02040503050406030204" pitchFamily="18" charset="0"/>
                                </a:rPr>
                                <m:t>𝜑</m:t>
                              </m:r>
                            </m:oMath>
                          </a14:m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Perform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SVD decomposition with wideband H to obtain the most significant eigenvector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V </a:t>
                          </a:r>
                          <a:endParaRPr lang="en-US" sz="1200" b="1" dirty="0" smtClean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Searching the best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L (2/3/4) DFT beams within all the beam groups and corresponding candidate DFT beams by</a:t>
                          </a: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V’b</a:t>
                          </a:r>
                          <a:endParaRPr lang="en-US" altLang="zh-CN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N1N2O1O2 candidate b</a:t>
                          </a:r>
                          <a:endParaRPr lang="en-US" sz="1200" b="1" dirty="0" smtClean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wideband amplitudes are the amplitude of </a:t>
                          </a:r>
                          <a:r>
                            <a:rPr lang="en-US" altLang="zh-CN" sz="1200" baseline="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V’b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with the selected L beams</a:t>
                          </a:r>
                          <a:endParaRPr lang="zh-CN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69835">
                    <a:tc vMerge="1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None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C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omplex multiplication in WB:</a:t>
                          </a:r>
                          <a:r>
                            <a:rPr lang="en-US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~</a:t>
                          </a:r>
                          <a:r>
                            <a:rPr lang="en-US" altLang="zh-CN" sz="1200" b="1" dirty="0" smtClean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5000</a:t>
                          </a:r>
                          <a:endParaRPr lang="en-US" sz="1200" b="1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C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omplex multiplication in WB: ~</a:t>
                          </a:r>
                          <a:r>
                            <a:rPr lang="en-US" altLang="zh-CN" sz="1200" b="1" dirty="0" smtClean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600</a:t>
                          </a:r>
                          <a:endParaRPr lang="en-US" sz="1200" b="1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10360"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SB operation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Searching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the best PMI within all the candidate PMIs by</a:t>
                          </a: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14:m>
                            <m:oMath xmlns:m="http://schemas.openxmlformats.org/officeDocument/2006/math">
                              <m:r>
                                <a:rPr lang="en-US" sz="1200" smtClean="0">
                                  <a:effectLst/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US" sz="1200" b="0" i="0" smtClean="0">
                                  <a:effectLst/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2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200" i="1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200" smtClea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200" smtClea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𝜑</m:t>
                                        </m:r>
                                        <m:r>
                                          <a:rPr lang="en-US" sz="1200" smtClea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endParaRPr lang="en-US" altLang="zh-CN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1/4 candidate b</a:t>
                          </a:r>
                          <a:r>
                            <a:rPr lang="zh-CN" alt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，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4 candidate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smtClean="0">
                                  <a:effectLst/>
                                  <a:latin typeface="Cambria Math" panose="02040503050406030204" pitchFamily="18" charset="0"/>
                                </a:rPr>
                                <m:t>𝜑</m:t>
                              </m:r>
                            </m:oMath>
                          </a14:m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Perform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SVD decomposition with </a:t>
                          </a:r>
                          <a:r>
                            <a:rPr lang="en-US" altLang="zh-CN" sz="1200" baseline="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subband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H to obtain the most significant eigenvector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V</a:t>
                          </a:r>
                          <a:endParaRPr lang="en-US" sz="1200" b="1" dirty="0" smtClean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200" baseline="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subband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amplitudes and phases can be obtained by </a:t>
                          </a:r>
                          <a:r>
                            <a:rPr lang="en-US" altLang="zh-CN" sz="1200" baseline="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V’b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with the selected L beams</a:t>
                          </a:r>
                          <a:endParaRPr lang="zh-CN" altLang="en-US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V’b</a:t>
                          </a:r>
                          <a:endParaRPr lang="en-US" altLang="zh-CN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N1N2O1O2 candidate b</a:t>
                          </a:r>
                        </a:p>
                      </a:txBody>
                      <a:tcPr marL="68580" marR="68580" marT="0" marB="0" anchor="ctr"/>
                    </a:tc>
                  </a:tr>
                  <a:tr h="180401">
                    <a:tc vMerge="1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Symbol" panose="05050102010706020507" pitchFamily="18" charset="2"/>
                            <a:buNone/>
                            <a:tabLst/>
                            <a:defRPr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C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omplex multiplication in SB:</a:t>
                          </a:r>
                          <a:r>
                            <a:rPr lang="en-US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~</a:t>
                          </a:r>
                          <a:r>
                            <a:rPr lang="en-US" altLang="zh-CN" sz="1200" b="1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300</a:t>
                          </a:r>
                          <a:endParaRPr lang="en-US" sz="1200" b="1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C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omplex multiplication in SB:</a:t>
                          </a:r>
                          <a:r>
                            <a:rPr lang="en-US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~</a:t>
                          </a:r>
                          <a:r>
                            <a:rPr lang="en-US" sz="1200" b="1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150</a:t>
                          </a:r>
                          <a:endParaRPr lang="en-US" sz="1200" b="1" kern="12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:p14="http://schemas.microsoft.com/office/powerpoint/2010/main" xmlns="" val="342431047"/>
                  </p:ext>
                </p:extLst>
              </p:nvPr>
            </p:nvGraphicFramePr>
            <p:xfrm>
              <a:off x="285675" y="826647"/>
              <a:ext cx="8753550" cy="338328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23975"/>
                    <a:gridCol w="3743325"/>
                    <a:gridCol w="4286250"/>
                  </a:tblGrid>
                  <a:tr h="24599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Type I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Type II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463040"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WB operation 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blipFill rotWithShape="0">
                          <a:blip r:embed="rId3"/>
                          <a:stretch>
                            <a:fillRect l="-19544" t="-17012" r="-114984" b="-1149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Perform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SVD decomposition with wideband H to obtain the most significant eigenvector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V </a:t>
                          </a:r>
                          <a:endParaRPr lang="en-US" sz="1200" b="1" dirty="0" smtClean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Searching the best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L (2/3/4) DFT beams within all the beam groups and corresponding candidate DFT beams by</a:t>
                          </a: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V’b</a:t>
                          </a:r>
                          <a:endParaRPr lang="en-US" altLang="zh-CN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N1N2O1O2 candidate b</a:t>
                          </a:r>
                          <a:endParaRPr lang="en-US" sz="1200" b="1" dirty="0" smtClean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wideband amplitudes are the amplitude of </a:t>
                          </a:r>
                          <a:r>
                            <a:rPr lang="en-US" altLang="zh-CN" sz="1200" baseline="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V’b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with the selected L beams</a:t>
                          </a:r>
                          <a:endParaRPr lang="zh-CN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245999">
                    <a:tc vMerge="1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None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C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omplex multiplication in WB:</a:t>
                          </a:r>
                          <a:r>
                            <a:rPr lang="en-US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~</a:t>
                          </a:r>
                          <a:r>
                            <a:rPr lang="en-US" altLang="zh-CN" sz="1200" b="1" dirty="0" smtClean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5000</a:t>
                          </a:r>
                          <a:endParaRPr lang="en-US" sz="1200" b="1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C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omplex multiplication in WB: ~</a:t>
                          </a:r>
                          <a:r>
                            <a:rPr lang="en-US" altLang="zh-CN" sz="1200" b="1" dirty="0" smtClean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600</a:t>
                          </a:r>
                          <a:endParaRPr lang="en-US" sz="1200" b="1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097280"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SB operation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0">
                          <a:blip r:embed="rId3"/>
                          <a:stretch>
                            <a:fillRect l="-19544" t="-177901" r="-114984" b="-309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Perform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SVD decomposition with </a:t>
                          </a:r>
                          <a:r>
                            <a:rPr lang="en-US" altLang="zh-CN" sz="1200" baseline="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subband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H to obtain the most significant eigenvector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V</a:t>
                          </a:r>
                          <a:endParaRPr lang="en-US" sz="1200" b="1" dirty="0" smtClean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342900" lvl="0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200" baseline="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subband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amplitudes and phases can be obtained by </a:t>
                          </a:r>
                          <a:r>
                            <a:rPr lang="en-US" altLang="zh-CN" sz="1200" baseline="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V’b</a:t>
                          </a:r>
                          <a:r>
                            <a:rPr lang="en-US" altLang="zh-CN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with the selected L beams</a:t>
                          </a:r>
                          <a:endParaRPr lang="zh-CN" altLang="en-US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altLang="zh-CN" sz="1200" dirty="0" err="1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V’b</a:t>
                          </a:r>
                          <a:endParaRPr lang="en-US" altLang="zh-CN" sz="1200" dirty="0" smtClean="0">
                            <a:effectLst/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800100" lvl="1" indent="-3429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 panose="05050102010706020507" pitchFamily="18" charset="2"/>
                            <a:buChar char=""/>
                          </a:pP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N1N2O1O2 candidate b</a:t>
                          </a:r>
                        </a:p>
                      </a:txBody>
                      <a:tcPr marL="68580" marR="68580" marT="0" marB="0" anchor="ctr"/>
                    </a:tc>
                  </a:tr>
                  <a:tr h="245999">
                    <a:tc vMerge="1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Symbol" panose="05050102010706020507" pitchFamily="18" charset="2"/>
                            <a:buNone/>
                            <a:tabLst/>
                            <a:defRPr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C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omplex multiplication in SB:</a:t>
                          </a:r>
                          <a:r>
                            <a:rPr lang="en-US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~</a:t>
                          </a:r>
                          <a:r>
                            <a:rPr lang="en-US" altLang="zh-CN" sz="1200" b="1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300</a:t>
                          </a:r>
                          <a:endParaRPr lang="en-US" sz="1200" b="1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200" dirty="0" smtClean="0"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C</a:t>
                          </a:r>
                          <a:r>
                            <a:rPr lang="en-US" sz="120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omplex multiplication in SB:</a:t>
                          </a:r>
                          <a:r>
                            <a:rPr lang="en-US" sz="1200" baseline="0" dirty="0" smtClean="0">
                              <a:effectLst/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~</a:t>
                          </a:r>
                          <a:r>
                            <a:rPr lang="en-US" sz="1200" b="1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宋体" panose="02010600030101010101" pitchFamily="2" charset="-122"/>
                              <a:cs typeface="Calibri" panose="020F0502020204030204" pitchFamily="34" charset="0"/>
                            </a:rPr>
                            <a:t>150</a:t>
                          </a:r>
                          <a:endParaRPr lang="en-US" sz="1200" b="1" kern="12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宋体" panose="02010600030101010101" pitchFamily="2" charset="-122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TextBox 4"/>
          <p:cNvSpPr txBox="1"/>
          <p:nvPr/>
        </p:nvSpPr>
        <p:spPr>
          <a:xfrm>
            <a:off x="285675" y="4389257"/>
            <a:ext cx="8360773" cy="7001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62" tIns="34281" rIns="68562" bIns="34281" rtlCol="0">
            <a:spAutoFit/>
          </a:bodyPr>
          <a:lstStyle/>
          <a:p>
            <a:pPr marL="205924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r>
              <a:rPr lang="en-US" altLang="zh-CN" sz="1200" dirty="0" smtClean="0">
                <a:ea typeface="华文细黑" pitchFamily="2" charset="-122"/>
                <a:cs typeface="Arial" pitchFamily="34" charset="0"/>
              </a:rPr>
              <a:t>Taking 10 </a:t>
            </a:r>
            <a:r>
              <a:rPr lang="en-US" altLang="zh-CN" sz="1200" dirty="0" err="1" smtClean="0">
                <a:ea typeface="华文细黑" pitchFamily="2" charset="-122"/>
                <a:cs typeface="Arial" pitchFamily="34" charset="0"/>
              </a:rPr>
              <a:t>subbands</a:t>
            </a:r>
            <a:r>
              <a:rPr lang="en-US" altLang="zh-CN" sz="1200" dirty="0" smtClean="0">
                <a:ea typeface="华文细黑" pitchFamily="2" charset="-122"/>
                <a:cs typeface="Arial" pitchFamily="34" charset="0"/>
              </a:rPr>
              <a:t> as an example</a:t>
            </a:r>
          </a:p>
          <a:p>
            <a:pPr marL="548732" lvl="1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r>
              <a:rPr lang="en-US" altLang="zh-CN" sz="1200" dirty="0" smtClean="0">
                <a:ea typeface="华文细黑" pitchFamily="2" charset="-122"/>
                <a:cs typeface="Arial" pitchFamily="34" charset="0"/>
              </a:rPr>
              <a:t>The total number of complex multiplication with Type I and Type II: 8120 and 2031</a:t>
            </a:r>
          </a:p>
          <a:p>
            <a:pPr marL="548732" lvl="1" indent="-205924">
              <a:spcBef>
                <a:spcPts val="225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r>
              <a:rPr lang="en-US" altLang="zh-CN" sz="1200" dirty="0" smtClean="0">
                <a:ea typeface="华文细黑" pitchFamily="2" charset="-122"/>
                <a:cs typeface="Arial" pitchFamily="34" charset="0"/>
              </a:rPr>
              <a:t>Compared with Type I, the complexity at UE side for Type II is 25%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0569" y="4198161"/>
            <a:ext cx="4833979" cy="207731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marL="205924" indent="-205924">
              <a:spcBef>
                <a:spcPts val="45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r>
              <a:rPr lang="en-US" sz="900" i="1" dirty="0" smtClean="0">
                <a:solidFill>
                  <a:srgbClr val="005A9E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Note: complex multiplication is the </a:t>
            </a:r>
            <a:r>
              <a:rPr lang="en-US" sz="900" i="1" dirty="0">
                <a:solidFill>
                  <a:srgbClr val="005A9E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most typical </a:t>
            </a:r>
            <a:r>
              <a:rPr lang="en-US" sz="900" i="1" dirty="0" smtClean="0">
                <a:solidFill>
                  <a:srgbClr val="005A9E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criterion to evaluate the UE complexity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60865" y="90274"/>
            <a:ext cx="533020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62" tIns="0" rIns="68562" bIns="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Clr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Mandatory: Type 2 Codebook [2-41]</a:t>
            </a:r>
          </a:p>
        </p:txBody>
      </p:sp>
    </p:spTree>
    <p:extLst>
      <p:ext uri="{BB962C8B-B14F-4D97-AF65-F5344CB8AC3E}">
        <p14:creationId xmlns="" xmlns:p14="http://schemas.microsoft.com/office/powerpoint/2010/main" val="408393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>
            <a:off x="451400" y="3293918"/>
            <a:ext cx="7769270" cy="709407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 marL="135695" indent="-135695" defTabSz="655860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At least a subset of type II NP codebook (as shown above) is mandatory</a:t>
            </a:r>
            <a:r>
              <a:rPr lang="en-US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35695" indent="-135695" defTabSz="655860">
              <a:lnSpc>
                <a:spcPct val="130000"/>
              </a:lnSpc>
            </a:pP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[References] R1-1801809, UE capability of type II codebook, Huawei, HiSilicon, RAN#92</a:t>
            </a: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32294330"/>
              </p:ext>
            </p:extLst>
          </p:nvPr>
        </p:nvGraphicFramePr>
        <p:xfrm>
          <a:off x="1200456" y="954425"/>
          <a:ext cx="6849339" cy="2006231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037123"/>
                <a:gridCol w="853467"/>
                <a:gridCol w="777843"/>
                <a:gridCol w="1037123"/>
                <a:gridCol w="1199175"/>
                <a:gridCol w="1944608"/>
              </a:tblGrid>
              <a:tr h="28815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Type II </a:t>
                      </a:r>
                      <a:r>
                        <a:rPr lang="en-US" sz="1200" u="none" strike="noStrike" dirty="0" smtClean="0">
                          <a:effectLst/>
                        </a:rPr>
                        <a:t>NP- </a:t>
                      </a:r>
                      <a:r>
                        <a:rPr lang="en-US" sz="1200" u="none" strike="noStrike" dirty="0">
                          <a:effectLst/>
                        </a:rPr>
                        <a:t>rank1/2</a:t>
                      </a:r>
                      <a:endParaRPr lang="en-US" sz="1200" b="1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65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Paremeters</a:t>
                      </a:r>
                      <a:endParaRPr 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port number</a:t>
                      </a:r>
                      <a:endParaRPr 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beam number</a:t>
                      </a:r>
                      <a:endParaRPr 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subband amplitude</a:t>
                      </a:r>
                      <a:endParaRPr 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subband phase</a:t>
                      </a:r>
                      <a:endParaRPr 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View</a:t>
                      </a:r>
                      <a:endParaRPr 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15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Value</a:t>
                      </a:r>
                      <a:endParaRPr lang="en-US" sz="1200" b="1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4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L=2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on/off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QPSK/8PSK</a:t>
                      </a:r>
                      <a:endParaRPr 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Mandatory</a:t>
                      </a:r>
                      <a:endParaRPr 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81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8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L=2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on/off</a:t>
                      </a:r>
                      <a:endParaRPr 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QPSK/8PSK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Mandatory</a:t>
                      </a:r>
                      <a:endParaRPr 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81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L=3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on/off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QPSK/8PSK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Mandatory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81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L=4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on/off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QPSK/8PSK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Mandatory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42" marR="7142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160865" y="90274"/>
            <a:ext cx="533020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62" tIns="0" rIns="68562" bIns="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Clr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Mandatory: Type 2 Codebook [2-41]</a:t>
            </a:r>
          </a:p>
        </p:txBody>
      </p:sp>
    </p:spTree>
    <p:extLst>
      <p:ext uri="{BB962C8B-B14F-4D97-AF65-F5344CB8AC3E}">
        <p14:creationId xmlns="" xmlns:p14="http://schemas.microsoft.com/office/powerpoint/2010/main" val="261836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6800" y="69269"/>
            <a:ext cx="7632700" cy="461641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Mandatory:  SRS antenna switching [2-55]</a:t>
            </a:r>
            <a:endParaRPr lang="zh-CN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6800" y="641388"/>
            <a:ext cx="8592786" cy="3842356"/>
          </a:xfrm>
        </p:spPr>
        <p:txBody>
          <a:bodyPr/>
          <a:lstStyle/>
          <a:p>
            <a:pPr marL="135695" lvl="1" indent="-135695" defTabSz="655860">
              <a:lnSpc>
                <a:spcPct val="130000"/>
              </a:lnSpc>
              <a:buClr>
                <a:srgbClr val="777777"/>
              </a:buClr>
              <a:buSzPct val="60000"/>
              <a:buFont typeface="Arial" pitchFamily="34" charset="0"/>
              <a:buChar char="•"/>
            </a:pPr>
            <a:r>
              <a:rPr lang="en-US" altLang="zh-CN" sz="1600" b="1" dirty="0" smtClean="0">
                <a:latin typeface="Arial" pitchFamily="34" charset="0"/>
                <a:cs typeface="Arial" pitchFamily="34" charset="0"/>
              </a:rPr>
              <a:t>Support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higher rank DL transmission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435653" lvl="1" indent="-135695" defTabSz="655860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 4 Rx at UE side, support up to 4 layers DL transmission.</a:t>
            </a:r>
          </a:p>
          <a:p>
            <a:pPr marL="435653" lvl="1" indent="-135695" defTabSz="655860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the TDD case, enable 4 antenna SRS switching (1T</a:t>
            </a:r>
            <a:r>
              <a:rPr lang="en-US" altLang="zh-CN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4T or 2T4T</a:t>
            </a:r>
            <a:r>
              <a:rPr lang="en-US" altLang="zh-CN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for obtaining the full rank channel. </a:t>
            </a:r>
            <a:endParaRPr lang="en-US" altLang="zh-CN" sz="1300" dirty="0" smtClean="0">
              <a:latin typeface="Arial" pitchFamily="34" charset="0"/>
              <a:cs typeface="Arial" pitchFamily="34" charset="0"/>
            </a:endParaRPr>
          </a:p>
          <a:p>
            <a:pPr marL="435653" lvl="1" indent="-135695" defTabSz="655860">
              <a:lnSpc>
                <a:spcPct val="130000"/>
              </a:lnSpc>
              <a:buNone/>
            </a:pPr>
            <a:endParaRPr lang="en-US" altLang="zh-CN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549600" y="3952668"/>
            <a:ext cx="4671884" cy="529358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 marL="135695" indent="-135695" defTabSz="655860">
              <a:lnSpc>
                <a:spcPct val="130000"/>
              </a:lnSpc>
              <a:buFont typeface="Arial" pitchFamily="34" charset="0"/>
              <a:buChar char="•"/>
            </a:pPr>
            <a:r>
              <a:rPr lang="en-US" sz="1100" dirty="0" smtClean="0"/>
              <a:t>About </a:t>
            </a:r>
            <a:r>
              <a:rPr lang="en-US" sz="1100" dirty="0" smtClean="0">
                <a:solidFill>
                  <a:srgbClr val="990000"/>
                </a:solidFill>
              </a:rPr>
              <a:t>23% </a:t>
            </a:r>
            <a:r>
              <a:rPr lang="en-US" sz="1100" dirty="0">
                <a:solidFill>
                  <a:srgbClr val="990000"/>
                </a:solidFill>
              </a:rPr>
              <a:t>mean UPT </a:t>
            </a:r>
            <a:r>
              <a:rPr lang="en-US" sz="1100" dirty="0" smtClean="0">
                <a:solidFill>
                  <a:srgbClr val="990000"/>
                </a:solidFill>
              </a:rPr>
              <a:t>gain </a:t>
            </a:r>
            <a:r>
              <a:rPr lang="en-US" sz="1100" dirty="0"/>
              <a:t>can be </a:t>
            </a:r>
            <a:r>
              <a:rPr lang="en-US" sz="1100" dirty="0" smtClean="0"/>
              <a:t>observed over </a:t>
            </a:r>
            <a:r>
              <a:rPr lang="en-US" sz="1100" dirty="0" smtClean="0">
                <a:solidFill>
                  <a:srgbClr val="990000"/>
                </a:solidFill>
              </a:rPr>
              <a:t>2Tx switching </a:t>
            </a:r>
            <a:r>
              <a:rPr lang="en-US" sz="1100" dirty="0" smtClean="0"/>
              <a:t>for 2T4R/UE</a:t>
            </a:r>
          </a:p>
          <a:p>
            <a:pPr marL="135695" indent="-135695" defTabSz="655860">
              <a:lnSpc>
                <a:spcPct val="130000"/>
              </a:lnSpc>
              <a:buFont typeface="Arial" pitchFamily="34" charset="0"/>
              <a:buChar char="•"/>
            </a:pPr>
            <a:r>
              <a:rPr lang="en-US" sz="1100" dirty="0" smtClean="0"/>
              <a:t>About </a:t>
            </a:r>
            <a:r>
              <a:rPr lang="en-US" sz="1100" dirty="0" smtClean="0">
                <a:solidFill>
                  <a:srgbClr val="990000"/>
                </a:solidFill>
              </a:rPr>
              <a:t>26% </a:t>
            </a:r>
            <a:r>
              <a:rPr lang="en-US" sz="1100" dirty="0">
                <a:solidFill>
                  <a:srgbClr val="990000"/>
                </a:solidFill>
              </a:rPr>
              <a:t>mean UPT </a:t>
            </a:r>
            <a:r>
              <a:rPr lang="en-US" sz="1100" dirty="0" smtClean="0">
                <a:solidFill>
                  <a:srgbClr val="990000"/>
                </a:solidFill>
              </a:rPr>
              <a:t>gain </a:t>
            </a:r>
            <a:r>
              <a:rPr lang="en-US" sz="1100" dirty="0"/>
              <a:t>can be </a:t>
            </a:r>
            <a:r>
              <a:rPr lang="en-US" sz="1200" dirty="0"/>
              <a:t>observed</a:t>
            </a:r>
            <a:r>
              <a:rPr lang="en-US" sz="1100" dirty="0"/>
              <a:t> </a:t>
            </a:r>
            <a:r>
              <a:rPr lang="en-US" sz="1100" dirty="0" smtClean="0"/>
              <a:t>over </a:t>
            </a:r>
            <a:r>
              <a:rPr lang="en-US" sz="1100" dirty="0" smtClean="0">
                <a:solidFill>
                  <a:srgbClr val="990000"/>
                </a:solidFill>
              </a:rPr>
              <a:t>1Tx switching </a:t>
            </a:r>
            <a:r>
              <a:rPr lang="en-US" sz="1100" dirty="0" smtClean="0"/>
              <a:t>for 1T4R/UE 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80" y="1673134"/>
            <a:ext cx="3501540" cy="2177807"/>
          </a:xfrm>
          <a:prstGeom prst="rect">
            <a:avLst/>
          </a:prstGeom>
          <a:noFill/>
        </p:spPr>
      </p:pic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040" y="1673134"/>
            <a:ext cx="3509476" cy="21778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470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572" y="2031690"/>
            <a:ext cx="7632700" cy="584751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UL/DL Ctrl, scheduling and HARQ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2280" y="93595"/>
            <a:ext cx="8139460" cy="461641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PDCCH monitoring[3-5]</a:t>
            </a:r>
            <a:endParaRPr lang="zh-CN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306637" y="924567"/>
            <a:ext cx="8611714" cy="3510390"/>
          </a:xfrm>
          <a:prstGeom prst="rect">
            <a:avLst/>
          </a:prstGeom>
        </p:spPr>
        <p:txBody>
          <a:bodyPr lIns="68562" tIns="34281" rIns="68562" bIns="34281"/>
          <a:lstStyle/>
          <a:p>
            <a:pPr marL="257106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kern="0" dirty="0" smtClean="0">
                <a:latin typeface="Arial" pitchFamily="34" charset="0"/>
                <a:ea typeface="+mn-ea"/>
                <a:cs typeface="Arial" pitchFamily="34" charset="0"/>
              </a:rPr>
              <a:t>3-5: Minimum PDCCH monitoring occasion for a CORESET should be defined for different SCS[</a:t>
            </a:r>
            <a:r>
              <a:rPr lang="en-US" altLang="zh-CN" sz="1600" kern="0" dirty="0" smtClean="0">
                <a:latin typeface="Arial" pitchFamily="34" charset="0"/>
                <a:cs typeface="Arial" pitchFamily="34" charset="0"/>
              </a:rPr>
              <a:t>R1-1719401] </a:t>
            </a:r>
            <a:r>
              <a:rPr lang="en-US" altLang="zh-CN" sz="1600" kern="0" dirty="0" smtClean="0"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lang="en-US" altLang="zh-CN" sz="1600" kern="0" dirty="0" err="1" smtClean="0">
                <a:latin typeface="Arial" pitchFamily="34" charset="0"/>
                <a:ea typeface="+mn-ea"/>
                <a:cs typeface="Arial" pitchFamily="34" charset="0"/>
              </a:rPr>
              <a:t>i.e</a:t>
            </a:r>
            <a:r>
              <a:rPr lang="en-US" altLang="zh-CN" sz="1600" kern="0" dirty="0" smtClean="0">
                <a:latin typeface="Arial" pitchFamily="34" charset="0"/>
                <a:ea typeface="+mn-ea"/>
                <a:cs typeface="Arial" pitchFamily="34" charset="0"/>
              </a:rPr>
              <a:t>, </a:t>
            </a:r>
          </a:p>
          <a:p>
            <a:pPr marL="714306" lvl="1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400" kern="0" dirty="0">
                <a:latin typeface="Arial" pitchFamily="34" charset="0"/>
                <a:ea typeface="+mn-ea"/>
                <a:cs typeface="Arial" pitchFamily="34" charset="0"/>
              </a:rPr>
              <a:t>2OSs for 15kHz SCS</a:t>
            </a:r>
            <a:endParaRPr lang="zh-CN" altLang="zh-CN" sz="1400" kern="0" dirty="0">
              <a:latin typeface="Arial" pitchFamily="34" charset="0"/>
              <a:ea typeface="+mn-ea"/>
              <a:cs typeface="Arial" pitchFamily="34" charset="0"/>
            </a:endParaRPr>
          </a:p>
          <a:p>
            <a:pPr marL="714306" lvl="1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400" kern="0" dirty="0">
                <a:latin typeface="Arial" pitchFamily="34" charset="0"/>
                <a:ea typeface="+mn-ea"/>
                <a:cs typeface="Arial" pitchFamily="34" charset="0"/>
              </a:rPr>
              <a:t>4OSs for 30kHz SCS</a:t>
            </a:r>
            <a:endParaRPr lang="zh-CN" altLang="zh-CN" sz="1400" kern="0" dirty="0">
              <a:latin typeface="Arial" pitchFamily="34" charset="0"/>
              <a:ea typeface="+mn-ea"/>
              <a:cs typeface="Arial" pitchFamily="34" charset="0"/>
            </a:endParaRPr>
          </a:p>
          <a:p>
            <a:pPr marL="714306" lvl="1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400" kern="0" dirty="0">
                <a:latin typeface="Arial" pitchFamily="34" charset="0"/>
                <a:ea typeface="+mn-ea"/>
                <a:cs typeface="Arial" pitchFamily="34" charset="0"/>
              </a:rPr>
              <a:t>7 OSs for 60kHz SCS</a:t>
            </a:r>
            <a:endParaRPr lang="zh-CN" altLang="zh-CN" sz="1400" kern="0" dirty="0">
              <a:latin typeface="Arial" pitchFamily="34" charset="0"/>
              <a:ea typeface="+mn-ea"/>
              <a:cs typeface="Arial" pitchFamily="34" charset="0"/>
            </a:endParaRPr>
          </a:p>
          <a:p>
            <a:pPr marL="714306" lvl="1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400" kern="0" dirty="0">
                <a:latin typeface="Arial" pitchFamily="34" charset="0"/>
                <a:ea typeface="+mn-ea"/>
                <a:cs typeface="Arial" pitchFamily="34" charset="0"/>
              </a:rPr>
              <a:t>14 OSs for 120kHz SCS</a:t>
            </a:r>
          </a:p>
          <a:p>
            <a:pPr marL="257106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600" kern="0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257106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kern="0" dirty="0" smtClean="0">
                <a:latin typeface="Arial" pitchFamily="34" charset="0"/>
                <a:ea typeface="+mn-ea"/>
                <a:cs typeface="Arial" pitchFamily="34" charset="0"/>
              </a:rPr>
              <a:t>Other possible PDCCH capabilities</a:t>
            </a:r>
          </a:p>
          <a:p>
            <a:pPr marL="714306" lvl="1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400" kern="0" dirty="0" smtClean="0">
                <a:latin typeface="Arial" pitchFamily="34" charset="0"/>
                <a:ea typeface="+mn-ea"/>
                <a:cs typeface="Arial" pitchFamily="34" charset="0"/>
              </a:rPr>
              <a:t>Number </a:t>
            </a:r>
            <a:r>
              <a:rPr lang="en-US" altLang="zh-CN" sz="1400" kern="0" dirty="0">
                <a:latin typeface="Arial" pitchFamily="34" charset="0"/>
                <a:ea typeface="+mn-ea"/>
                <a:cs typeface="Arial" pitchFamily="34" charset="0"/>
              </a:rPr>
              <a:t>of BD for CA when the number of CC is greater than </a:t>
            </a:r>
            <a:r>
              <a:rPr lang="en-US" altLang="zh-CN" sz="1400" kern="0" dirty="0" smtClean="0">
                <a:latin typeface="Arial" pitchFamily="34" charset="0"/>
                <a:ea typeface="+mn-ea"/>
                <a:cs typeface="Arial" pitchFamily="34" charset="0"/>
              </a:rPr>
              <a:t>4</a:t>
            </a:r>
          </a:p>
        </p:txBody>
      </p:sp>
    </p:spTree>
    <p:extLst>
      <p:ext uri="{BB962C8B-B14F-4D97-AF65-F5344CB8AC3E}">
        <p14:creationId xmlns="" xmlns:p14="http://schemas.microsoft.com/office/powerpoint/2010/main" val="18390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2280" y="93595"/>
            <a:ext cx="8139460" cy="461641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HARQ Processing Time [5-5][5-6]</a:t>
            </a:r>
            <a:endParaRPr lang="zh-CN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306637" y="924567"/>
            <a:ext cx="8611714" cy="3510390"/>
          </a:xfrm>
          <a:prstGeom prst="rect">
            <a:avLst/>
          </a:prstGeom>
        </p:spPr>
        <p:txBody>
          <a:bodyPr lIns="68562" tIns="34281" rIns="68562" bIns="34281"/>
          <a:lstStyle/>
          <a:p>
            <a:pPr marL="257106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kern="0" dirty="0" smtClean="0">
                <a:latin typeface="Arial" pitchFamily="34" charset="0"/>
                <a:ea typeface="+mn-ea"/>
                <a:cs typeface="Arial" pitchFamily="34" charset="0"/>
              </a:rPr>
              <a:t>[5-5][5-6] HARQ processing time for slot-based and non-slot based scheduling should be reported separately. </a:t>
            </a:r>
          </a:p>
          <a:p>
            <a:pPr marL="257106" indent="-257106" defTabSz="685617" eaLnBrk="0" hangingPunct="0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600" kern="0" dirty="0" smtClean="0"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575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624" y="181496"/>
            <a:ext cx="8528752" cy="475562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Mandatory: GF Type 1 and repetitions [5-13/14, 5-19] (1/2)</a:t>
            </a:r>
          </a:p>
        </p:txBody>
      </p:sp>
      <p:sp>
        <p:nvSpPr>
          <p:cNvPr id="33" name="内容占位符 2"/>
          <p:cNvSpPr>
            <a:spLocks noGrp="1"/>
          </p:cNvSpPr>
          <p:nvPr>
            <p:ph sz="half" idx="1"/>
          </p:nvPr>
        </p:nvSpPr>
        <p:spPr>
          <a:xfrm>
            <a:off x="295342" y="557998"/>
            <a:ext cx="8637617" cy="4311182"/>
          </a:xfrm>
        </p:spPr>
        <p:txBody>
          <a:bodyPr/>
          <a:lstStyle/>
          <a:p>
            <a:pPr lvl="1">
              <a:lnSpc>
                <a:spcPct val="100000"/>
              </a:lnSpc>
              <a:buNone/>
            </a:pPr>
            <a:endParaRPr lang="en-US" altLang="zh-CN" sz="1400" kern="12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r>
              <a:rPr lang="en-US" altLang="zh-CN" sz="1500" b="0" dirty="0" smtClean="0">
                <a:latin typeface="Arial" pitchFamily="34" charset="0"/>
                <a:cs typeface="Arial" pitchFamily="34" charset="0"/>
              </a:rPr>
              <a:t>GF type 1 (all transmission parameters configured by RRC without L1 signaling) is an effective tool to meet the NR latency requirements, for all use cases such as </a:t>
            </a:r>
            <a:r>
              <a:rPr lang="en-US" altLang="zh-CN" sz="1500" b="0" dirty="0" err="1" smtClean="0">
                <a:latin typeface="Arial" pitchFamily="34" charset="0"/>
                <a:cs typeface="Arial" pitchFamily="34" charset="0"/>
              </a:rPr>
              <a:t>eMBB</a:t>
            </a:r>
            <a:r>
              <a:rPr lang="en-US" altLang="zh-CN" sz="1500" b="0" dirty="0" smtClean="0">
                <a:latin typeface="Arial" pitchFamily="34" charset="0"/>
                <a:cs typeface="Arial" pitchFamily="34" charset="0"/>
              </a:rPr>
              <a:t>, URLLC and </a:t>
            </a:r>
            <a:r>
              <a:rPr lang="en-US" altLang="zh-CN" sz="1500" b="0" dirty="0" err="1" smtClean="0">
                <a:latin typeface="Arial" pitchFamily="34" charset="0"/>
                <a:cs typeface="Arial" pitchFamily="34" charset="0"/>
              </a:rPr>
              <a:t>mMTC</a:t>
            </a:r>
            <a:endParaRPr lang="en-US" altLang="zh-CN" sz="1500" b="0" dirty="0" smtClean="0">
              <a:latin typeface="Arial" pitchFamily="34" charset="0"/>
              <a:cs typeface="Arial" pitchFamily="34" charset="0"/>
            </a:endParaRPr>
          </a:p>
          <a:p>
            <a:endParaRPr lang="en-US" altLang="zh-CN" sz="1500" b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500" b="0" dirty="0" smtClean="0">
                <a:latin typeface="Arial" pitchFamily="34" charset="0"/>
                <a:cs typeface="Arial" pitchFamily="34" charset="0"/>
              </a:rPr>
              <a:t>GF type 1 is also beneficial to URLLC in terms of high reliability and resource utilization</a:t>
            </a:r>
          </a:p>
          <a:p>
            <a:endParaRPr lang="en-US" altLang="zh-CN" sz="1500" b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500" b="0" dirty="0" smtClean="0">
                <a:latin typeface="Arial" pitchFamily="34" charset="0"/>
                <a:cs typeface="Arial" pitchFamily="34" charset="0"/>
              </a:rPr>
              <a:t>GF type 1 is also beneficial and forward compatible for </a:t>
            </a:r>
            <a:r>
              <a:rPr lang="en-US" altLang="zh-CN" sz="1500" b="0" dirty="0" err="1" smtClean="0">
                <a:latin typeface="Arial" pitchFamily="34" charset="0"/>
                <a:cs typeface="Arial" pitchFamily="34" charset="0"/>
              </a:rPr>
              <a:t>mMTC</a:t>
            </a:r>
            <a:r>
              <a:rPr lang="en-US" altLang="zh-CN" sz="1500" b="0" dirty="0" smtClean="0">
                <a:latin typeface="Arial" pitchFamily="34" charset="0"/>
                <a:cs typeface="Arial" pitchFamily="34" charset="0"/>
              </a:rPr>
              <a:t> in terms of  large energy saving and high resource utilization </a:t>
            </a:r>
          </a:p>
          <a:p>
            <a:endParaRPr lang="en-US" altLang="zh-CN" sz="1500" b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500" b="0" dirty="0" smtClean="0">
                <a:latin typeface="Arial" pitchFamily="34" charset="0"/>
                <a:cs typeface="Arial" pitchFamily="34" charset="0"/>
              </a:rPr>
              <a:t>K-repetition within a slot or between slot improves the system coverage and provides higher reliability </a:t>
            </a:r>
            <a:endParaRPr lang="en-US" altLang="zh-CN" sz="1300" b="0" dirty="0" smtClean="0">
              <a:latin typeface="Arial" pitchFamily="34" charset="0"/>
              <a:cs typeface="Arial" pitchFamily="34" charset="0"/>
            </a:endParaRPr>
          </a:p>
          <a:p>
            <a:pPr lvl="2">
              <a:lnSpc>
                <a:spcPct val="140000"/>
              </a:lnSpc>
              <a:spcBef>
                <a:spcPct val="0"/>
              </a:spcBef>
              <a:buSzPct val="50000"/>
              <a:buFont typeface="Wingdings" pitchFamily="2" charset="2"/>
              <a:buChar char="n"/>
            </a:pPr>
            <a:endParaRPr lang="en-US" altLang="zh-CN" sz="13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07624" y="3093721"/>
            <a:ext cx="8303890" cy="152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0090" tIns="30044" rIns="60090" bIns="30044" numCol="1" anchor="t" anchorCtr="0" compatLnSpc="1">
            <a:prstTxWarp prst="textNoShape">
              <a:avLst/>
            </a:prstTxWarp>
          </a:bodyPr>
          <a:lstStyle/>
          <a:p>
            <a:pPr marL="557064" lvl="1" indent="-214255" defTabSz="685617" eaLnBrk="0" hangingPunct="0">
              <a:buSzPct val="50000"/>
              <a:defRPr/>
            </a:pPr>
            <a:endParaRPr lang="en-US" altLang="zh-CN" sz="15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257106" indent="-257106" defTabSz="685617" eaLnBrk="0" hangingPunct="0">
              <a:lnSpc>
                <a:spcPct val="140000"/>
              </a:lnSpc>
              <a:buClr>
                <a:srgbClr val="777777"/>
              </a:buClr>
              <a:buSzPct val="60000"/>
              <a:defRPr/>
            </a:pPr>
            <a:endParaRPr lang="en-US" altLang="zh-CN" sz="1400" b="1" kern="0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257106" indent="-257106" defTabSz="685617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kern="0" dirty="0" smtClean="0"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18196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3460" y="69312"/>
            <a:ext cx="896054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62" tIns="0" rIns="68562" bIns="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ClrTx/>
              <a:buFont typeface="Wingdings" pitchFamily="2" charset="2"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Mandatory: GF Type 1 and repetitions [5-13/14, 5-19] (2/2)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9038" y="3698344"/>
            <a:ext cx="7705924" cy="715562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1400" dirty="0" smtClean="0">
                <a:latin typeface="Arial" pitchFamily="34" charset="0"/>
                <a:ea typeface="华文细黑" panose="02010600040101010101" pitchFamily="2" charset="-122"/>
                <a:cs typeface="Arial" pitchFamily="34" charset="0"/>
              </a:rPr>
              <a:t>Proposal: GF Type 1 is mandatory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 dirty="0" smtClean="0">
                <a:latin typeface="Arial" pitchFamily="34" charset="0"/>
                <a:ea typeface="华文细黑" panose="02010600040101010101" pitchFamily="2" charset="-122"/>
                <a:cs typeface="Arial" pitchFamily="34" charset="0"/>
              </a:rPr>
              <a:t>Proposal: K repetitions within a slot should be mandatory for GF to ensure low latency with reasonable reliability </a:t>
            </a:r>
          </a:p>
        </p:txBody>
      </p:sp>
      <p:grpSp>
        <p:nvGrpSpPr>
          <p:cNvPr id="2" name="组合 7"/>
          <p:cNvGrpSpPr/>
          <p:nvPr/>
        </p:nvGrpSpPr>
        <p:grpSpPr>
          <a:xfrm>
            <a:off x="763400" y="732355"/>
            <a:ext cx="3888501" cy="2468050"/>
            <a:chOff x="3375905" y="1528597"/>
            <a:chExt cx="6667500" cy="5305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75905" y="1528597"/>
              <a:ext cx="6667500" cy="5305425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 bwMode="auto">
            <a:xfrm>
              <a:off x="5476632" y="2495551"/>
              <a:ext cx="363349" cy="27327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6081027" y="2906629"/>
              <a:ext cx="387052" cy="27560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6660810" y="3429001"/>
              <a:ext cx="483682" cy="2286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7482168" y="3876676"/>
              <a:ext cx="483682" cy="2286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2" name="直接箭头连接符 11"/>
            <p:cNvCxnSpPr>
              <a:stCxn id="7" idx="3"/>
            </p:cNvCxnSpPr>
            <p:nvPr/>
          </p:nvCxnSpPr>
          <p:spPr bwMode="auto">
            <a:xfrm flipH="1">
              <a:off x="5402055" y="2728806"/>
              <a:ext cx="127788" cy="166796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直接箭头连接符 12"/>
            <p:cNvCxnSpPr/>
            <p:nvPr/>
          </p:nvCxnSpPr>
          <p:spPr bwMode="auto">
            <a:xfrm flipH="1">
              <a:off x="6032776" y="3155465"/>
              <a:ext cx="145411" cy="204929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直接箭头连接符 13"/>
            <p:cNvCxnSpPr/>
            <p:nvPr/>
          </p:nvCxnSpPr>
          <p:spPr bwMode="auto">
            <a:xfrm flipH="1">
              <a:off x="6838507" y="3257928"/>
              <a:ext cx="145411" cy="204928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直接箭头连接符 14"/>
            <p:cNvCxnSpPr/>
            <p:nvPr/>
          </p:nvCxnSpPr>
          <p:spPr bwMode="auto">
            <a:xfrm flipH="1">
              <a:off x="7724553" y="3671748"/>
              <a:ext cx="145411" cy="204928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文本框 8"/>
            <p:cNvSpPr txBox="1"/>
            <p:nvPr/>
          </p:nvSpPr>
          <p:spPr>
            <a:xfrm>
              <a:off x="4646321" y="2821542"/>
              <a:ext cx="1602769" cy="791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450"/>
                </a:spcBef>
                <a:buClr>
                  <a:schemeClr val="bg1">
                    <a:lumMod val="50000"/>
                  </a:schemeClr>
                </a:buClr>
                <a:buSzPct val="80000"/>
              </a:pPr>
              <a:r>
                <a:rPr lang="en-US" altLang="zh-CN" sz="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4 Repetitions</a:t>
              </a:r>
              <a:endParaRPr lang="zh-CN" altLang="en-US" sz="600" dirty="0" err="1" smtClean="0">
                <a:latin typeface="Arial" pitchFamily="34" charset="0"/>
                <a:ea typeface="华文细黑" pitchFamily="2" charset="-122"/>
                <a:cs typeface="Arial" pitchFamily="34" charset="0"/>
              </a:endParaRPr>
            </a:p>
          </p:txBody>
        </p:sp>
        <p:sp>
          <p:nvSpPr>
            <p:cNvPr id="17" name="文本框 14"/>
            <p:cNvSpPr txBox="1"/>
            <p:nvPr/>
          </p:nvSpPr>
          <p:spPr>
            <a:xfrm>
              <a:off x="5177786" y="3370604"/>
              <a:ext cx="1602769" cy="791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450"/>
                </a:spcBef>
                <a:buClr>
                  <a:schemeClr val="bg1">
                    <a:lumMod val="50000"/>
                  </a:schemeClr>
                </a:buClr>
                <a:buSzPct val="80000"/>
              </a:pPr>
              <a:r>
                <a:rPr lang="en-US" altLang="zh-CN" sz="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3 Repetitions</a:t>
              </a:r>
              <a:endParaRPr lang="zh-CN" altLang="en-US" sz="600" dirty="0" err="1" smtClean="0">
                <a:latin typeface="Arial" pitchFamily="34" charset="0"/>
                <a:ea typeface="华文细黑" pitchFamily="2" charset="-122"/>
                <a:cs typeface="Arial" pitchFamily="34" charset="0"/>
              </a:endParaRPr>
            </a:p>
          </p:txBody>
        </p:sp>
        <p:sp>
          <p:nvSpPr>
            <p:cNvPr id="18" name="文本框 15"/>
            <p:cNvSpPr txBox="1"/>
            <p:nvPr/>
          </p:nvSpPr>
          <p:spPr>
            <a:xfrm>
              <a:off x="6457475" y="2809941"/>
              <a:ext cx="1643120" cy="1088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450"/>
                </a:spcBef>
                <a:buClr>
                  <a:schemeClr val="bg1">
                    <a:lumMod val="50000"/>
                  </a:schemeClr>
                </a:buClr>
                <a:buSzPct val="80000"/>
              </a:pPr>
              <a:r>
                <a:rPr lang="en-US" altLang="zh-CN" sz="600" dirty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2</a:t>
              </a:r>
              <a:r>
                <a:rPr lang="en-US" altLang="zh-CN" sz="105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 </a:t>
              </a:r>
              <a:r>
                <a:rPr lang="en-US" altLang="zh-CN" sz="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Repetitions</a:t>
              </a:r>
              <a:endParaRPr lang="zh-CN" altLang="en-US" sz="1050" dirty="0" err="1" smtClean="0">
                <a:latin typeface="Arial" pitchFamily="34" charset="0"/>
                <a:ea typeface="华文细黑" pitchFamily="2" charset="-122"/>
                <a:cs typeface="Arial" pitchFamily="34" charset="0"/>
              </a:endParaRPr>
            </a:p>
          </p:txBody>
        </p:sp>
        <p:sp>
          <p:nvSpPr>
            <p:cNvPr id="19" name="文本框 16"/>
            <p:cNvSpPr txBox="1"/>
            <p:nvPr/>
          </p:nvSpPr>
          <p:spPr>
            <a:xfrm>
              <a:off x="7437951" y="3386099"/>
              <a:ext cx="1505925" cy="791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450"/>
                </a:spcBef>
                <a:buClr>
                  <a:schemeClr val="bg1">
                    <a:lumMod val="50000"/>
                  </a:schemeClr>
                </a:buClr>
                <a:buSzPct val="80000"/>
              </a:pPr>
              <a:r>
                <a:rPr lang="en-US" altLang="zh-CN" sz="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1 Repetition</a:t>
              </a:r>
              <a:endParaRPr lang="zh-CN" altLang="en-US" sz="600" dirty="0" err="1" smtClean="0">
                <a:latin typeface="Arial" pitchFamily="34" charset="0"/>
                <a:ea typeface="华文细黑" pitchFamily="2" charset="-122"/>
                <a:cs typeface="Arial" pitchFamily="34" charset="0"/>
              </a:endParaRPr>
            </a:p>
          </p:txBody>
        </p:sp>
      </p:grpSp>
      <p:pic>
        <p:nvPicPr>
          <p:cNvPr id="20" name="Picture 5"/>
          <p:cNvPicPr/>
          <p:nvPr/>
        </p:nvPicPr>
        <p:blipFill>
          <a:blip r:embed="rId3" cstate="print"/>
          <a:srcRect l="6056" t="2591" r="6882" b="2809"/>
          <a:stretch>
            <a:fillRect/>
          </a:stretch>
        </p:blipFill>
        <p:spPr bwMode="auto">
          <a:xfrm>
            <a:off x="4950022" y="829344"/>
            <a:ext cx="3420492" cy="215841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187676" y="3190962"/>
            <a:ext cx="3330215" cy="23850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buNone/>
            </a:pPr>
            <a:r>
              <a:rPr lang="en-US" altLang="zh-CN" sz="1100" dirty="0" smtClean="0">
                <a:latin typeface="Arial" pitchFamily="34" charset="0"/>
                <a:cs typeface="Arial" pitchFamily="34" charset="0"/>
              </a:rPr>
              <a:t>Performance improvement by repetition combining</a:t>
            </a:r>
            <a:endParaRPr lang="zh-CN" alt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50022" y="3190962"/>
            <a:ext cx="3251621" cy="23850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buNone/>
            </a:pPr>
            <a:r>
              <a:rPr lang="en-US" altLang="zh-CN" sz="1100" dirty="0" smtClean="0">
                <a:latin typeface="Arial" pitchFamily="34" charset="0"/>
                <a:cs typeface="Arial" pitchFamily="34" charset="0"/>
              </a:rPr>
              <a:t>Latency reduction of GF-repetition over GB-Rx</a:t>
            </a:r>
            <a:endParaRPr lang="zh-CN" altLang="en-US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581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624" y="181496"/>
            <a:ext cx="8528752" cy="475562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kern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Lucida Grande"/>
              </a:rPr>
              <a:t>TDD operation in NR [3-6/5-1] (1/2)</a:t>
            </a:r>
            <a:endParaRPr lang="zh-CN" altLang="en-US" sz="2400" kern="1200" dirty="0">
              <a:solidFill>
                <a:srgbClr val="C00000"/>
              </a:solidFill>
              <a:latin typeface="Arial" pitchFamily="34" charset="0"/>
              <a:cs typeface="Arial" pitchFamily="34" charset="0"/>
              <a:sym typeface="Lucida Grande"/>
            </a:endParaRPr>
          </a:p>
        </p:txBody>
      </p:sp>
      <p:cxnSp>
        <p:nvCxnSpPr>
          <p:cNvPr id="39" name="直接箭头连接符 38"/>
          <p:cNvCxnSpPr/>
          <p:nvPr/>
        </p:nvCxnSpPr>
        <p:spPr bwMode="auto">
          <a:xfrm flipH="1" flipV="1">
            <a:off x="2587693" y="466008"/>
            <a:ext cx="83084" cy="411585"/>
          </a:xfrm>
          <a:prstGeom prst="straightConnector1">
            <a:avLst/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内容占位符 2"/>
          <p:cNvSpPr>
            <a:spLocks noGrp="1"/>
          </p:cNvSpPr>
          <p:nvPr>
            <p:ph sz="half" idx="1"/>
          </p:nvPr>
        </p:nvSpPr>
        <p:spPr>
          <a:xfrm>
            <a:off x="361602" y="557998"/>
            <a:ext cx="8637617" cy="4311182"/>
          </a:xfrm>
        </p:spPr>
        <p:txBody>
          <a:bodyPr/>
          <a:lstStyle/>
          <a:p>
            <a:pPr lvl="1">
              <a:lnSpc>
                <a:spcPct val="100000"/>
              </a:lnSpc>
              <a:buNone/>
            </a:pPr>
            <a:endParaRPr lang="en-US" altLang="zh-CN" sz="1400" kern="12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r>
              <a:rPr lang="en-US" altLang="zh-CN" sz="1500" dirty="0" smtClean="0">
                <a:latin typeface="Arial" pitchFamily="34" charset="0"/>
                <a:cs typeface="Arial" pitchFamily="34" charset="0"/>
              </a:rPr>
              <a:t>Semi-static DL/UL assignment should be mandatory   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The DL/UL configuration is determined by cell-specific higher layer signaling and additionally UE-specific higher layer signaling if configured</a:t>
            </a:r>
          </a:p>
          <a:p>
            <a:pPr lvl="2">
              <a:lnSpc>
                <a:spcPct val="120000"/>
              </a:lnSpc>
              <a:spcBef>
                <a:spcPct val="0"/>
              </a:spcBef>
              <a:buSzPct val="50000"/>
              <a:buFont typeface="Wingdings" pitchFamily="2" charset="2"/>
              <a:buChar char="n"/>
            </a:pP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UE-specific higher layer signaling only overwrites the “unknown” state of the cell-specific higher layer configuration</a:t>
            </a:r>
          </a:p>
          <a:p>
            <a:pPr lvl="1">
              <a:lnSpc>
                <a:spcPct val="14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300" b="1" dirty="0" smtClean="0">
                <a:latin typeface="Arial" pitchFamily="34" charset="0"/>
                <a:cs typeface="Arial" pitchFamily="34" charset="0"/>
              </a:rPr>
              <a:t>Support of cell-specific higher layer signalling should be mandatory without UE capability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1300" b="1" dirty="0" smtClean="0">
                <a:latin typeface="Arial" pitchFamily="34" charset="0"/>
                <a:cs typeface="Arial" pitchFamily="34" charset="0"/>
              </a:rPr>
              <a:t>Support of UE-specific higher layer signalling should be mandatory with UE capability</a:t>
            </a:r>
          </a:p>
          <a:p>
            <a:pPr lvl="1">
              <a:lnSpc>
                <a:spcPct val="14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300" b="1" dirty="0" smtClean="0">
                <a:latin typeface="Arial" pitchFamily="34" charset="0"/>
                <a:cs typeface="Arial" pitchFamily="34" charset="0"/>
              </a:rPr>
              <a:t>Reasons to be mandatory  </a:t>
            </a:r>
          </a:p>
          <a:p>
            <a:pPr lvl="2">
              <a:lnSpc>
                <a:spcPct val="140000"/>
              </a:lnSpc>
              <a:spcBef>
                <a:spcPct val="0"/>
              </a:spcBef>
              <a:buSzPct val="50000"/>
              <a:buFont typeface="Wingdings" pitchFamily="2" charset="2"/>
              <a:buChar char="n"/>
            </a:pP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Most robust solution to avoid DL/UL interference among adjacent cells</a:t>
            </a:r>
          </a:p>
          <a:p>
            <a:pPr lvl="2">
              <a:lnSpc>
                <a:spcPct val="140000"/>
              </a:lnSpc>
              <a:spcBef>
                <a:spcPct val="0"/>
              </a:spcBef>
              <a:buSzPct val="50000"/>
              <a:buFont typeface="Wingdings" pitchFamily="2" charset="2"/>
              <a:buChar char="n"/>
            </a:pP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Compatible DL/UL configuration with LTE TDD UL/DL configuration(s)</a:t>
            </a:r>
          </a:p>
          <a:p>
            <a:pPr lvl="2">
              <a:lnSpc>
                <a:spcPct val="140000"/>
              </a:lnSpc>
              <a:spcBef>
                <a:spcPct val="0"/>
              </a:spcBef>
              <a:buSzPct val="50000"/>
              <a:buFont typeface="Wingdings" pitchFamily="2" charset="2"/>
              <a:buChar char="n"/>
            </a:pPr>
            <a:endParaRPr lang="en-US" altLang="zh-CN" sz="13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07624" y="3093721"/>
            <a:ext cx="8303890" cy="152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0090" tIns="30044" rIns="60090" bIns="30044" numCol="1" anchor="t" anchorCtr="0" compatLnSpc="1">
            <a:prstTxWarp prst="textNoShape">
              <a:avLst/>
            </a:prstTxWarp>
          </a:bodyPr>
          <a:lstStyle/>
          <a:p>
            <a:pPr marL="557064" lvl="1" indent="-214255" defTabSz="685617" eaLnBrk="0" hangingPunct="0">
              <a:buSzPct val="50000"/>
              <a:defRPr/>
            </a:pPr>
            <a:endParaRPr lang="en-US" altLang="zh-CN" sz="15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257106" indent="-257106" defTabSz="685617" eaLnBrk="0" hangingPunct="0">
              <a:lnSpc>
                <a:spcPct val="140000"/>
              </a:lnSpc>
              <a:buClr>
                <a:srgbClr val="777777"/>
              </a:buClr>
              <a:buSzPct val="60000"/>
              <a:defRPr/>
            </a:pPr>
            <a:endParaRPr lang="en-US" altLang="zh-CN" sz="1400" b="1" kern="0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257106" indent="-257106" defTabSz="685617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kern="0" dirty="0" smtClean="0"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18196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244081"/>
            <a:ext cx="7632700" cy="461641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Overview of RAN1-led NR features </a:t>
            </a:r>
            <a:endParaRPr lang="en-US" altLang="zh-CN" sz="2400" dirty="0">
              <a:solidFill>
                <a:schemeClr val="accent2">
                  <a:lumMod val="75000"/>
                </a:schemeClr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644" y="982934"/>
            <a:ext cx="4562319" cy="3145631"/>
          </a:xfrm>
        </p:spPr>
        <p:txBody>
          <a:bodyPr/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0. subcarrier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spacings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marL="800100" lvl="3" indent="-342900">
              <a:buClr>
                <a:srgbClr val="990000"/>
              </a:buClr>
              <a:buFontTx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60kHz[0-9] mandatory</a:t>
            </a:r>
          </a:p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1. Initial access and mobility</a:t>
            </a:r>
          </a:p>
          <a:p>
            <a:pPr marL="800100" lvl="4" indent="-342900">
              <a:buClr>
                <a:srgbClr val="990000"/>
              </a:buClr>
              <a:buFontTx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CSI-RS based RRM/RLM mandatory [1-5, 1-7, 1-8]</a:t>
            </a:r>
          </a:p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2. MIMO/RS</a:t>
            </a:r>
          </a:p>
          <a:p>
            <a:pPr marL="800100" lvl="4" indent="-342900">
              <a:buClr>
                <a:srgbClr val="990000"/>
              </a:buClr>
              <a:buFontTx/>
              <a:buChar char="•"/>
            </a:pP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DMRS configuration type 2 [2-10, 2-17]</a:t>
            </a:r>
          </a:p>
          <a:p>
            <a:pPr marL="800100" lvl="4" indent="-342900">
              <a:buClr>
                <a:srgbClr val="990000"/>
              </a:buClr>
              <a:buFontTx/>
              <a:buChar char="•"/>
            </a:pP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Type 2 Codebook [2-41]</a:t>
            </a:r>
          </a:p>
          <a:p>
            <a:pPr marL="800100" lvl="4" indent="-342900">
              <a:buClr>
                <a:srgbClr val="990000"/>
              </a:buClr>
              <a:buFontTx/>
              <a:buChar char="•"/>
            </a:pP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SRS antennas switching [2-55]</a:t>
            </a:r>
          </a:p>
          <a:p>
            <a:pPr lvl="1"/>
            <a:endParaRPr lang="en-US" altLang="zh-CN" sz="105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1"/>
            <a:endParaRPr lang="en-US" altLang="zh-CN" sz="1050" dirty="0" smtClean="0">
              <a:latin typeface="Arial" pitchFamily="34" charset="0"/>
              <a:cs typeface="Arial" pitchFamily="34" charset="0"/>
            </a:endParaRPr>
          </a:p>
          <a:p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endParaRPr lang="en-US" sz="105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82433" y="927179"/>
            <a:ext cx="4211371" cy="3145631"/>
          </a:xfrm>
          <a:prstGeom prst="rect">
            <a:avLst/>
          </a:prstGeom>
        </p:spPr>
        <p:txBody>
          <a:bodyPr lIns="68552" tIns="34276" rIns="68552" bIns="34276"/>
          <a:lstStyle/>
          <a:p>
            <a:pPr marL="257070" indent="-257070" defTabSz="68552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sz="1400" b="1" kern="0" dirty="0" smtClean="0">
                <a:latin typeface="Arial" pitchFamily="34" charset="0"/>
                <a:ea typeface="+mn-ea"/>
                <a:cs typeface="Arial" pitchFamily="34" charset="0"/>
              </a:rPr>
              <a:t>3</a:t>
            </a:r>
            <a:r>
              <a:rPr lang="en-US" sz="1400" b="1" dirty="0" smtClean="0">
                <a:latin typeface="Arial" pitchFamily="34" charset="0"/>
                <a:ea typeface="+mn-ea"/>
                <a:cs typeface="Arial" pitchFamily="34" charset="0"/>
              </a:rPr>
              <a:t>. UL/DL ctrl. , scheduling and HARQ</a:t>
            </a:r>
          </a:p>
          <a:p>
            <a:pPr marL="714270" lvl="2" indent="-257070" defTabSz="68552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Arial" pitchFamily="34" charset="0"/>
                <a:cs typeface="Arial" pitchFamily="34" charset="0"/>
              </a:rPr>
              <a:t>PDCCH </a:t>
            </a: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monitoring [</a:t>
            </a:r>
            <a:r>
              <a:rPr lang="en-US" altLang="zh-CN" sz="1200" dirty="0">
                <a:latin typeface="Arial" pitchFamily="34" charset="0"/>
                <a:cs typeface="Arial" pitchFamily="34" charset="0"/>
              </a:rPr>
              <a:t>3-5]</a:t>
            </a:r>
          </a:p>
          <a:p>
            <a:pPr marL="714270" lvl="1" indent="-257070" defTabSz="68552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UE </a:t>
            </a:r>
            <a:r>
              <a:rPr lang="en-US" altLang="zh-CN" sz="1200" dirty="0">
                <a:latin typeface="Arial" pitchFamily="34" charset="0"/>
                <a:cs typeface="Arial" pitchFamily="34" charset="0"/>
              </a:rPr>
              <a:t>Processing </a:t>
            </a: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Time [</a:t>
            </a:r>
            <a:r>
              <a:rPr lang="en-US" altLang="zh-CN" sz="1200" dirty="0">
                <a:latin typeface="Arial" pitchFamily="34" charset="0"/>
                <a:cs typeface="Arial" pitchFamily="34" charset="0"/>
              </a:rPr>
              <a:t>5-5,5-6</a:t>
            </a: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marL="714270" lvl="1" indent="-257070" defTabSz="68552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Grant-free type I mandatory [5-13/14, 5-19]</a:t>
            </a:r>
          </a:p>
          <a:p>
            <a:pPr marL="714270" lvl="1" indent="-257070" defTabSz="68552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TDD operation in NR [3-6/5-1]</a:t>
            </a:r>
          </a:p>
          <a:p>
            <a:pPr marL="714270" lvl="1" indent="-257070" defTabSz="68552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050" dirty="0" smtClean="0">
              <a:latin typeface="Arial" pitchFamily="34" charset="0"/>
              <a:cs typeface="Arial" pitchFamily="34" charset="0"/>
            </a:endParaRPr>
          </a:p>
          <a:p>
            <a:pPr marL="257070" indent="-257070" defTabSz="68552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sz="1400" b="1" dirty="0" smtClean="0">
                <a:latin typeface="Arial" pitchFamily="34" charset="0"/>
                <a:ea typeface="+mn-ea"/>
                <a:cs typeface="Arial" pitchFamily="34" charset="0"/>
              </a:rPr>
              <a:t>4. CA/DC, BWP, SUL</a:t>
            </a:r>
          </a:p>
          <a:p>
            <a:pPr marL="714270" lvl="3" indent="-257070" defTabSz="68552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Basic  BWP and  BWP adaptation [6-1/2/3/4]</a:t>
            </a:r>
          </a:p>
          <a:p>
            <a:pPr marL="714270" lvl="3" indent="-257070" defTabSz="68552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Arial" pitchFamily="34" charset="0"/>
                <a:cs typeface="Arial" pitchFamily="34" charset="0"/>
                <a:sym typeface="Lucida Grande"/>
              </a:rPr>
              <a:t>SUL and UL sharing [6-15/16/17/18/19] </a:t>
            </a: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4221804" y="4497169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spcBef>
                <a:spcPct val="20000"/>
              </a:spcBef>
              <a:defRPr/>
            </a:pPr>
            <a:r>
              <a:rPr lang="en-US" altLang="zh-CN" sz="1100" dirty="0" smtClean="0">
                <a:latin typeface="Arial" pitchFamily="34" charset="0"/>
                <a:cs typeface="Arial" pitchFamily="34" charset="0"/>
              </a:rPr>
              <a:t>         *The feature numbers are according to R1-1801289, “Rel-15 NR</a:t>
            </a:r>
            <a:r>
              <a:rPr lang="en-US" altLang="zh-CN" sz="1100" i="1" dirty="0" smtClean="0">
                <a:latin typeface="Arial" pitchFamily="34" charset="0"/>
                <a:cs typeface="Arial" pitchFamily="34" charset="0"/>
              </a:rPr>
              <a:t> UE feature list”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624" y="82436"/>
            <a:ext cx="8528752" cy="475562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kern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Lucida Grande"/>
              </a:rPr>
              <a:t>TDD operation in NR [</a:t>
            </a:r>
            <a:r>
              <a:rPr lang="en-US" altLang="zh-CN" sz="2400" kern="120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Lucida Grande"/>
              </a:rPr>
              <a:t>3-6/5-1] (2/2)</a:t>
            </a:r>
            <a:endParaRPr lang="zh-CN" altLang="en-US" sz="2400" kern="1200" dirty="0">
              <a:solidFill>
                <a:srgbClr val="C00000"/>
              </a:solidFill>
              <a:latin typeface="Arial" pitchFamily="34" charset="0"/>
              <a:cs typeface="Arial" pitchFamily="34" charset="0"/>
              <a:sym typeface="Lucida Grande"/>
            </a:endParaRPr>
          </a:p>
        </p:txBody>
      </p:sp>
      <p:cxnSp>
        <p:nvCxnSpPr>
          <p:cNvPr id="39" name="直接箭头连接符 38"/>
          <p:cNvCxnSpPr/>
          <p:nvPr/>
        </p:nvCxnSpPr>
        <p:spPr bwMode="auto">
          <a:xfrm flipH="1" flipV="1">
            <a:off x="2587693" y="466008"/>
            <a:ext cx="83084" cy="411585"/>
          </a:xfrm>
          <a:prstGeom prst="straightConnector1">
            <a:avLst/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内容占位符 2"/>
          <p:cNvSpPr>
            <a:spLocks noGrp="1"/>
          </p:cNvSpPr>
          <p:nvPr>
            <p:ph sz="half" idx="1"/>
          </p:nvPr>
        </p:nvSpPr>
        <p:spPr>
          <a:xfrm>
            <a:off x="361602" y="314158"/>
            <a:ext cx="8637617" cy="2756702"/>
          </a:xfrm>
        </p:spPr>
        <p:txBody>
          <a:bodyPr/>
          <a:lstStyle/>
          <a:p>
            <a:pPr lvl="1">
              <a:lnSpc>
                <a:spcPct val="100000"/>
              </a:lnSpc>
              <a:buNone/>
            </a:pPr>
            <a:endParaRPr lang="en-US" altLang="zh-CN" sz="1400" kern="12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r>
              <a:rPr lang="en-US" altLang="zh-CN" sz="1500" dirty="0" smtClean="0">
                <a:latin typeface="Arial" pitchFamily="34" charset="0"/>
                <a:cs typeface="Arial" pitchFamily="34" charset="0"/>
              </a:rPr>
              <a:t>Dynamic DL/UL assignment with dynamic SFI should be mandatory with UE capability (or optional) 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The DL/UL configuration is determined by cell-specific semi-static DL/UL assignment and dynamic SFI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buSzPct val="50000"/>
              <a:buFont typeface="Wingdings" pitchFamily="2" charset="2"/>
              <a:buChar char="n"/>
            </a:pPr>
            <a:r>
              <a:rPr lang="en-US" altLang="zh-CN" sz="1100" dirty="0" smtClean="0">
                <a:latin typeface="Arial" pitchFamily="34" charset="0"/>
                <a:cs typeface="Arial" pitchFamily="34" charset="0"/>
              </a:rPr>
              <a:t>Dynamic SFI only overwrites the “unknown” state of the cell-specific semi-static DL/UL assignment</a:t>
            </a:r>
          </a:p>
          <a:p>
            <a:pPr lvl="1">
              <a:lnSpc>
                <a:spcPct val="110000"/>
              </a:lnSpc>
              <a:spcBef>
                <a:spcPts val="200"/>
              </a:spcBef>
              <a:buFont typeface="Courier New" panose="02070309020205020404" pitchFamily="49" charset="0"/>
              <a:buChar char="o"/>
            </a:pP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Support of dynamic SFI monitoring should be mandatory with UE capability (or optional) </a:t>
            </a:r>
          </a:p>
          <a:p>
            <a:pPr lvl="1">
              <a:lnSpc>
                <a:spcPct val="110000"/>
              </a:lnSpc>
              <a:spcBef>
                <a:spcPts val="200"/>
              </a:spcBef>
              <a:buFont typeface="Courier New" panose="02070309020205020404" pitchFamily="49" charset="0"/>
              <a:buChar char="o"/>
            </a:pPr>
            <a:r>
              <a:rPr lang="en-US" altLang="zh-CN" sz="1200" b="1" dirty="0" smtClean="0">
                <a:latin typeface="Arial" pitchFamily="34" charset="0"/>
                <a:cs typeface="Arial" pitchFamily="34" charset="0"/>
              </a:rPr>
              <a:t>Reasons to be mandatory with UE capability (or optional) </a:t>
            </a:r>
          </a:p>
          <a:p>
            <a:pPr lvl="2">
              <a:lnSpc>
                <a:spcPct val="120000"/>
              </a:lnSpc>
              <a:spcBef>
                <a:spcPct val="0"/>
              </a:spcBef>
              <a:buSzPct val="50000"/>
              <a:buFont typeface="Wingdings" pitchFamily="2" charset="2"/>
              <a:buChar char="n"/>
            </a:pP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Some benefits but not that significant </a:t>
            </a:r>
          </a:p>
          <a:p>
            <a:pPr lvl="3">
              <a:lnSpc>
                <a:spcPct val="110000"/>
              </a:lnSpc>
              <a:spcBef>
                <a:spcPct val="0"/>
              </a:spcBef>
              <a:buSzPct val="50000"/>
              <a:buFont typeface="Wingdings" pitchFamily="2" charset="2"/>
              <a:buChar char="n"/>
            </a:pPr>
            <a:r>
              <a:rPr lang="en-US" altLang="zh-CN" sz="1100" dirty="0" smtClean="0">
                <a:latin typeface="Arial" pitchFamily="34" charset="0"/>
                <a:cs typeface="Arial" pitchFamily="34" charset="0"/>
              </a:rPr>
              <a:t>More flexible DL/UL assignment compared to semi-static DL/UL assignment </a:t>
            </a:r>
          </a:p>
          <a:p>
            <a:pPr lvl="3">
              <a:lnSpc>
                <a:spcPct val="110000"/>
              </a:lnSpc>
              <a:spcBef>
                <a:spcPct val="0"/>
              </a:spcBef>
              <a:buSzPct val="50000"/>
              <a:buFont typeface="Wingdings" pitchFamily="2" charset="2"/>
              <a:buChar char="n"/>
            </a:pPr>
            <a:r>
              <a:rPr lang="en-US" altLang="zh-CN" sz="1100" dirty="0" smtClean="0">
                <a:latin typeface="Arial" pitchFamily="34" charset="0"/>
                <a:cs typeface="Arial" pitchFamily="34" charset="0"/>
              </a:rPr>
              <a:t>More robust to avoid DL/UL interference among adjacent cells compared to dynamic DL/UL assignment with DCI</a:t>
            </a:r>
          </a:p>
          <a:p>
            <a:pPr lvl="2">
              <a:lnSpc>
                <a:spcPct val="120000"/>
              </a:lnSpc>
              <a:spcBef>
                <a:spcPct val="0"/>
              </a:spcBef>
              <a:buSzPct val="50000"/>
              <a:buFont typeface="Wingdings" pitchFamily="2" charset="2"/>
              <a:buChar char="n"/>
            </a:pP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Need additional capability on dynamic SFI monitoring </a:t>
            </a:r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07624" y="3093721"/>
            <a:ext cx="8303890" cy="152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0090" tIns="30044" rIns="60090" bIns="30044" numCol="1" anchor="t" anchorCtr="0" compatLnSpc="1">
            <a:prstTxWarp prst="textNoShape">
              <a:avLst/>
            </a:prstTxWarp>
          </a:bodyPr>
          <a:lstStyle/>
          <a:p>
            <a:pPr marL="557064" lvl="1" indent="-214255" defTabSz="685617" eaLnBrk="0" hangingPunct="0">
              <a:buSzPct val="50000"/>
              <a:defRPr/>
            </a:pPr>
            <a:endParaRPr lang="en-US" altLang="zh-CN" sz="15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257106" indent="-257106" defTabSz="685617" eaLnBrk="0" hangingPunct="0">
              <a:lnSpc>
                <a:spcPct val="140000"/>
              </a:lnSpc>
              <a:buClr>
                <a:srgbClr val="777777"/>
              </a:buClr>
              <a:buSzPct val="60000"/>
              <a:defRPr/>
            </a:pPr>
            <a:endParaRPr lang="en-US" altLang="zh-CN" sz="1400" b="1" kern="0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257106" indent="-257106" defTabSz="685617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kern="0" dirty="0" smtClean="0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67644" y="2789789"/>
            <a:ext cx="8637617" cy="2231791"/>
          </a:xfrm>
          <a:prstGeom prst="rect">
            <a:avLst/>
          </a:prstGeom>
        </p:spPr>
        <p:txBody>
          <a:bodyPr lIns="68562" tIns="34281" rIns="68562" bIns="34281"/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990000"/>
              </a:buClr>
              <a:buSzTx/>
              <a:buFontTx/>
              <a:buChar char="•"/>
              <a:tabLst/>
              <a:defRPr/>
            </a:pPr>
            <a:r>
              <a:rPr kumimoji="0" lang="en-US" altLang="zh-CN" sz="15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Fully dynamic DL/UL assignment with DCI should be optional  </a:t>
            </a:r>
          </a:p>
          <a:p>
            <a:pPr marL="742950" marR="0" lvl="1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The DL/UL configuration is determined by DCI and/or configured periodic DL/UL signals</a:t>
            </a:r>
          </a:p>
          <a:p>
            <a:pPr marL="1143000" marR="0" lvl="2" indent="-22860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n"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No semi-static DL/UL configuration and no dynamic SFI </a:t>
            </a:r>
          </a:p>
          <a:p>
            <a:pPr marL="742950" marR="0" lvl="1" indent="-285750" algn="l" defTabSz="914400" rtl="0" eaLnBrk="0" fontAlgn="base" latinLnBrk="0" hangingPunct="0">
              <a:lnSpc>
                <a:spcPct val="11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Reasons to be optional  </a:t>
            </a:r>
          </a:p>
          <a:p>
            <a:pPr marL="1143000" marR="0" lvl="2" indent="-2286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n"/>
              <a:tabLst/>
              <a:defRPr/>
            </a:pPr>
            <a:r>
              <a:rPr lang="en-US" altLang="zh-CN" sz="1200" kern="0" dirty="0" smtClean="0">
                <a:latin typeface="Arial" pitchFamily="34" charset="0"/>
                <a:ea typeface="+mn-ea"/>
                <a:cs typeface="Arial" pitchFamily="34" charset="0"/>
              </a:rPr>
              <a:t>May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cause serious DL/UL interference among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adjacent cells, especially </a:t>
            </a:r>
            <a:r>
              <a:rPr lang="en-US" altLang="zh-CN" sz="1200" kern="0" dirty="0" smtClean="0">
                <a:latin typeface="Arial" pitchFamily="34" charset="0"/>
                <a:ea typeface="+mn-ea"/>
                <a:cs typeface="Arial" pitchFamily="34" charset="0"/>
              </a:rPr>
              <a:t>of multiple operators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n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More UE power consumption </a:t>
            </a:r>
          </a:p>
          <a:p>
            <a:pPr marL="1600200" marR="0" lvl="3" indent="-2286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n"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UE need to monitor PDCCH in every slot (even in UL-only slot) since</a:t>
            </a:r>
            <a:r>
              <a:rPr kumimoji="0" lang="en-US" altLang="zh-CN" sz="11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UE 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doesn’t have any prior information on the slot format </a:t>
            </a:r>
          </a:p>
        </p:txBody>
      </p:sp>
    </p:spTree>
    <p:extLst>
      <p:ext uri="{BB962C8B-B14F-4D97-AF65-F5344CB8AC3E}">
        <p14:creationId xmlns="" xmlns:p14="http://schemas.microsoft.com/office/powerpoint/2010/main" val="4718196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572" y="2031690"/>
            <a:ext cx="7632700" cy="584751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CA/DC, BWP, SUL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3" name="Rectangle 3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2589699" name="Rectangle 3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2589701" name="Rectangle 5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9" name="标题 3"/>
          <p:cNvSpPr txBox="1">
            <a:spLocks/>
          </p:cNvSpPr>
          <p:nvPr/>
        </p:nvSpPr>
        <p:spPr bwMode="auto">
          <a:xfrm>
            <a:off x="360629" y="23188"/>
            <a:ext cx="7630713" cy="58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  <a:sym typeface="Lucida Grande"/>
              </a:rPr>
              <a:t>Mandatory: </a:t>
            </a:r>
            <a:r>
              <a:rPr lang="en-US" altLang="zh-CN" sz="2400" dirty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  <a:sym typeface="Lucida Grande"/>
              </a:rPr>
              <a:t>Basic BWP operation [</a:t>
            </a:r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  <a:sym typeface="Lucida Grande"/>
              </a:rPr>
              <a:t>6-1] </a:t>
            </a:r>
            <a:endParaRPr lang="en-US" altLang="zh-CN" sz="2400" dirty="0">
              <a:solidFill>
                <a:srgbClr val="C00000"/>
              </a:solidFill>
              <a:latin typeface="Arial" pitchFamily="34" charset="0"/>
              <a:ea typeface="黑体" pitchFamily="49" charset="-122"/>
              <a:cs typeface="Arial" pitchFamily="34" charset="0"/>
              <a:sym typeface="Lucida Grande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629" y="658133"/>
            <a:ext cx="8574365" cy="1288027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altLang="zh-CN" sz="12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6-1 Basic </a:t>
            </a:r>
            <a:r>
              <a:rPr lang="en-US" altLang="zh-CN" sz="1200" b="1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BWP </a:t>
            </a:r>
            <a:r>
              <a:rPr lang="en-US" altLang="zh-CN" sz="12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operation</a:t>
            </a:r>
            <a:endParaRPr lang="en-US" sz="1200" b="1" kern="0" dirty="0" smtClean="0"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  <a:p>
            <a:pPr marL="257106" lvl="1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1 UE-specific RRC configured DL BWP per carrier</a:t>
            </a:r>
          </a:p>
          <a:p>
            <a:pPr marL="257106" lvl="1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1 UE-specific RRC configured UL BWP per carrier</a:t>
            </a:r>
          </a:p>
          <a:p>
            <a:pPr marL="257106" lvl="1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RRC reconfiguration of any parameters related to BWP</a:t>
            </a:r>
          </a:p>
          <a:p>
            <a:pPr marL="257106" lvl="1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Note: UE-specific RRC configured DL/UL BWP can have the same or different numerology from the initial active DL/UL BWP</a:t>
            </a:r>
          </a:p>
        </p:txBody>
      </p:sp>
      <p:sp>
        <p:nvSpPr>
          <p:cNvPr id="8" name="矩形 10"/>
          <p:cNvSpPr/>
          <p:nvPr/>
        </p:nvSpPr>
        <p:spPr>
          <a:xfrm>
            <a:off x="360629" y="1985283"/>
            <a:ext cx="8574365" cy="272364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altLang="zh-CN" sz="1200" b="1" kern="0" dirty="0" smtClean="0">
                <a:solidFill>
                  <a:srgbClr val="0070C0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Proposal: Confirm 6-1 Basic </a:t>
            </a:r>
            <a:r>
              <a:rPr lang="en-US" altLang="zh-CN" sz="1200" b="1" kern="0" dirty="0">
                <a:solidFill>
                  <a:srgbClr val="0070C0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BWP </a:t>
            </a:r>
            <a:r>
              <a:rPr lang="en-US" altLang="zh-CN" sz="1200" b="1" kern="0" dirty="0" smtClean="0">
                <a:solidFill>
                  <a:srgbClr val="0070C0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operation as mandatory without capability signaling</a:t>
            </a:r>
            <a:endParaRPr lang="en-US" sz="1200" b="1" kern="0" dirty="0" smtClean="0">
              <a:solidFill>
                <a:srgbClr val="0070C0"/>
              </a:solidFill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925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3" name="Rectangle 3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2589699" name="Rectangle 3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2589701" name="Rectangle 5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9" name="标题 3"/>
          <p:cNvSpPr txBox="1">
            <a:spLocks/>
          </p:cNvSpPr>
          <p:nvPr/>
        </p:nvSpPr>
        <p:spPr bwMode="auto">
          <a:xfrm>
            <a:off x="360629" y="23188"/>
            <a:ext cx="7630713" cy="58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  <a:sym typeface="Lucida Grande"/>
              </a:rPr>
              <a:t>Mandatory: BWP adaptation [6-2/3/4] </a:t>
            </a:r>
            <a:endParaRPr lang="en-US" altLang="zh-CN" sz="2400" dirty="0">
              <a:solidFill>
                <a:srgbClr val="C00000"/>
              </a:solidFill>
              <a:latin typeface="Arial" pitchFamily="34" charset="0"/>
              <a:ea typeface="黑体" pitchFamily="49" charset="-122"/>
              <a:cs typeface="Arial" pitchFamily="34" charset="0"/>
              <a:sym typeface="Lucida Grande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964" y="632007"/>
            <a:ext cx="8574365" cy="915617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sz="1400" b="1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BWP adaptation 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6-2 [Type </a:t>
            </a:r>
            <a:r>
              <a:rPr lang="en-US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A BWP adaptation with same numerology</a:t>
            </a:r>
            <a:r>
              <a:rPr lang="en-US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]: 2 configured BWP</a:t>
            </a:r>
            <a:endParaRPr lang="en-US" sz="1200" kern="0" dirty="0"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6-3 [Type </a:t>
            </a: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B] BWP adaptation with same </a:t>
            </a:r>
            <a:r>
              <a:rPr lang="en-US" altLang="zh-CN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numerology: 4 configured BWP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6-4 BWP adaptation with different numerologies</a:t>
            </a:r>
            <a:endParaRPr lang="en-US" altLang="zh-CN" sz="1400" b="1" kern="0" dirty="0" smtClean="0"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742" y="1573750"/>
            <a:ext cx="3126143" cy="96161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0"/>
          <p:cNvSpPr/>
          <p:nvPr/>
        </p:nvSpPr>
        <p:spPr>
          <a:xfrm>
            <a:off x="162198" y="4134047"/>
            <a:ext cx="8027573" cy="459788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altLang="zh-CN" sz="1200" b="1" kern="0" dirty="0" smtClean="0">
                <a:solidFill>
                  <a:srgbClr val="0070C0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Proposal</a:t>
            </a:r>
            <a:r>
              <a:rPr lang="en-US" altLang="zh-CN" sz="1200" b="1" kern="0" dirty="0">
                <a:solidFill>
                  <a:srgbClr val="0070C0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: </a:t>
            </a:r>
            <a:r>
              <a:rPr lang="en-US" altLang="zh-CN" sz="1200" b="1" kern="0" dirty="0" smtClean="0">
                <a:solidFill>
                  <a:srgbClr val="0070C0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The only difference between 6-2 </a:t>
            </a:r>
            <a:r>
              <a:rPr lang="en-US" altLang="zh-CN" sz="1200" b="1" kern="0" dirty="0">
                <a:solidFill>
                  <a:srgbClr val="0070C0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and </a:t>
            </a:r>
            <a:r>
              <a:rPr lang="en-US" altLang="zh-CN" sz="1200" b="1" kern="0" dirty="0" smtClean="0">
                <a:solidFill>
                  <a:srgbClr val="0070C0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6-3 is the number of configured BWP. RAN1 should avoid  introducing such a small fragment feature. Remove 6-2 from the table.</a:t>
            </a:r>
            <a:endParaRPr lang="en-US" altLang="zh-CN" sz="1200" b="1" kern="0" dirty="0">
              <a:solidFill>
                <a:srgbClr val="0070C0"/>
              </a:solidFill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5700" y="1503662"/>
            <a:ext cx="5816600" cy="256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altLang="zh-CN" sz="1400" b="1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Scenarios for BWP adaptation</a:t>
            </a:r>
          </a:p>
          <a:p>
            <a:pPr marL="257106" lvl="2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Scenario#1 : </a:t>
            </a:r>
            <a:r>
              <a:rPr lang="en-GB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UE power saving ( 20-90% power saving depend on the ratio of wider BWP and narrow BWP)</a:t>
            </a:r>
          </a:p>
          <a:p>
            <a:pPr marL="714306" lvl="4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Adjust the RF bandwidth to reduce the energy consumption.</a:t>
            </a:r>
          </a:p>
          <a:p>
            <a:pPr marL="257106" lvl="2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Scenario#2: </a:t>
            </a:r>
            <a:r>
              <a:rPr lang="en-GB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Dynamic resource sharing </a:t>
            </a:r>
          </a:p>
          <a:p>
            <a:pPr marL="714306" lvl="4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Enable resource sharing for different BWP with the same and different numerology. E.g. 1) </a:t>
            </a:r>
            <a:r>
              <a:rPr lang="en-US" altLang="zh-CN" sz="1200" kern="0" dirty="0" err="1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eMBB</a:t>
            </a: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 UE can share the resource with URLLC BWP; 2) Low latency </a:t>
            </a:r>
            <a:r>
              <a:rPr lang="en-US" altLang="zh-CN" sz="1200" kern="0" dirty="0" err="1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eMBB</a:t>
            </a: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 traffic can share its resource with large latency </a:t>
            </a:r>
            <a:r>
              <a:rPr lang="en-US" altLang="zh-CN" sz="1200" kern="0" dirty="0" err="1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eMBB</a:t>
            </a: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 traffic</a:t>
            </a:r>
          </a:p>
          <a:p>
            <a:pPr marL="714306" lvl="4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Large system </a:t>
            </a:r>
            <a:r>
              <a:rPr lang="en-US" altLang="zh-CN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performance loss </a:t>
            </a: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is observed </a:t>
            </a:r>
            <a:r>
              <a:rPr lang="en-US" altLang="zh-CN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(25-53% loss) due </a:t>
            </a: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to lack of dynamic resource sharing if BWP switching with different numerology is </a:t>
            </a:r>
            <a:r>
              <a:rPr lang="en-US" altLang="zh-CN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an </a:t>
            </a: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optional feature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72300" y="2651169"/>
            <a:ext cx="2757765" cy="13265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168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3" name="Rectangle 3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2589699" name="Rectangle 3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2589701" name="Rectangle 5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9" name="标题 3"/>
          <p:cNvSpPr txBox="1">
            <a:spLocks/>
          </p:cNvSpPr>
          <p:nvPr/>
        </p:nvSpPr>
        <p:spPr bwMode="auto">
          <a:xfrm>
            <a:off x="360629" y="23188"/>
            <a:ext cx="7630713" cy="58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  <a:sym typeface="Lucida Grande"/>
              </a:rPr>
              <a:t>Mandatory: CA operation [6-5, 6-6] </a:t>
            </a:r>
            <a:endParaRPr lang="en-US" altLang="zh-CN" sz="2400" dirty="0">
              <a:solidFill>
                <a:srgbClr val="C00000"/>
              </a:solidFill>
              <a:latin typeface="Arial" pitchFamily="34" charset="0"/>
              <a:ea typeface="黑体" pitchFamily="49" charset="-122"/>
              <a:cs typeface="Arial" pitchFamily="34" charset="0"/>
              <a:sym typeface="Lucida Grande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629" y="658132"/>
            <a:ext cx="8574365" cy="1795858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sz="16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DL NR-NR CA with same numerology [6-5]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sz="14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Motivation: </a:t>
            </a:r>
            <a:r>
              <a:rPr lang="en-US" sz="14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Basic DL NR-NR CA operation as mandatory if UE supporting CA band combination.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sz="1400" b="1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Merit</a:t>
            </a:r>
            <a:r>
              <a:rPr lang="en-US" sz="14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: </a:t>
            </a:r>
            <a:r>
              <a:rPr lang="en-US" sz="14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Data rate improvement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endParaRPr lang="en-US" sz="1400" kern="0" dirty="0"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sz="1600" b="1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UL NR-NR CA with same numerology [6-6]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400" b="1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Motivation: </a:t>
            </a:r>
            <a:r>
              <a:rPr lang="en-US" altLang="zh-CN" sz="14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Basic UL </a:t>
            </a:r>
            <a:r>
              <a:rPr lang="en-US" altLang="zh-CN" sz="14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NR-NR CA operation as mandatory if UE supporting CA band combination.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4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Merit</a:t>
            </a:r>
            <a:r>
              <a:rPr lang="en-US" altLang="zh-CN" sz="1400" b="1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: </a:t>
            </a:r>
            <a:r>
              <a:rPr lang="en-US" altLang="zh-CN" sz="14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Data rate improvement</a:t>
            </a:r>
            <a:endParaRPr lang="en-US" altLang="zh-CN" sz="1400" kern="0" dirty="0"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295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3" name="Rectangle 3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2589699" name="Rectangle 3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2589701" name="Rectangle 5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srgbClr val="B2B2B2"/>
              </a:solidFill>
            </a:endParaRPr>
          </a:p>
        </p:txBody>
      </p:sp>
      <p:sp>
        <p:nvSpPr>
          <p:cNvPr id="9" name="标题 3"/>
          <p:cNvSpPr txBox="1">
            <a:spLocks/>
          </p:cNvSpPr>
          <p:nvPr/>
        </p:nvSpPr>
        <p:spPr bwMode="auto">
          <a:xfrm>
            <a:off x="360628" y="23188"/>
            <a:ext cx="8509051" cy="58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ea typeface="黑体" pitchFamily="49" charset="-122"/>
                <a:cs typeface="Arial" pitchFamily="34" charset="0"/>
                <a:sym typeface="Lucida Grande"/>
              </a:rPr>
              <a:t>Mandatory: SUL and UL sharing [6-15/16/17/18/19]</a:t>
            </a:r>
            <a:endParaRPr lang="en-US" altLang="zh-CN" sz="2400" dirty="0">
              <a:solidFill>
                <a:srgbClr val="C00000"/>
              </a:solidFill>
              <a:latin typeface="Arial" pitchFamily="34" charset="0"/>
              <a:ea typeface="黑体" pitchFamily="49" charset="-122"/>
              <a:cs typeface="Arial" pitchFamily="34" charset="0"/>
              <a:sym typeface="Lucida Grande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629" y="658133"/>
            <a:ext cx="8509050" cy="4368870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sz="14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7.5 kHz raster shift, mandatory without capability signaling for LTE re-farmed paired bands and SUL bands [6-15]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Already RAN1 agreement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Support</a:t>
            </a:r>
            <a:r>
              <a:rPr lang="en-US" sz="12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 </a:t>
            </a:r>
            <a:r>
              <a:rPr lang="en-US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LTE/NR UL in-band co-existence, NB-</a:t>
            </a:r>
            <a:r>
              <a:rPr lang="en-US" sz="1200" kern="0" dirty="0" err="1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IoT</a:t>
            </a:r>
            <a:r>
              <a:rPr lang="en-US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 </a:t>
            </a:r>
            <a:r>
              <a:rPr lang="en-US" sz="1200" kern="0" dirty="0" err="1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inband</a:t>
            </a:r>
            <a:r>
              <a:rPr lang="en-US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 operation in NR bands</a:t>
            </a:r>
            <a:endParaRPr lang="en-US" altLang="zh-CN" sz="1200" kern="0" dirty="0" smtClean="0"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endParaRPr lang="en-US" altLang="zh-CN" sz="1200" b="1" kern="0" dirty="0"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altLang="zh-CN" sz="14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RACH, PUSCH, PUCCH, SRS in a band combination including SUL, mandatory without capability signaling for UEs supporting SUL [6-16]</a:t>
            </a:r>
          </a:p>
          <a:p>
            <a:pPr marL="257106" lvl="0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Basic </a:t>
            </a:r>
            <a:r>
              <a:rPr lang="en-US" altLang="zh-CN" sz="1200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SUL operation </a:t>
            </a:r>
            <a:endParaRPr lang="en-US" altLang="zh-CN" sz="1200" kern="0" dirty="0" smtClean="0"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  <a:p>
            <a:pPr lvl="1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endParaRPr lang="en-US" altLang="zh-CN" sz="1200" b="1" kern="0" dirty="0" smtClean="0"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  <a:p>
            <a:pPr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altLang="zh-CN" sz="14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Supplemental uplink with different numerology [6-17</a:t>
            </a:r>
            <a:r>
              <a:rPr lang="en-US" altLang="zh-CN" sz="1400" b="1" kern="0" dirty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]</a:t>
            </a:r>
          </a:p>
          <a:p>
            <a:pPr marL="257106" lvl="0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 smtClean="0">
                <a:solidFill>
                  <a:prstClr val="black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Should be merged into [6-16]</a:t>
            </a:r>
          </a:p>
          <a:p>
            <a:pPr marL="257106" lvl="0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 smtClean="0">
                <a:solidFill>
                  <a:prstClr val="black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Likely deployment of 30kHz in NR band and 15kHz in SUL band, from the currently agreed SUL band combinations</a:t>
            </a:r>
          </a:p>
          <a:p>
            <a:pPr marL="257106" lvl="0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endParaRPr lang="en-US" altLang="zh-CN" sz="1200" b="1" kern="0" dirty="0" smtClean="0">
              <a:solidFill>
                <a:prstClr val="black"/>
              </a:solidFill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altLang="zh-CN" sz="14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Supplemental uplink with dynamic switch [6-18]</a:t>
            </a:r>
          </a:p>
          <a:p>
            <a:pPr marL="257106" lvl="0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 smtClean="0">
                <a:solidFill>
                  <a:prstClr val="black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Should be merged into [6-16]</a:t>
            </a:r>
          </a:p>
          <a:p>
            <a:pPr marL="257106" lvl="0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 smtClean="0">
                <a:solidFill>
                  <a:prstClr val="black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Significant throughput benefit to allow PUSCH transmitted (via TDM) on both NR and SUL carriers</a:t>
            </a: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endParaRPr lang="en-US" altLang="zh-CN" sz="1200" kern="0" dirty="0" smtClean="0">
              <a:solidFill>
                <a:prstClr val="black"/>
              </a:solidFill>
              <a:latin typeface="Arial" pitchFamily="34" charset="0"/>
              <a:ea typeface="MS Mincho" panose="02020609040205080304" pitchFamily="49" charset="-128"/>
              <a:cs typeface="Arial" pitchFamily="34" charset="0"/>
            </a:endParaRPr>
          </a:p>
          <a:p>
            <a:pPr marL="257106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tabLst>
                <a:tab pos="342809" algn="l"/>
                <a:tab pos="685617" algn="l"/>
              </a:tabLst>
            </a:pPr>
            <a:r>
              <a:rPr lang="en-US" altLang="zh-CN" sz="14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Simultaneous </a:t>
            </a:r>
            <a:r>
              <a:rPr lang="en-US" altLang="zh-CN" sz="1400" b="1" kern="0" dirty="0" err="1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Tx</a:t>
            </a:r>
            <a:r>
              <a:rPr lang="en-US" altLang="zh-CN" sz="1400" b="1" kern="0" dirty="0" smtClean="0"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 of SRS and PUSCH/PUCCH/SRS on SUL and non-SUL [6-19]</a:t>
            </a:r>
          </a:p>
          <a:p>
            <a:pPr marL="257106" lvl="0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 smtClean="0">
                <a:solidFill>
                  <a:prstClr val="black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Optional with UE capability signaling</a:t>
            </a:r>
          </a:p>
          <a:p>
            <a:pPr marL="257106" lvl="0" indent="-257106" eaLnBrk="0" hangingPunct="0">
              <a:lnSpc>
                <a:spcPct val="110000"/>
              </a:lnSpc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tabLst>
                <a:tab pos="342809" algn="l"/>
                <a:tab pos="685617" algn="l"/>
              </a:tabLst>
            </a:pPr>
            <a:r>
              <a:rPr lang="en-US" altLang="zh-CN" sz="1200" kern="0" dirty="0" smtClean="0">
                <a:solidFill>
                  <a:prstClr val="black"/>
                </a:solidFill>
                <a:latin typeface="Arial" pitchFamily="34" charset="0"/>
                <a:ea typeface="MS Mincho" panose="02020609040205080304" pitchFamily="49" charset="-128"/>
                <a:cs typeface="Arial" pitchFamily="34" charset="0"/>
              </a:rPr>
              <a:t>Not a “must” but requires additional RAN4 work</a:t>
            </a:r>
          </a:p>
        </p:txBody>
      </p:sp>
    </p:spTree>
    <p:extLst>
      <p:ext uri="{BB962C8B-B14F-4D97-AF65-F5344CB8AC3E}">
        <p14:creationId xmlns="" xmlns:p14="http://schemas.microsoft.com/office/powerpoint/2010/main" val="9604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>
            <a:spLocks/>
          </p:cNvSpPr>
          <p:nvPr/>
        </p:nvSpPr>
        <p:spPr bwMode="auto">
          <a:xfrm>
            <a:off x="1535315" y="1799035"/>
            <a:ext cx="5762625" cy="857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tyle Script" pitchFamily="66" charset="0"/>
                <a:ea typeface="黑体" pitchFamily="49" charset="-122"/>
                <a:cs typeface="Arial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="" xmlns:p14="http://schemas.microsoft.com/office/powerpoint/2010/main" val="2685475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572" y="2031690"/>
            <a:ext cx="7632700" cy="1231082"/>
          </a:xfrm>
        </p:spPr>
        <p:txBody>
          <a:bodyPr/>
          <a:lstStyle/>
          <a:p>
            <a:pPr lvl="1"/>
            <a:r>
              <a:rPr lang="en-US" dirty="0" smtClean="0">
                <a:solidFill>
                  <a:srgbClr val="A20000"/>
                </a:solidFill>
                <a:latin typeface="FrutigerNext LT Regular"/>
                <a:cs typeface="+mj-cs"/>
              </a:rPr>
              <a:t>Subcarrier spacing</a:t>
            </a:r>
            <a:r>
              <a:rPr lang="en-US" strike="sngStrike" dirty="0" smtClean="0">
                <a:solidFill>
                  <a:srgbClr val="A20000"/>
                </a:solidFill>
              </a:rPr>
              <a:t/>
            </a:r>
            <a:br>
              <a:rPr lang="en-US" strike="sngStrike" dirty="0" smtClean="0">
                <a:solidFill>
                  <a:srgbClr val="A20000"/>
                </a:solidFill>
              </a:rPr>
            </a:br>
            <a:r>
              <a:rPr lang="en-US" altLang="zh-CN" sz="1000" dirty="0" smtClean="0">
                <a:solidFill>
                  <a:srgbClr val="A20000"/>
                </a:solidFill>
              </a:rPr>
              <a:t/>
            </a:r>
            <a:br>
              <a:rPr lang="en-US" altLang="zh-CN" sz="1000" dirty="0" smtClean="0">
                <a:solidFill>
                  <a:srgbClr val="A20000"/>
                </a:solidFill>
              </a:rPr>
            </a:br>
            <a:endParaRPr lang="en-US" dirty="0">
              <a:solidFill>
                <a:srgbClr val="A2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021" y="73174"/>
            <a:ext cx="7632700" cy="461641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Mandatory:  60kHz [0-9]</a:t>
            </a:r>
            <a:endParaRPr lang="zh-CN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657" y="534815"/>
            <a:ext cx="8719447" cy="4389349"/>
          </a:xfrm>
        </p:spPr>
        <p:txBody>
          <a:bodyPr/>
          <a:lstStyle/>
          <a:p>
            <a:pPr marL="0" indent="0" defTabSz="655860">
              <a:lnSpc>
                <a:spcPts val="1500"/>
              </a:lnSpc>
              <a:buNone/>
            </a:pP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Benefits of 60KHz</a:t>
            </a:r>
            <a:endParaRPr lang="en-US" altLang="zh-CN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ts val="1500"/>
              </a:lnSpc>
            </a:pPr>
            <a:r>
              <a:rPr lang="en-US" sz="1600" b="0" dirty="0" smtClean="0">
                <a:latin typeface="Arial" pitchFamily="34" charset="0"/>
                <a:cs typeface="Arial" pitchFamily="34" charset="0"/>
              </a:rPr>
              <a:t>For URLLC</a:t>
            </a:r>
          </a:p>
          <a:p>
            <a:pPr lvl="1">
              <a:lnSpc>
                <a:spcPts val="1500"/>
              </a:lnSpc>
            </a:pPr>
            <a:r>
              <a:rPr lang="en-GB" altLang="zh-CN" sz="1100" dirty="0" smtClean="0">
                <a:latin typeface="Arial" pitchFamily="34" charset="0"/>
                <a:cs typeface="Arial" pitchFamily="34" charset="0"/>
              </a:rPr>
              <a:t>60kHz </a:t>
            </a:r>
            <a:r>
              <a:rPr lang="en-GB" altLang="zh-CN" sz="1100" dirty="0">
                <a:latin typeface="Arial" pitchFamily="34" charset="0"/>
                <a:cs typeface="Arial" pitchFamily="34" charset="0"/>
              </a:rPr>
              <a:t>numerology </a:t>
            </a:r>
            <a:r>
              <a:rPr lang="en-GB" altLang="zh-CN" sz="1100" dirty="0" smtClean="0">
                <a:latin typeface="Arial" pitchFamily="34" charset="0"/>
                <a:cs typeface="Arial" pitchFamily="34" charset="0"/>
              </a:rPr>
              <a:t>can allow </a:t>
            </a:r>
            <a:r>
              <a:rPr lang="en-GB" altLang="zh-CN" sz="1100" dirty="0">
                <a:latin typeface="Arial" pitchFamily="34" charset="0"/>
                <a:cs typeface="Arial" pitchFamily="34" charset="0"/>
              </a:rPr>
              <a:t>for relaxed </a:t>
            </a:r>
            <a:endParaRPr lang="en-GB" altLang="zh-CN" sz="11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ts val="1500"/>
              </a:lnSpc>
              <a:buNone/>
            </a:pPr>
            <a:r>
              <a:rPr lang="en-GB" altLang="zh-CN" sz="1100" dirty="0" smtClean="0">
                <a:latin typeface="Arial" pitchFamily="34" charset="0"/>
                <a:cs typeface="Arial" pitchFamily="34" charset="0"/>
              </a:rPr>
              <a:t>hardware </a:t>
            </a:r>
            <a:r>
              <a:rPr lang="en-GB" altLang="zh-CN" sz="1100" dirty="0">
                <a:latin typeface="Arial" pitchFamily="34" charset="0"/>
                <a:cs typeface="Arial" pitchFamily="34" charset="0"/>
              </a:rPr>
              <a:t>processing to meet 0.5ms URLLC </a:t>
            </a:r>
            <a:endParaRPr lang="en-GB" altLang="zh-CN" sz="11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ts val="1500"/>
              </a:lnSpc>
              <a:buNone/>
            </a:pPr>
            <a:r>
              <a:rPr lang="en-GB" altLang="zh-CN" sz="1100" dirty="0" smtClean="0">
                <a:latin typeface="Arial" pitchFamily="34" charset="0"/>
                <a:cs typeface="Arial" pitchFamily="34" charset="0"/>
              </a:rPr>
              <a:t>latency </a:t>
            </a:r>
            <a:r>
              <a:rPr lang="en-GB" altLang="zh-CN" sz="1100" dirty="0">
                <a:latin typeface="Arial" pitchFamily="34" charset="0"/>
                <a:cs typeface="Arial" pitchFamily="34" charset="0"/>
              </a:rPr>
              <a:t>than 30 kHz </a:t>
            </a:r>
            <a:r>
              <a:rPr lang="en-GB" altLang="zh-CN" sz="1100" dirty="0" smtClean="0">
                <a:latin typeface="Arial" pitchFamily="34" charset="0"/>
                <a:cs typeface="Arial" pitchFamily="34" charset="0"/>
              </a:rPr>
              <a:t>numerology</a:t>
            </a:r>
          </a:p>
          <a:p>
            <a:pPr lvl="1">
              <a:lnSpc>
                <a:spcPts val="1500"/>
              </a:lnSpc>
            </a:pPr>
            <a:r>
              <a:rPr lang="en-GB" altLang="zh-CN" sz="1100" dirty="0" smtClean="0">
                <a:latin typeface="Arial" pitchFamily="34" charset="0"/>
                <a:cs typeface="Arial" pitchFamily="34" charset="0"/>
              </a:rPr>
              <a:t>60kHz can provide better performance (2-3dB)</a:t>
            </a:r>
            <a:br>
              <a:rPr lang="en-GB" altLang="zh-CN" sz="1100" dirty="0" smtClean="0">
                <a:latin typeface="Arial" pitchFamily="34" charset="0"/>
                <a:cs typeface="Arial" pitchFamily="34" charset="0"/>
              </a:rPr>
            </a:br>
            <a:r>
              <a:rPr lang="en-GB" altLang="zh-CN" sz="1100" dirty="0" smtClean="0">
                <a:latin typeface="Arial" pitchFamily="34" charset="0"/>
                <a:cs typeface="Arial" pitchFamily="34" charset="0"/>
              </a:rPr>
              <a:t> than 30kHz with the same mini-slot length </a:t>
            </a:r>
          </a:p>
          <a:p>
            <a:pPr>
              <a:lnSpc>
                <a:spcPts val="1500"/>
              </a:lnSpc>
            </a:pPr>
            <a:r>
              <a:rPr lang="en-US" altLang="zh-CN" sz="1600" b="0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altLang="zh-CN" sz="1600" b="0" dirty="0" err="1" smtClean="0">
                <a:latin typeface="Arial" pitchFamily="34" charset="0"/>
                <a:cs typeface="Arial" pitchFamily="34" charset="0"/>
              </a:rPr>
              <a:t>eMBB</a:t>
            </a:r>
            <a:endParaRPr lang="en-US" altLang="zh-CN" sz="1600" b="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ts val="1500"/>
              </a:lnSpc>
            </a:pPr>
            <a:r>
              <a:rPr lang="en-US" sz="1100" dirty="0" smtClean="0">
                <a:latin typeface="Arial" pitchFamily="34" charset="0"/>
                <a:cs typeface="Arial" pitchFamily="34" charset="0"/>
              </a:rPr>
              <a:t>Better (3-5dB) link performance for high speed scenario</a:t>
            </a:r>
          </a:p>
          <a:p>
            <a:pPr lvl="1">
              <a:lnSpc>
                <a:spcPts val="1500"/>
              </a:lnSpc>
            </a:pPr>
            <a:r>
              <a:rPr lang="en-US" sz="1100" dirty="0" smtClean="0">
                <a:latin typeface="Arial" pitchFamily="34" charset="0"/>
                <a:cs typeface="Arial" pitchFamily="34" charset="0"/>
              </a:rPr>
              <a:t>Better (12-16%) user throughput gain for low to medium traffic load</a:t>
            </a:r>
          </a:p>
          <a:p>
            <a:pPr lvl="1">
              <a:lnSpc>
                <a:spcPts val="1500"/>
              </a:lnSpc>
            </a:pPr>
            <a:r>
              <a:rPr lang="en-US" sz="1100" dirty="0" smtClean="0">
                <a:latin typeface="Arial" pitchFamily="34" charset="0"/>
                <a:cs typeface="Arial" pitchFamily="34" charset="0"/>
              </a:rPr>
              <a:t>60kHz agreed as mandatory for mm-wave, it is straight forward to support 60kHz for those UE which support mm-wave</a:t>
            </a: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ts val="1500"/>
              </a:lnSpc>
            </a:pPr>
            <a:r>
              <a:rPr lang="en-US" altLang="zh-CN" sz="1600" b="0" dirty="0">
                <a:latin typeface="Arial" pitchFamily="34" charset="0"/>
                <a:cs typeface="Arial" pitchFamily="34" charset="0"/>
              </a:rPr>
              <a:t>URLLC coexistence with </a:t>
            </a:r>
            <a:r>
              <a:rPr lang="en-US" altLang="zh-CN" sz="1600" b="0" dirty="0" err="1">
                <a:latin typeface="Arial" pitchFamily="34" charset="0"/>
                <a:cs typeface="Arial" pitchFamily="34" charset="0"/>
              </a:rPr>
              <a:t>eMBB</a:t>
            </a:r>
            <a:endParaRPr lang="en-US" altLang="zh-CN" sz="1600" b="0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ts val="1500"/>
              </a:lnSpc>
            </a:pPr>
            <a:r>
              <a:rPr lang="en-US" altLang="zh-CN" sz="1100" dirty="0">
                <a:latin typeface="Arial" pitchFamily="34" charset="0"/>
                <a:cs typeface="Arial" pitchFamily="34" charset="0"/>
              </a:rPr>
              <a:t>In a carrier, URLLC traffic can be flexibly scheduled in 60kHz BW part </a:t>
            </a:r>
          </a:p>
          <a:p>
            <a:pPr lvl="2">
              <a:lnSpc>
                <a:spcPts val="1500"/>
              </a:lnSpc>
            </a:pPr>
            <a:r>
              <a:rPr lang="en-US" altLang="zh-CN" sz="1100" dirty="0">
                <a:latin typeface="Arial" pitchFamily="34" charset="0"/>
                <a:cs typeface="Arial" pitchFamily="34" charset="0"/>
              </a:rPr>
              <a:t>60kHz numerology provides more flexible scheduling opportunity for URLLC</a:t>
            </a:r>
          </a:p>
          <a:p>
            <a:pPr lvl="2">
              <a:lnSpc>
                <a:spcPts val="1500"/>
              </a:lnSpc>
            </a:pPr>
            <a:r>
              <a:rPr lang="en-US" altLang="zh-CN" sz="1100" dirty="0">
                <a:latin typeface="Arial" pitchFamily="34" charset="0"/>
                <a:cs typeface="Arial" pitchFamily="34" charset="0"/>
              </a:rPr>
              <a:t>60kHz BW part does not contain SSB, hence, resource allocation is less constrained</a:t>
            </a:r>
          </a:p>
          <a:p>
            <a:pPr lvl="1">
              <a:lnSpc>
                <a:spcPts val="1500"/>
              </a:lnSpc>
            </a:pPr>
            <a:r>
              <a:rPr lang="en-US" altLang="zh-CN" sz="1100" dirty="0" smtClean="0">
                <a:latin typeface="Arial" pitchFamily="34" charset="0"/>
                <a:cs typeface="Arial" pitchFamily="34" charset="0"/>
              </a:rPr>
              <a:t>Regular/Large </a:t>
            </a:r>
            <a:r>
              <a:rPr lang="en-US" altLang="zh-CN" sz="1100" dirty="0" err="1">
                <a:latin typeface="Arial" pitchFamily="34" charset="0"/>
                <a:cs typeface="Arial" pitchFamily="34" charset="0"/>
              </a:rPr>
              <a:t>eMBB</a:t>
            </a:r>
            <a:r>
              <a:rPr lang="en-US" altLang="zh-CN" sz="1100" dirty="0">
                <a:latin typeface="Arial" pitchFamily="34" charset="0"/>
                <a:cs typeface="Arial" pitchFamily="34" charset="0"/>
              </a:rPr>
              <a:t> traffic can be scheduled in 30kHz or 15kHz BW part with slot-level TTI</a:t>
            </a:r>
          </a:p>
          <a:p>
            <a:pPr lvl="1">
              <a:lnSpc>
                <a:spcPts val="1500"/>
              </a:lnSpc>
            </a:pPr>
            <a:r>
              <a:rPr lang="en-US" altLang="zh-CN" sz="1100" dirty="0" smtClean="0">
                <a:latin typeface="Arial" pitchFamily="34" charset="0"/>
                <a:cs typeface="Arial" pitchFamily="34" charset="0"/>
              </a:rPr>
              <a:t>For dynamic resource sharing, </a:t>
            </a:r>
            <a:r>
              <a:rPr lang="en-US" altLang="zh-CN" sz="1100" dirty="0" err="1">
                <a:latin typeface="Arial" pitchFamily="34" charset="0"/>
                <a:cs typeface="Arial" pitchFamily="34" charset="0"/>
              </a:rPr>
              <a:t>eMBB</a:t>
            </a:r>
            <a:r>
              <a:rPr lang="en-US" altLang="zh-CN" sz="1100" dirty="0">
                <a:latin typeface="Arial" pitchFamily="34" charset="0"/>
                <a:cs typeface="Arial" pitchFamily="34" charset="0"/>
              </a:rPr>
              <a:t> traffic can be opportunistically scheduled in 60kHz BW </a:t>
            </a:r>
            <a:r>
              <a:rPr lang="en-US" altLang="zh-CN" sz="1100" dirty="0" smtClean="0">
                <a:latin typeface="Arial" pitchFamily="34" charset="0"/>
                <a:cs typeface="Arial" pitchFamily="34" charset="0"/>
              </a:rPr>
              <a:t>part</a:t>
            </a:r>
            <a:r>
              <a:rPr lang="en-US" sz="1500" b="1" dirty="0" smtClean="0"/>
              <a:t>      </a:t>
            </a:r>
          </a:p>
          <a:p>
            <a:pPr>
              <a:lnSpc>
                <a:spcPts val="1500"/>
              </a:lnSpc>
              <a:buNone/>
            </a:pPr>
            <a:r>
              <a:rPr lang="en-US" sz="1500" b="0" dirty="0" smtClean="0">
                <a:latin typeface="Arial" pitchFamily="34" charset="0"/>
                <a:cs typeface="Arial" pitchFamily="34" charset="0"/>
              </a:rPr>
              <a:t>Forward compatibility issues: </a:t>
            </a:r>
          </a:p>
          <a:p>
            <a:pPr>
              <a:lnSpc>
                <a:spcPts val="1500"/>
              </a:lnSpc>
              <a:buNone/>
            </a:pPr>
            <a:r>
              <a:rPr lang="en-US" sz="1500" b="0" dirty="0" smtClean="0">
                <a:latin typeface="Arial" pitchFamily="34" charset="0"/>
                <a:cs typeface="Arial" pitchFamily="34" charset="0"/>
              </a:rPr>
              <a:t>      - If NR does not support 60kHz SCS, forward compatibility issues would occur for URLLC, </a:t>
            </a:r>
            <a:r>
              <a:rPr lang="en-US" sz="1500" b="0" dirty="0" err="1" smtClean="0">
                <a:latin typeface="Arial" pitchFamily="34" charset="0"/>
                <a:cs typeface="Arial" pitchFamily="34" charset="0"/>
              </a:rPr>
              <a:t>eMBB</a:t>
            </a:r>
            <a:r>
              <a:rPr lang="en-US" sz="1500" b="0" dirty="0" smtClean="0">
                <a:latin typeface="Arial" pitchFamily="34" charset="0"/>
                <a:cs typeface="Arial" pitchFamily="34" charset="0"/>
              </a:rPr>
              <a:t>, URLLC and </a:t>
            </a:r>
            <a:r>
              <a:rPr lang="en-US" sz="1500" b="0" dirty="0" err="1" smtClean="0">
                <a:latin typeface="Arial" pitchFamily="34" charset="0"/>
                <a:cs typeface="Arial" pitchFamily="34" charset="0"/>
              </a:rPr>
              <a:t>eMBB</a:t>
            </a:r>
            <a:r>
              <a:rPr lang="en-US" sz="1500" b="0" dirty="0" smtClean="0">
                <a:latin typeface="Arial" pitchFamily="34" charset="0"/>
                <a:cs typeface="Arial" pitchFamily="34" charset="0"/>
              </a:rPr>
              <a:t> coexistence</a:t>
            </a:r>
          </a:p>
          <a:p>
            <a:pPr lvl="1">
              <a:lnSpc>
                <a:spcPts val="1500"/>
              </a:lnSpc>
              <a:buNone/>
            </a:pPr>
            <a:endParaRPr lang="en-US" altLang="zh-CN" sz="11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3891" y="657925"/>
            <a:ext cx="5120857" cy="1378147"/>
          </a:xfrm>
          <a:prstGeom prst="rect">
            <a:avLst/>
          </a:prstGeom>
        </p:spPr>
      </p:pic>
      <p:sp>
        <p:nvSpPr>
          <p:cNvPr id="5" name="矩形 3"/>
          <p:cNvSpPr/>
          <p:nvPr/>
        </p:nvSpPr>
        <p:spPr>
          <a:xfrm>
            <a:off x="6726728" y="4807593"/>
            <a:ext cx="21643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*Reference: R1-1801783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733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572" y="2031690"/>
            <a:ext cx="7632700" cy="1077194"/>
          </a:xfrm>
        </p:spPr>
        <p:txBody>
          <a:bodyPr/>
          <a:lstStyle/>
          <a:p>
            <a:r>
              <a:rPr lang="en-US" dirty="0" smtClean="0">
                <a:solidFill>
                  <a:srgbClr val="A20000"/>
                </a:solidFill>
                <a:latin typeface="FrutigerNext LT Regular"/>
              </a:rPr>
              <a:t>IAM: CSI-RS based RRM/RLM mandatory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7957" y="0"/>
            <a:ext cx="8382534" cy="461641"/>
          </a:xfrm>
        </p:spPr>
        <p:txBody>
          <a:bodyPr/>
          <a:lstStyle/>
          <a:p>
            <a:pPr lvl="1"/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Mandatory: CSI-RS based RRM/RLM [1-5,1-7,1-8]</a:t>
            </a:r>
            <a:endParaRPr lang="zh-CN" altLang="en-US" sz="2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5855355" y="584750"/>
            <a:ext cx="3025427" cy="1555323"/>
            <a:chOff x="4749357" y="1397826"/>
            <a:chExt cx="4199432" cy="2145889"/>
          </a:xfrm>
        </p:grpSpPr>
        <p:sp>
          <p:nvSpPr>
            <p:cNvPr id="7" name="Oval 97"/>
            <p:cNvSpPr/>
            <p:nvPr/>
          </p:nvSpPr>
          <p:spPr bwMode="auto">
            <a:xfrm>
              <a:off x="6708616" y="1645584"/>
              <a:ext cx="2240173" cy="1828963"/>
            </a:xfrm>
            <a:prstGeom prst="ellipse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62" tIns="34281" rIns="68562" bIns="34281" numCol="1" rtlCol="0" anchor="t" anchorCtr="0" compatLnSpc="1">
              <a:prstTxWarp prst="textNoShape">
                <a:avLst/>
              </a:prstTxWarp>
            </a:bodyPr>
            <a:lstStyle/>
            <a:p>
              <a:pPr defTabSz="685617"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300" dirty="0" smtClean="0">
                <a:latin typeface="Arial" charset="0"/>
              </a:endParaRPr>
            </a:p>
          </p:txBody>
        </p:sp>
        <p:sp>
          <p:nvSpPr>
            <p:cNvPr id="8" name="Oval 98"/>
            <p:cNvSpPr/>
            <p:nvPr/>
          </p:nvSpPr>
          <p:spPr bwMode="auto">
            <a:xfrm>
              <a:off x="4749357" y="1645584"/>
              <a:ext cx="2028298" cy="18289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62" tIns="34281" rIns="68562" bIns="34281" numCol="1" rtlCol="0" anchor="t" anchorCtr="0" compatLnSpc="1">
              <a:prstTxWarp prst="textNoShape">
                <a:avLst/>
              </a:prstTxWarp>
            </a:bodyPr>
            <a:lstStyle/>
            <a:p>
              <a:pPr defTabSz="685617"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300" dirty="0" smtClean="0">
                <a:latin typeface="Arial" charset="0"/>
              </a:endParaRPr>
            </a:p>
          </p:txBody>
        </p:sp>
        <p:graphicFrame>
          <p:nvGraphicFramePr>
            <p:cNvPr id="9" name="Object 2"/>
            <p:cNvGraphicFramePr>
              <a:graphicFrameLocks noChangeAspect="1"/>
            </p:cNvGraphicFramePr>
            <p:nvPr/>
          </p:nvGraphicFramePr>
          <p:xfrm>
            <a:off x="5004333" y="2053237"/>
            <a:ext cx="245277" cy="331352"/>
          </p:xfrm>
          <a:graphic>
            <a:graphicData uri="http://schemas.openxmlformats.org/presentationml/2006/ole">
              <p:oleObj spid="_x0000_s67586" name="Visio" r:id="rId3" imgW="182717" imgH="477276" progId="">
                <p:embed/>
              </p:oleObj>
            </a:graphicData>
          </a:graphic>
        </p:graphicFrame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5633762" y="2781849"/>
            <a:ext cx="245205" cy="330994"/>
          </p:xfrm>
          <a:graphic>
            <a:graphicData uri="http://schemas.openxmlformats.org/presentationml/2006/ole">
              <p:oleObj spid="_x0000_s67587" name="Visio" r:id="rId4" imgW="182717" imgH="477276" progId="">
                <p:embed/>
              </p:oleObj>
            </a:graphicData>
          </a:graphic>
        </p:graphicFrame>
        <p:graphicFrame>
          <p:nvGraphicFramePr>
            <p:cNvPr id="11" name="Object 2"/>
            <p:cNvGraphicFramePr>
              <a:graphicFrameLocks noChangeAspect="1"/>
            </p:cNvGraphicFramePr>
            <p:nvPr/>
          </p:nvGraphicFramePr>
          <p:xfrm>
            <a:off x="6211065" y="2053237"/>
            <a:ext cx="245205" cy="330994"/>
          </p:xfrm>
          <a:graphic>
            <a:graphicData uri="http://schemas.openxmlformats.org/presentationml/2006/ole">
              <p:oleObj spid="_x0000_s67588" name="Visio" r:id="rId5" imgW="182717" imgH="477276" progId="">
                <p:embed/>
              </p:oleObj>
            </a:graphicData>
          </a:graphic>
        </p:graphicFrame>
        <p:graphicFrame>
          <p:nvGraphicFramePr>
            <p:cNvPr id="12" name="Object 2"/>
            <p:cNvGraphicFramePr>
              <a:graphicFrameLocks noChangeAspect="1"/>
            </p:cNvGraphicFramePr>
            <p:nvPr/>
          </p:nvGraphicFramePr>
          <p:xfrm>
            <a:off x="7222831" y="2218683"/>
            <a:ext cx="245205" cy="330994"/>
          </p:xfrm>
          <a:graphic>
            <a:graphicData uri="http://schemas.openxmlformats.org/presentationml/2006/ole">
              <p:oleObj spid="_x0000_s67589" name="Visio" r:id="rId6" imgW="182717" imgH="477276" progId="">
                <p:embed/>
              </p:oleObj>
            </a:graphicData>
          </a:graphic>
        </p:graphicFrame>
        <p:graphicFrame>
          <p:nvGraphicFramePr>
            <p:cNvPr id="13" name="Object 2"/>
            <p:cNvGraphicFramePr>
              <a:graphicFrameLocks noChangeAspect="1"/>
            </p:cNvGraphicFramePr>
            <p:nvPr/>
          </p:nvGraphicFramePr>
          <p:xfrm>
            <a:off x="7852508" y="2947346"/>
            <a:ext cx="245205" cy="330994"/>
          </p:xfrm>
          <a:graphic>
            <a:graphicData uri="http://schemas.openxmlformats.org/presentationml/2006/ole">
              <p:oleObj spid="_x0000_s67590" name="Visio" r:id="rId7" imgW="182717" imgH="477276" progId="">
                <p:embed/>
              </p:oleObj>
            </a:graphicData>
          </a:graphic>
        </p:graphicFrame>
        <p:graphicFrame>
          <p:nvGraphicFramePr>
            <p:cNvPr id="14" name="Object 2"/>
            <p:cNvGraphicFramePr>
              <a:graphicFrameLocks noChangeAspect="1"/>
            </p:cNvGraphicFramePr>
            <p:nvPr/>
          </p:nvGraphicFramePr>
          <p:xfrm>
            <a:off x="8429811" y="2218683"/>
            <a:ext cx="245205" cy="330994"/>
          </p:xfrm>
          <a:graphic>
            <a:graphicData uri="http://schemas.openxmlformats.org/presentationml/2006/ole">
              <p:oleObj spid="_x0000_s67591" name="Visio" r:id="rId8" imgW="182717" imgH="477276" progId="">
                <p:embed/>
              </p:oleObj>
            </a:graphicData>
          </a:graphic>
        </p:graphicFrame>
        <p:graphicFrame>
          <p:nvGraphicFramePr>
            <p:cNvPr id="15" name="Object 2"/>
            <p:cNvGraphicFramePr>
              <a:graphicFrameLocks noChangeAspect="1"/>
            </p:cNvGraphicFramePr>
            <p:nvPr/>
          </p:nvGraphicFramePr>
          <p:xfrm>
            <a:off x="7852508" y="1887740"/>
            <a:ext cx="245205" cy="330994"/>
          </p:xfrm>
          <a:graphic>
            <a:graphicData uri="http://schemas.openxmlformats.org/presentationml/2006/ole">
              <p:oleObj spid="_x0000_s67592" name="Visio" r:id="rId9" imgW="182717" imgH="477276" progId="">
                <p:embed/>
              </p:oleObj>
            </a:graphicData>
          </a:graphic>
        </p:graphicFrame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10" cstate="print">
              <a:biLevel thresh="50000"/>
            </a:blip>
            <a:srcRect/>
            <a:stretch>
              <a:fillRect/>
            </a:stretch>
          </p:blipFill>
          <p:spPr bwMode="auto">
            <a:xfrm>
              <a:off x="6474256" y="2947346"/>
              <a:ext cx="193457" cy="330994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</p:pic>
        <p:cxnSp>
          <p:nvCxnSpPr>
            <p:cNvPr id="17" name="Straight Arrow Connector 107"/>
            <p:cNvCxnSpPr/>
            <p:nvPr/>
          </p:nvCxnSpPr>
          <p:spPr bwMode="auto">
            <a:xfrm>
              <a:off x="5249610" y="2218734"/>
              <a:ext cx="1206660" cy="728612"/>
            </a:xfrm>
            <a:prstGeom prst="straightConnector1">
              <a:avLst/>
            </a:prstGeom>
            <a:noFill/>
            <a:ln>
              <a:solidFill>
                <a:schemeClr val="tx1"/>
              </a:solidFill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Arrow Connector 108"/>
            <p:cNvCxnSpPr/>
            <p:nvPr/>
          </p:nvCxnSpPr>
          <p:spPr bwMode="auto">
            <a:xfrm>
              <a:off x="6356282" y="2384589"/>
              <a:ext cx="117974" cy="562757"/>
            </a:xfrm>
            <a:prstGeom prst="straightConnector1">
              <a:avLst/>
            </a:prstGeom>
            <a:noFill/>
            <a:ln>
              <a:solidFill>
                <a:schemeClr val="tx1"/>
              </a:solidFill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Straight Arrow Connector 109"/>
            <p:cNvCxnSpPr/>
            <p:nvPr/>
          </p:nvCxnSpPr>
          <p:spPr bwMode="auto">
            <a:xfrm>
              <a:off x="5878966" y="2947346"/>
              <a:ext cx="577303" cy="0"/>
            </a:xfrm>
            <a:prstGeom prst="straightConnector1">
              <a:avLst/>
            </a:prstGeom>
            <a:noFill/>
            <a:ln>
              <a:solidFill>
                <a:schemeClr val="tx1"/>
              </a:solidFill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Right Arrow 111"/>
            <p:cNvSpPr/>
            <p:nvPr/>
          </p:nvSpPr>
          <p:spPr bwMode="auto">
            <a:xfrm>
              <a:off x="6685784" y="3030094"/>
              <a:ext cx="688434" cy="165497"/>
            </a:xfrm>
            <a:prstGeom prst="rightArrow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62" tIns="34281" rIns="68562" bIns="34281" numCol="1" rtlCol="0" anchor="t" anchorCtr="0" compatLnSpc="1">
              <a:prstTxWarp prst="textNoShape">
                <a:avLst/>
              </a:prstTxWarp>
            </a:bodyPr>
            <a:lstStyle/>
            <a:p>
              <a:pPr defTabSz="685617"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300" dirty="0" smtClean="0">
                <a:latin typeface="Arial" charset="0"/>
              </a:endParaRPr>
            </a:p>
          </p:txBody>
        </p:sp>
        <p:cxnSp>
          <p:nvCxnSpPr>
            <p:cNvPr id="21" name="Straight Arrow Connector 112"/>
            <p:cNvCxnSpPr/>
            <p:nvPr/>
          </p:nvCxnSpPr>
          <p:spPr bwMode="auto">
            <a:xfrm flipH="1">
              <a:off x="6685784" y="2452163"/>
              <a:ext cx="537047" cy="495183"/>
            </a:xfrm>
            <a:prstGeom prst="straightConnector1">
              <a:avLst/>
            </a:prstGeom>
            <a:noFill/>
            <a:ln>
              <a:solidFill>
                <a:schemeClr val="tx1"/>
              </a:solidFill>
              <a:prstDash val="dash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Straight Arrow Connector 113"/>
            <p:cNvCxnSpPr/>
            <p:nvPr/>
          </p:nvCxnSpPr>
          <p:spPr bwMode="auto">
            <a:xfrm flipH="1">
              <a:off x="6777655" y="2167537"/>
              <a:ext cx="1074853" cy="779809"/>
            </a:xfrm>
            <a:prstGeom prst="straightConnector1">
              <a:avLst/>
            </a:prstGeom>
            <a:noFill/>
            <a:ln>
              <a:solidFill>
                <a:schemeClr val="tx1"/>
              </a:solidFill>
              <a:prstDash val="dash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Straight Arrow Connector 114"/>
            <p:cNvCxnSpPr/>
            <p:nvPr/>
          </p:nvCxnSpPr>
          <p:spPr bwMode="auto">
            <a:xfrm flipH="1">
              <a:off x="6870500" y="2452163"/>
              <a:ext cx="1559311" cy="495183"/>
            </a:xfrm>
            <a:prstGeom prst="straightConnector1">
              <a:avLst/>
            </a:prstGeom>
            <a:noFill/>
            <a:ln>
              <a:solidFill>
                <a:schemeClr val="tx1"/>
              </a:solidFill>
              <a:prstDash val="dash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Arrow Connector 115"/>
            <p:cNvCxnSpPr/>
            <p:nvPr/>
          </p:nvCxnSpPr>
          <p:spPr bwMode="auto">
            <a:xfrm flipH="1" flipV="1">
              <a:off x="6984770" y="2947346"/>
              <a:ext cx="867738" cy="165497"/>
            </a:xfrm>
            <a:prstGeom prst="straightConnector1">
              <a:avLst/>
            </a:prstGeom>
            <a:noFill/>
            <a:ln>
              <a:solidFill>
                <a:schemeClr val="tx1"/>
              </a:solidFill>
              <a:prstDash val="dash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5" name="TextBox 24"/>
            <p:cNvSpPr txBox="1"/>
            <p:nvPr/>
          </p:nvSpPr>
          <p:spPr>
            <a:xfrm>
              <a:off x="5204059" y="1687029"/>
              <a:ext cx="1007007" cy="265376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ctr">
                <a:buNone/>
              </a:pPr>
              <a:r>
                <a:rPr lang="en-US" sz="800" dirty="0" smtClean="0"/>
                <a:t>NR Cell 1</a:t>
              </a:r>
              <a:endParaRPr lang="en-US" sz="8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22804" y="1645584"/>
              <a:ext cx="1007007" cy="265376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ctr">
                <a:buNone/>
              </a:pPr>
              <a:r>
                <a:rPr lang="en-US" sz="800" dirty="0" smtClean="0"/>
                <a:t>NR Cell 2</a:t>
              </a:r>
              <a:endParaRPr lang="en-US" sz="8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64209" y="3278339"/>
              <a:ext cx="1607574" cy="265376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ctr">
                <a:buNone/>
              </a:pPr>
              <a:r>
                <a:rPr lang="en-US" sz="800" dirty="0" smtClean="0"/>
                <a:t>UE movement</a:t>
              </a:r>
              <a:endParaRPr lang="en-US" sz="8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77829" y="1397826"/>
              <a:ext cx="2138021" cy="307840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ctr">
                <a:buNone/>
              </a:pPr>
              <a:r>
                <a:rPr lang="en-US" sz="1000" u="sng" dirty="0" smtClean="0"/>
                <a:t>CSI-RS based mobility</a:t>
              </a:r>
              <a:endParaRPr lang="en-US" sz="1000" u="sng" dirty="0"/>
            </a:p>
          </p:txBody>
        </p:sp>
        <p:sp>
          <p:nvSpPr>
            <p:cNvPr id="29" name="Oval 125"/>
            <p:cNvSpPr/>
            <p:nvPr/>
          </p:nvSpPr>
          <p:spPr bwMode="auto">
            <a:xfrm>
              <a:off x="6984770" y="2121445"/>
              <a:ext cx="1278397" cy="1336907"/>
            </a:xfrm>
            <a:prstGeom prst="ellipse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62" tIns="34281" rIns="68562" bIns="34281" numCol="1" rtlCol="0" anchor="t" anchorCtr="0" compatLnSpc="1">
              <a:prstTxWarp prst="textNoShape">
                <a:avLst/>
              </a:prstTxWarp>
            </a:bodyPr>
            <a:lstStyle/>
            <a:p>
              <a:pPr defTabSz="685617"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300" dirty="0" smtClean="0">
                <a:latin typeface="Arial" charset="0"/>
              </a:endParaRPr>
            </a:p>
          </p:txBody>
        </p:sp>
        <p:cxnSp>
          <p:nvCxnSpPr>
            <p:cNvPr id="30" name="Straight Connector 129"/>
            <p:cNvCxnSpPr>
              <a:stCxn id="29" idx="6"/>
            </p:cNvCxnSpPr>
            <p:nvPr/>
          </p:nvCxnSpPr>
          <p:spPr bwMode="auto">
            <a:xfrm>
              <a:off x="8263167" y="2789898"/>
              <a:ext cx="411848" cy="472245"/>
            </a:xfrm>
            <a:prstGeom prst="line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1" name="矩形 30"/>
          <p:cNvSpPr/>
          <p:nvPr/>
        </p:nvSpPr>
        <p:spPr>
          <a:xfrm>
            <a:off x="5744273" y="2285957"/>
            <a:ext cx="32784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 smtClean="0"/>
              <a:t>After hand-over, network can immediately establish UE-specific TRP(s) for data communication </a:t>
            </a:r>
            <a:endParaRPr lang="zh-CN" altLang="en-US" sz="1000" dirty="0"/>
          </a:p>
        </p:txBody>
      </p:sp>
      <p:pic>
        <p:nvPicPr>
          <p:cNvPr id="32" name="图片 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791247" y="2686067"/>
            <a:ext cx="3115694" cy="197686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938586" y="4662927"/>
            <a:ext cx="305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/>
              <a:t>CSI-RS can be configured in wider bandwidth “as needed”, providing improved RSRP accuracy.</a:t>
            </a:r>
            <a:endParaRPr lang="zh-CN" altLang="en-US" sz="900" dirty="0"/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3743" y="4773178"/>
            <a:ext cx="6025306" cy="268722"/>
          </a:xfrm>
          <a:prstGeom prst="rect">
            <a:avLst/>
          </a:prstGeom>
        </p:spPr>
        <p:txBody>
          <a:bodyPr lIns="68562" tIns="34281" rIns="68562" bIns="3428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b="0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R1-1802081, </a:t>
            </a:r>
            <a:r>
              <a:rPr lang="en-US" altLang="zh-CN" sz="1200" b="0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Discussion on CSI-RS based RRM/RLM as a mandatory feature in Rel-15</a:t>
            </a:r>
            <a:endParaRPr lang="en-US" sz="1200" b="0" kern="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1656" y="688902"/>
            <a:ext cx="5826705" cy="4336063"/>
          </a:xfrm>
          <a:prstGeom prst="rect">
            <a:avLst/>
          </a:prstGeom>
        </p:spPr>
        <p:txBody>
          <a:bodyPr lIns="68562" tIns="34281" rIns="68562" bIns="3428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CSI-RS for RRM and RLM is essential for good system performance</a:t>
            </a:r>
          </a:p>
          <a:p>
            <a:pPr marL="742950" lvl="2" indent="-342900">
              <a:buClr>
                <a:srgbClr val="990000"/>
              </a:buClr>
              <a:buFontTx/>
              <a:buChar char="•"/>
            </a:pPr>
            <a:r>
              <a:rPr lang="en-US" altLang="zh-CN" sz="1400" kern="0" dirty="0" smtClean="0">
                <a:latin typeface="Arial" pitchFamily="34" charset="0"/>
                <a:cs typeface="Arial" pitchFamily="34" charset="0"/>
              </a:rPr>
              <a:t>Per UE CSI-RS can be configured in wider bandwidth and on a per need basis providing improved RSRP and RSRQ accuracy. </a:t>
            </a:r>
          </a:p>
          <a:p>
            <a:pPr marL="742950" lvl="2" indent="-342900">
              <a:buClr>
                <a:srgbClr val="990000"/>
              </a:buClr>
              <a:buFontTx/>
              <a:buChar char="•"/>
            </a:pPr>
            <a:r>
              <a:rPr lang="en-US" altLang="zh-CN" sz="1400" kern="0" dirty="0" smtClean="0">
                <a:latin typeface="Arial" pitchFamily="34" charset="0"/>
                <a:cs typeface="Arial" pitchFamily="34" charset="0"/>
              </a:rPr>
              <a:t>Provide an accurate RLM(hypothetical PDCCH BLER) i.e. CSI-RS can be sent in narrower beam compared to SS-RS for RLM. </a:t>
            </a:r>
          </a:p>
          <a:p>
            <a:pPr marL="742950" lvl="2" indent="-342900">
              <a:buClr>
                <a:srgbClr val="990000"/>
              </a:buClr>
              <a:buFontTx/>
              <a:buChar char="•"/>
            </a:pPr>
            <a:r>
              <a:rPr lang="en-US" altLang="zh-CN" sz="1400" kern="0" dirty="0" smtClean="0">
                <a:latin typeface="Arial" pitchFamily="34" charset="0"/>
                <a:cs typeface="Arial" pitchFamily="34" charset="0"/>
              </a:rPr>
              <a:t>Efficient for NR deployment supporting multi-TRPs per cell when SSB beams from different TRPs are transmitted on the same resources. Target cell can establish the right TRP(s) based on the CSI-RS association with RACH preamble.</a:t>
            </a:r>
          </a:p>
          <a:p>
            <a:pPr marL="742950" lvl="2" indent="-342900" eaLnBrk="1" hangingPunct="1">
              <a:spcBef>
                <a:spcPct val="0"/>
              </a:spcBef>
              <a:buClr>
                <a:srgbClr val="990000"/>
              </a:buClr>
              <a:buFontTx/>
              <a:buChar char="•"/>
            </a:pPr>
            <a:r>
              <a:rPr lang="en-US" altLang="zh-CN" sz="1400" kern="0" dirty="0" smtClean="0">
                <a:solidFill>
                  <a:prstClr val="black"/>
                </a:solidFill>
                <a:latin typeface="Arial" pitchFamily="34" charset="0"/>
                <a:ea typeface="宋体" charset="-122"/>
                <a:cs typeface="Arial" pitchFamily="34" charset="0"/>
              </a:rPr>
              <a:t>Allow networks to configure SS Blocks burst set periodicity up to 160ms for power efficient network operations.</a:t>
            </a:r>
          </a:p>
          <a:p>
            <a:pPr marL="742950" lvl="2" indent="-342900" eaLnBrk="1" hangingPunct="1">
              <a:spcBef>
                <a:spcPct val="0"/>
              </a:spcBef>
              <a:buClr>
                <a:srgbClr val="990000"/>
              </a:buClr>
              <a:buFontTx/>
              <a:buChar char="•"/>
            </a:pPr>
            <a:r>
              <a:rPr lang="en-US" altLang="zh-CN" sz="1400" kern="0" dirty="0" smtClean="0">
                <a:solidFill>
                  <a:prstClr val="black"/>
                </a:solidFill>
                <a:latin typeface="Arial" pitchFamily="34" charset="0"/>
                <a:ea typeface="宋体" charset="-122"/>
                <a:cs typeface="Arial" pitchFamily="34" charset="0"/>
              </a:rPr>
              <a:t>CSI-RS needs to be configured in </a:t>
            </a:r>
            <a:r>
              <a:rPr lang="en-US" altLang="zh-CN" sz="1400" kern="0" dirty="0" err="1" smtClean="0">
                <a:solidFill>
                  <a:prstClr val="black"/>
                </a:solidFill>
                <a:latin typeface="Arial" pitchFamily="34" charset="0"/>
                <a:ea typeface="宋体" charset="-122"/>
                <a:cs typeface="Arial" pitchFamily="34" charset="0"/>
              </a:rPr>
              <a:t>Scells</a:t>
            </a:r>
            <a:r>
              <a:rPr lang="en-US" altLang="zh-CN" sz="1400" kern="0" dirty="0" smtClean="0">
                <a:solidFill>
                  <a:prstClr val="black"/>
                </a:solidFill>
                <a:latin typeface="Arial" pitchFamily="34" charset="0"/>
                <a:ea typeface="宋体" charset="-122"/>
                <a:cs typeface="Arial" pitchFamily="34" charset="0"/>
              </a:rPr>
              <a:t> without SSB for efficient secondary carrier activation/deactivation, e.g. in non-contiguous intra cell CA. </a:t>
            </a:r>
          </a:p>
        </p:txBody>
      </p:sp>
    </p:spTree>
    <p:extLst>
      <p:ext uri="{BB962C8B-B14F-4D97-AF65-F5344CB8AC3E}">
        <p14:creationId xmlns="" xmlns:p14="http://schemas.microsoft.com/office/powerpoint/2010/main" val="29804465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572" y="2031690"/>
            <a:ext cx="7632700" cy="584751"/>
          </a:xfrm>
        </p:spPr>
        <p:txBody>
          <a:bodyPr/>
          <a:lstStyle/>
          <a:p>
            <a:r>
              <a:rPr lang="en-US" dirty="0" smtClean="0">
                <a:solidFill>
                  <a:srgbClr val="A20000"/>
                </a:solidFill>
                <a:latin typeface="FrutigerNext LT Regular"/>
              </a:rPr>
              <a:t>MIMO/RS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244081"/>
            <a:ext cx="7632700" cy="461641"/>
          </a:xfr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</a:rPr>
              <a:t>Overview of MIMO/RS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616" y="789552"/>
            <a:ext cx="8341755" cy="3780420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0" dirty="0" smtClean="0">
                <a:latin typeface="Arial" pitchFamily="34" charset="0"/>
                <a:cs typeface="Arial" pitchFamily="34" charset="0"/>
              </a:rPr>
              <a:t>4 layer PDSCH reception at the UE as mandatory [2-3]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0" dirty="0">
                <a:latin typeface="Arial" pitchFamily="34" charset="0"/>
                <a:cs typeface="Arial" pitchFamily="34" charset="0"/>
              </a:rPr>
              <a:t>PRB bundling with size </a:t>
            </a:r>
            <a:r>
              <a:rPr lang="en-US" altLang="zh-CN" sz="1400" b="0" dirty="0" smtClean="0">
                <a:latin typeface="Arial" pitchFamily="34" charset="0"/>
                <a:cs typeface="Arial" pitchFamily="34" charset="0"/>
              </a:rPr>
              <a:t>2/4 as mandatory [2-11]</a:t>
            </a:r>
            <a:endParaRPr lang="en-US" altLang="zh-CN" sz="1400" b="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0" dirty="0">
                <a:latin typeface="Arial" pitchFamily="34" charset="0"/>
                <a:cs typeface="Arial" pitchFamily="34" charset="0"/>
              </a:rPr>
              <a:t>DMRS configurations with up to 12 orthogonal </a:t>
            </a:r>
            <a:r>
              <a:rPr lang="en-US" altLang="zh-CN" sz="1400" b="0" dirty="0" smtClean="0">
                <a:latin typeface="Arial" pitchFamily="34" charset="0"/>
                <a:cs typeface="Arial" pitchFamily="34" charset="0"/>
              </a:rPr>
              <a:t>ports as mandatory [2-10, 2-17]</a:t>
            </a:r>
            <a:endParaRPr lang="en-US" altLang="zh-CN" sz="1400" b="0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150000"/>
              </a:lnSpc>
              <a:spcAft>
                <a:spcPts val="0"/>
              </a:spcAft>
            </a:pPr>
            <a:r>
              <a:rPr lang="en-US" altLang="zh-CN" sz="1300" dirty="0">
                <a:latin typeface="Arial" pitchFamily="34" charset="0"/>
                <a:cs typeface="Arial" pitchFamily="34" charset="0"/>
              </a:rPr>
              <a:t>Support both configurations </a:t>
            </a: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type 1 </a:t>
            </a:r>
            <a:r>
              <a:rPr lang="en-US" altLang="zh-CN" sz="1300" dirty="0">
                <a:latin typeface="Arial" pitchFamily="34" charset="0"/>
                <a:cs typeface="Arial" pitchFamily="34" charset="0"/>
              </a:rPr>
              <a:t>and </a:t>
            </a:r>
            <a:r>
              <a:rPr lang="en-US" altLang="zh-CN" sz="1300" dirty="0" smtClean="0">
                <a:latin typeface="Arial" pitchFamily="34" charset="0"/>
                <a:cs typeface="Arial" pitchFamily="34" charset="0"/>
              </a:rPr>
              <a:t>type 2</a:t>
            </a:r>
            <a:endParaRPr lang="en-US" altLang="zh-CN" sz="13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0" dirty="0" smtClean="0">
                <a:latin typeface="Arial" pitchFamily="34" charset="0"/>
                <a:cs typeface="Arial" pitchFamily="34" charset="0"/>
              </a:rPr>
              <a:t>2 layer PUSCH transmission at the UE as mandatory [2-12]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0" dirty="0" smtClean="0">
                <a:latin typeface="Arial" pitchFamily="34" charset="0"/>
                <a:cs typeface="Arial" pitchFamily="34" charset="0"/>
              </a:rPr>
              <a:t>CSI-RS based beam management as mandatory [2-24]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0" dirty="0" smtClean="0">
                <a:latin typeface="Arial" pitchFamily="34" charset="0"/>
                <a:cs typeface="Arial" pitchFamily="34" charset="0"/>
              </a:rPr>
              <a:t>DL Codebook: Type-I up to 16 ports and a subset of Type II feedback schemes as mandatory [2-36/41]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0" dirty="0">
                <a:latin typeface="Arial" pitchFamily="34" charset="0"/>
                <a:cs typeface="Arial" pitchFamily="34" charset="0"/>
              </a:rPr>
              <a:t>PTRS as mandatory at least for high </a:t>
            </a:r>
            <a:r>
              <a:rPr lang="en-US" altLang="zh-CN" sz="1400" b="0" dirty="0" smtClean="0">
                <a:latin typeface="Arial" pitchFamily="34" charset="0"/>
                <a:cs typeface="Arial" pitchFamily="34" charset="0"/>
              </a:rPr>
              <a:t>frequency [2-44/47]</a:t>
            </a:r>
            <a:endParaRPr lang="en-US" altLang="zh-CN" sz="1400" b="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0" dirty="0" smtClean="0">
                <a:latin typeface="Arial" pitchFamily="34" charset="0"/>
                <a:cs typeface="Arial" pitchFamily="34" charset="0"/>
              </a:rPr>
              <a:t>CSI-RS for fine time and frequency tracking (TRS) as mandatory [2-50]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0" dirty="0" smtClean="0">
                <a:latin typeface="Arial" pitchFamily="34" charset="0"/>
                <a:cs typeface="Arial" pitchFamily="34" charset="0"/>
              </a:rPr>
              <a:t>SRS antenna switching and carrier-based switching as mandatory [2-55/56]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6800" y="69269"/>
            <a:ext cx="7632700" cy="461641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Mandatory:  DMRS configuration type 2 [2-10, 2-17]</a:t>
            </a:r>
            <a:endParaRPr lang="zh-CN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628620" y="908321"/>
          <a:ext cx="7828832" cy="356573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17204"/>
                <a:gridCol w="3208991"/>
                <a:gridCol w="3402637"/>
              </a:tblGrid>
              <a:tr h="251460">
                <a:tc>
                  <a:txBody>
                    <a:bodyPr/>
                    <a:lstStyle/>
                    <a:p>
                      <a:endParaRPr lang="en-US" sz="1200" b="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62" marR="68562" marT="34290" marB="34290"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lt1"/>
                          </a:solidFill>
                          <a:latin typeface="Arial" pitchFamily="34" charset="0"/>
                          <a:cs typeface="Arial" pitchFamily="34" charset="0"/>
                        </a:rPr>
                        <a:t>DMRS configuration Type</a:t>
                      </a:r>
                      <a:r>
                        <a:rPr lang="en-US" sz="1200" b="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lang="en-US" sz="1200" b="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62" marR="68562" marT="34290" marB="34290"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Arial" pitchFamily="34" charset="0"/>
                          <a:cs typeface="Arial" pitchFamily="34" charset="0"/>
                        </a:rPr>
                        <a:t>DMRS configuration type 2</a:t>
                      </a:r>
                      <a:endParaRPr lang="en-US" sz="1200" b="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62" marR="68562" marT="34290" marB="34290">
                    <a:solidFill>
                      <a:srgbClr val="990000"/>
                    </a:solidFill>
                  </a:tcPr>
                </a:tc>
              </a:tr>
              <a:tr h="6951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Main Features</a:t>
                      </a:r>
                    </a:p>
                  </a:txBody>
                  <a:tcPr marL="68562" marR="68562" marT="34290" marB="34290"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Max 8 orthogonal ports for MU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Max 4/8 ports for DL SU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baseline="0" dirty="0" smtClean="0">
                          <a:latin typeface="Arial" pitchFamily="34" charset="0"/>
                          <a:cs typeface="Arial" pitchFamily="34" charset="0"/>
                        </a:rPr>
                        <a:t>Comb 2 + 2 CS + (TD-OCC)</a:t>
                      </a:r>
                      <a:endParaRPr lang="en-US" sz="11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62" marR="68562" marT="34290" marB="34290"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Max </a:t>
                      </a:r>
                      <a:r>
                        <a:rPr lang="en-US" sz="1100" b="0" dirty="0" smtClean="0">
                          <a:solidFill>
                            <a:srgbClr val="990000"/>
                          </a:solidFill>
                          <a:latin typeface="Arial" pitchFamily="34" charset="0"/>
                          <a:cs typeface="Arial" pitchFamily="34" charset="0"/>
                        </a:rPr>
                        <a:t>12 orthogonal </a:t>
                      </a: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ports for MU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Max </a:t>
                      </a:r>
                      <a:r>
                        <a:rPr lang="en-US" sz="1100" b="0" kern="1200" dirty="0" smtClean="0">
                          <a:solidFill>
                            <a:srgbClr val="99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6/8 ports </a:t>
                      </a: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for DL SU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2-FD-OCC across</a:t>
                      </a:r>
                      <a:r>
                        <a:rPr lang="en-US" sz="1100" b="0" baseline="0" dirty="0" smtClean="0">
                          <a:latin typeface="Arial" pitchFamily="34" charset="0"/>
                          <a:cs typeface="Arial" pitchFamily="34" charset="0"/>
                        </a:rPr>
                        <a:t> adjacent REs + (TD-OCC) </a:t>
                      </a:r>
                      <a:endParaRPr lang="en-US" sz="1100" b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62" marR="68562" marT="34290" marB="34290" anchor="ctr"/>
                </a:tc>
              </a:tr>
              <a:tr h="8686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Throughput</a:t>
                      </a:r>
                      <a:r>
                        <a:rPr lang="en-US" sz="1200" b="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12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62" marR="68562" marT="34290" marB="34290"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Lower throughput performance</a:t>
                      </a:r>
                    </a:p>
                    <a:p>
                      <a:pPr marL="285750" lvl="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baseline="0" dirty="0" smtClean="0">
                          <a:latin typeface="Arial" pitchFamily="34" charset="0"/>
                          <a:cs typeface="Arial" pitchFamily="34" charset="0"/>
                        </a:rPr>
                        <a:t>Smaller number of ports </a:t>
                      </a:r>
                    </a:p>
                  </a:txBody>
                  <a:tcPr marL="68562" marR="68562" marT="34290" marB="34290"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0" dirty="0" smtClean="0">
                          <a:solidFill>
                            <a:srgbClr val="990000"/>
                          </a:solidFill>
                          <a:latin typeface="Arial" pitchFamily="34" charset="0"/>
                          <a:cs typeface="Arial" pitchFamily="34" charset="0"/>
                        </a:rPr>
                        <a:t>Higher throughput performance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Larger number of </a:t>
                      </a:r>
                      <a:r>
                        <a:rPr lang="en-US" sz="1100" b="0" baseline="0" dirty="0" smtClean="0">
                          <a:latin typeface="Arial" pitchFamily="34" charset="0"/>
                          <a:cs typeface="Arial" pitchFamily="34" charset="0"/>
                        </a:rPr>
                        <a:t>ports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baseline="0" dirty="0" smtClean="0">
                          <a:latin typeface="Arial" pitchFamily="34" charset="0"/>
                          <a:cs typeface="Arial" pitchFamily="34" charset="0"/>
                        </a:rPr>
                        <a:t>15%~20% mean UPT gain for 4Rx UE and </a:t>
                      </a:r>
                      <a:r>
                        <a:rPr lang="en-US" altLang="zh-CN" sz="1100" b="0" baseline="0" dirty="0" smtClean="0">
                          <a:latin typeface="Arial" pitchFamily="34" charset="0"/>
                          <a:cs typeface="Arial" pitchFamily="34" charset="0"/>
                        </a:rPr>
                        <a:t>17%~29% mean UPT gain for 8Rx UE </a:t>
                      </a:r>
                      <a:endParaRPr lang="en-US" sz="11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62" marR="68562" marT="34290" marB="34290" anchor="ctr"/>
                </a:tc>
              </a:tr>
              <a:tr h="843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Estimation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Performance</a:t>
                      </a:r>
                    </a:p>
                  </a:txBody>
                  <a:tcPr marL="68562" marR="68562" marT="34290" marB="34290"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Poor</a:t>
                      </a:r>
                      <a:r>
                        <a:rPr lang="en-US" sz="1100" b="0" baseline="0" dirty="0" smtClean="0">
                          <a:latin typeface="Arial" pitchFamily="34" charset="0"/>
                          <a:cs typeface="Arial" pitchFamily="34" charset="0"/>
                        </a:rPr>
                        <a:t> performance due to </a:t>
                      </a:r>
                      <a:r>
                        <a:rPr lang="en-US" altLang="zh-CN" sz="1100" b="0" dirty="0" smtClean="0">
                          <a:latin typeface="Arial" pitchFamily="34" charset="0"/>
                          <a:cs typeface="Arial" pitchFamily="34" charset="0"/>
                        </a:rPr>
                        <a:t>de-spreading</a:t>
                      </a:r>
                      <a:r>
                        <a:rPr lang="en-US" sz="1100" b="0" baseline="0" dirty="0" smtClean="0">
                          <a:latin typeface="Arial" pitchFamily="34" charset="0"/>
                          <a:cs typeface="Arial" pitchFamily="34" charset="0"/>
                        </a:rPr>
                        <a:t> loss</a:t>
                      </a:r>
                      <a:r>
                        <a:rPr lang="en-US" altLang="zh-CN" sz="1100" b="0" dirty="0" smtClean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285750" lv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Performance loss compared to type 2 DMRS for large subcarrier spacing scenarios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Performance loss compared to type 2 DMRS for frequency-selective scenarios</a:t>
                      </a:r>
                    </a:p>
                  </a:txBody>
                  <a:tcPr marL="68562" marR="68562" marT="34290" marB="34290"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0" dirty="0" smtClean="0">
                          <a:solidFill>
                            <a:srgbClr val="990000"/>
                          </a:solidFill>
                          <a:latin typeface="Arial" pitchFamily="34" charset="0"/>
                          <a:cs typeface="Arial" pitchFamily="34" charset="0"/>
                        </a:rPr>
                        <a:t>Robust performance</a:t>
                      </a:r>
                      <a:r>
                        <a:rPr lang="en-US" sz="1100" b="0" baseline="0" dirty="0" smtClean="0">
                          <a:solidFill>
                            <a:srgbClr val="99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0" baseline="0" dirty="0" smtClean="0">
                          <a:latin typeface="Arial" pitchFamily="34" charset="0"/>
                          <a:cs typeface="Arial" pitchFamily="34" charset="0"/>
                        </a:rPr>
                        <a:t>with </a:t>
                      </a:r>
                      <a:r>
                        <a:rPr lang="en-US" altLang="zh-CN" sz="1100" b="0" dirty="0" smtClean="0">
                          <a:latin typeface="Arial" pitchFamily="34" charset="0"/>
                          <a:cs typeface="Arial" pitchFamily="34" charset="0"/>
                        </a:rPr>
                        <a:t>higher de-spreading gain:</a:t>
                      </a:r>
                    </a:p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Benefit to </a:t>
                      </a:r>
                      <a:r>
                        <a:rPr lang="en-US" altLang="zh-CN" sz="1100" b="0" kern="1200" baseline="0" dirty="0" smtClean="0">
                          <a:solidFill>
                            <a:srgbClr val="99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large subcarrier spacing scenarios</a:t>
                      </a:r>
                    </a:p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Benefit to </a:t>
                      </a:r>
                      <a:r>
                        <a:rPr lang="en-US" altLang="zh-CN" sz="1100" b="0" kern="1200" baseline="0" dirty="0" smtClean="0">
                          <a:solidFill>
                            <a:srgbClr val="99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frequency-selective scenarios</a:t>
                      </a:r>
                    </a:p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~1dB  SINR gain @60KHz SCS or 1000ns delay spread</a:t>
                      </a:r>
                    </a:p>
                  </a:txBody>
                  <a:tcPr marL="68562" marR="68562" marT="34290" marB="34290" anchor="ctr"/>
                </a:tc>
              </a:tr>
              <a:tr h="843675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Reception</a:t>
                      </a:r>
                      <a:r>
                        <a:rPr lang="en-US" sz="1200" b="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C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omplexity</a:t>
                      </a:r>
                      <a:endParaRPr lang="en-US" sz="12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62" marR="68562" marT="34290" marB="34290"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Higher channel estimation complexity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Limits PRB bundling size</a:t>
                      </a:r>
                    </a:p>
                  </a:txBody>
                  <a:tcPr marL="68562" marR="68562" marT="34290" marB="34290"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0" dirty="0" smtClean="0">
                          <a:solidFill>
                            <a:srgbClr val="990000"/>
                          </a:solidFill>
                          <a:latin typeface="Arial" pitchFamily="34" charset="0"/>
                          <a:cs typeface="Arial" pitchFamily="34" charset="0"/>
                        </a:rPr>
                        <a:t>Lower channel estimation complexity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dirty="0" smtClean="0">
                          <a:latin typeface="Arial" pitchFamily="34" charset="0"/>
                          <a:cs typeface="Arial" pitchFamily="34" charset="0"/>
                        </a:rPr>
                        <a:t>Can support </a:t>
                      </a:r>
                      <a:r>
                        <a:rPr lang="en-US" sz="1100" b="0" dirty="0" smtClean="0">
                          <a:solidFill>
                            <a:srgbClr val="990000"/>
                          </a:solidFill>
                          <a:latin typeface="Arial" pitchFamily="34" charset="0"/>
                          <a:cs typeface="Arial" pitchFamily="34" charset="0"/>
                        </a:rPr>
                        <a:t>larger bundling size</a:t>
                      </a:r>
                    </a:p>
                  </a:txBody>
                  <a:tcPr marL="68562" marR="68562" marT="34290" marB="3429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5136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noFill/>
        <a:ln w="12700" cap="flat" cmpd="sng" algn="ctr">
          <a:solidFill>
            <a:schemeClr val="bg1">
              <a:lumMod val="75000"/>
            </a:schemeClr>
          </a:solidFill>
          <a:prstDash val="sysDash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39540</TotalTime>
  <Words>2383</Words>
  <Application>Microsoft Office PowerPoint</Application>
  <PresentationFormat>全屏显示(16:9)</PresentationFormat>
  <Paragraphs>402</Paragraphs>
  <Slides>26</Slides>
  <Notes>11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2_主题1</vt:lpstr>
      <vt:lpstr>Visio</vt:lpstr>
      <vt:lpstr>幻灯片 1</vt:lpstr>
      <vt:lpstr>Overview of RAN1-led NR features </vt:lpstr>
      <vt:lpstr>Subcarrier spacing  </vt:lpstr>
      <vt:lpstr>Mandatory:  60kHz [0-9]</vt:lpstr>
      <vt:lpstr>IAM: CSI-RS based RRM/RLM mandatory</vt:lpstr>
      <vt:lpstr>Mandatory: CSI-RS based RRM/RLM [1-5,1-7,1-8]</vt:lpstr>
      <vt:lpstr>MIMO/RS</vt:lpstr>
      <vt:lpstr>Overview of MIMO/RS</vt:lpstr>
      <vt:lpstr>Mandatory:  DMRS configuration type 2 [2-10, 2-17]</vt:lpstr>
      <vt:lpstr>幻灯片 10</vt:lpstr>
      <vt:lpstr>幻灯片 11</vt:lpstr>
      <vt:lpstr>幻灯片 12</vt:lpstr>
      <vt:lpstr>Mandatory:  SRS antenna switching [2-55]</vt:lpstr>
      <vt:lpstr>UL/DL Ctrl, scheduling and HARQ</vt:lpstr>
      <vt:lpstr>PDCCH monitoring[3-5]</vt:lpstr>
      <vt:lpstr>HARQ Processing Time [5-5][5-6]</vt:lpstr>
      <vt:lpstr>Mandatory: GF Type 1 and repetitions [5-13/14, 5-19] (1/2)</vt:lpstr>
      <vt:lpstr>幻灯片 18</vt:lpstr>
      <vt:lpstr>TDD operation in NR [3-6/5-1] (1/2)</vt:lpstr>
      <vt:lpstr>TDD operation in NR [3-6/5-1] (2/2)</vt:lpstr>
      <vt:lpstr>CA/DC, BWP, SUL</vt:lpstr>
      <vt:lpstr>幻灯片 22</vt:lpstr>
      <vt:lpstr>幻灯片 23</vt:lpstr>
      <vt:lpstr>幻灯片 24</vt:lpstr>
      <vt:lpstr>幻灯片 25</vt:lpstr>
      <vt:lpstr>幻灯片 26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聚焦战略，有效增长</dc:title>
  <dc:creator>z42303</dc:creator>
  <cp:lastModifiedBy>Huawei</cp:lastModifiedBy>
  <cp:revision>3120</cp:revision>
  <dcterms:created xsi:type="dcterms:W3CDTF">2012-12-20T06:01:13Z</dcterms:created>
  <dcterms:modified xsi:type="dcterms:W3CDTF">2018-02-17T05:32:00Z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(5)bgET8Uk0G22KfnmxihwaYTYKuV2EJDU3W/8JGNaLqPqPzsIkQPkF1I3jfcHWQ8npA2hgz0d6_x000d_
fxeDyhVKrTpcjs5nimdv/KqdX2LBrSnYTGJSDt+apWHdIuvNljXcR15ptZJSWkTDqyGs1V6w_x000d_
ADfamYNsmKOUB2nDjGZsrWJkqLUQX30ssWInlv8fDJi6YbHdb9+VCSO/Tvrh0L4gup4noYtu_x000d_
v5xHcA5cwQbzmIzzXi</vt:lpwstr>
  </property>
  <property fmtid="{D5CDD505-2E9C-101B-9397-08002B2CF9AE}" pid="3" name="_ms_pID_7253431">
    <vt:lpwstr>+3Wu07H6os/vt/C5eZxlfNprC6ty+tl5v3xBiKRiSFwHcxkfGbwk0i_x000d_
0Sjw3pQuTygPlD1e1bcyR828PMu9VwUcJxhUIFbqo5LxxMUoTw2x6ELdHcUKpJmij7UB1eY9_x000d_
wnP1wly+12MH974pS4k12RC+WQouDIplLrpWmebjG6iZrG4tV/LnecBK9Q4FkOwKGImFjANZ_x000d_
hh488q3rNLsvYWLK4hF3+N6q/ftzQPI9z68D</vt:lpwstr>
  </property>
  <property fmtid="{D5CDD505-2E9C-101B-9397-08002B2CF9AE}" pid="4" name="_ms_pID_7253432">
    <vt:lpwstr>AJdufHLjQHPFjKpC8xUDSgIQ2utIPNyww+Tu_x000d_
Kr7vrwkqbiSgXGjAoB+yvyCAayVFH2EdKcRYRpXKk6RiwxGi68d1w79lxY3waQm+PlfSEiuy_x000d_
f4qVjTTLTNpUhCdpnHLUQCIlG9vb7SlC9mEE01ToCTdvmBBNF6aqv3QqJKfTlTQSBK0O4RdT_x000d_
pBVIYcSN8nHrWKrW+PxWozNM05Mi+TM1nIKmnAFE74oLsFdQQ++uNz</vt:lpwstr>
  </property>
  <property fmtid="{D5CDD505-2E9C-101B-9397-08002B2CF9AE}" pid="5" name="_ms_pID_7253433">
    <vt:lpwstr>cX4ADPi8asR0/tOgWb_x000d_
n949/uzrtlrteKrVom1v1wl9q2Bt47XJoa7QqShqlcVzx7YoCRD8rCLXXDXUeXXclVHQOaps_x000d_
m+WkIp45ikKBAKbQMbgz295FwDjgWbteFYs9IWuoF/Rd7gEGIMPb3RPpypP/ESLw6dacgVW5_x000d_
/ClaGVTvEdMj/NFpW3zCOz0i+RL6Ao0vfyNUSpHPefbqXmcXh4yHaibOBgpeS8w0YvEHMdV7</vt:lpwstr>
  </property>
  <property fmtid="{D5CDD505-2E9C-101B-9397-08002B2CF9AE}" pid="6" name="_ms_pID_7253434">
    <vt:lpwstr>_x000d_
Fnm9Vd3DhThMWpyBbXCPJ8DbVT2HjG5/hn72wrj27a7DqsNaG+ajmWvofl/h2vSOtE88+dvo_x000d_
tQDMdeaOfYkJDL/KeCsYEFEjCrhCCyyXtyCiXg==</vt:lpwstr>
  </property>
  <property fmtid="{D5CDD505-2E9C-101B-9397-08002B2CF9AE}" pid="7" name="_new_ms_pID_72543">
    <vt:lpwstr>(3)46Rpvw3TFhqj1lwviYFiyobD0tkQGEcP1OckgmBb3iUxOH9RoENPQ7HqllWuwq9Sogw0bMl6
+oYCFncRGn0z/arC/VHr1jVov46iLDwzXcjewvYf+Sq+FuSAtxdDPNsxe/3zl1JlkwGHMmdV
2lpiueH0KhavVv82Ke806Ihj8+NInY0viXCUD4qiwbuk5W1QS5vsBLkittaa+YT7bKfw7mUu
hSa/WGx98LVZccqCJb</vt:lpwstr>
  </property>
  <property fmtid="{D5CDD505-2E9C-101B-9397-08002B2CF9AE}" pid="8" name="_new_ms_pID_725431">
    <vt:lpwstr>CBFQtllyuwFgQRPM16em9f4YQb2IySl9eW4fNZKC1Uh63/64xeJUuc
8Tgz1O1S7fsdwncVsXPBFVhMTqxO+QuIPvSHY17C8hC0lt0rdG99N3na7GBI13/wPrenOOx8
SVTAwII/r4CLxnqVZ58JVeShRG0xXcJNqWIrjvfuHaraDrtvUYARPcf35QjTGqyKimHZZnLj
P4rQaov3auZy+fmGB6lr1G3k9tvUSiJWvzzW</vt:lpwstr>
  </property>
  <property fmtid="{D5CDD505-2E9C-101B-9397-08002B2CF9AE}" pid="9" name="_new_ms_pID_725432">
    <vt:lpwstr>ewRED1n/BW0qeM5yay+F1u5gExvsq2pR5fBx
tCkKgXnqmwRePuqubhdjsFcznCe/3/bREhA/cRwsoLBRb15ueho=</vt:lpwstr>
  </property>
  <property fmtid="{D5CDD505-2E9C-101B-9397-08002B2CF9AE}" pid="10" name="_2015_ms_pID_725343">
    <vt:lpwstr>(3)LpwtTaD1A+DieSn7TSeoWlFfxsfor9El96e/alCKeRYGXBUnobTYcADZM/T2RjHByDErHNl3
7UidViKVD/rbtWkJyYawHz1N7Ik+q0EOPMr/muFy8J58A2QAUgr1rSyCcfKc7+XWeQqkYyi3
11YbqVmjtQiHQxpgHkfmQWyl/vzXXX3umYGz/iYnF/ZTUr93Dm92FJwhgXXfH57uqu32Ptwj
ojc9e2pE4Jzu3MBQfA</vt:lpwstr>
  </property>
  <property fmtid="{D5CDD505-2E9C-101B-9397-08002B2CF9AE}" pid="11" name="_2015_ms_pID_7253431">
    <vt:lpwstr>g1/x4CV9uPjhqyTGawZcWjfCoyvysgc9M0kNEhz57XUQo5ViwIeGau
uAuSfC2AvEniLtIImqIEagFre5jIY4fOZcryUXpFqlZVBLHbBHGl/8qv7X3wK80eI20vRN4O
ekLL2e4z46Z3MVUy99tkdDFNF7YJ8CD7VcAsZpLunudW65n1z5WsbkH2g/4nG2nhq139uSdb
BMRhs6p4jX0e4D1XbhrBr1dagecFMMZT2lhO</vt:lpwstr>
  </property>
  <property fmtid="{D5CDD505-2E9C-101B-9397-08002B2CF9AE}" pid="12" name="_2015_ms_pID_7253432">
    <vt:lpwstr>igkhcDOwB+fcjIBqCxG0oavROqIpTgt29vNw
EaO4U9eUHjN+t+Ldp+rRc8FvetjuaF29e2bcw4gkvC6MwwsWCEk=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1518845515</vt:lpwstr>
  </property>
</Properties>
</file>