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notesMasterIdLst>
    <p:notesMasterId r:id="rId6"/>
  </p:notesMasterIdLst>
  <p:handoutMasterIdLst>
    <p:handoutMasterId r:id="rId7"/>
  </p:handoutMasterIdLst>
  <p:sldIdLst>
    <p:sldId id="835" r:id="rId2"/>
    <p:sldId id="836" r:id="rId3"/>
    <p:sldId id="837" r:id="rId4"/>
    <p:sldId id="838" r:id="rId5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86">
          <p15:clr>
            <a:srgbClr val="A4A3A4"/>
          </p15:clr>
        </p15:guide>
        <p15:guide id="2" orient="horz" pos="2621">
          <p15:clr>
            <a:srgbClr val="A4A3A4"/>
          </p15:clr>
        </p15:guide>
        <p15:guide id="3" orient="horz" pos="3903">
          <p15:clr>
            <a:srgbClr val="A4A3A4"/>
          </p15:clr>
        </p15:guide>
        <p15:guide id="4" orient="horz" pos="288">
          <p15:clr>
            <a:srgbClr val="A4A3A4"/>
          </p15:clr>
        </p15:guide>
        <p15:guide id="5" orient="horz" pos="2945">
          <p15:clr>
            <a:srgbClr val="A4A3A4"/>
          </p15:clr>
        </p15:guide>
        <p15:guide id="6" orient="horz" pos="1773">
          <p15:clr>
            <a:srgbClr val="A4A3A4"/>
          </p15:clr>
        </p15:guide>
        <p15:guide id="7" orient="horz" pos="4203">
          <p15:clr>
            <a:srgbClr val="A4A3A4"/>
          </p15:clr>
        </p15:guide>
        <p15:guide id="8" pos="7677">
          <p15:clr>
            <a:srgbClr val="A4A3A4"/>
          </p15:clr>
        </p15:guide>
        <p15:guide id="9" pos="9">
          <p15:clr>
            <a:srgbClr val="A4A3A4"/>
          </p15:clr>
        </p15:guide>
        <p15:guide id="10" pos="578">
          <p15:clr>
            <a:srgbClr val="A4A3A4"/>
          </p15:clr>
        </p15:guide>
        <p15:guide id="11" pos="3037">
          <p15:clr>
            <a:srgbClr val="A4A3A4"/>
          </p15:clr>
        </p15:guide>
        <p15:guide id="12" pos="7325">
          <p15:clr>
            <a:srgbClr val="A4A3A4"/>
          </p15:clr>
        </p15:guide>
        <p15:guide id="13">
          <p15:clr>
            <a:srgbClr val="A4A3A4"/>
          </p15:clr>
        </p15:guide>
        <p15:guide id="14" pos="4238">
          <p15:clr>
            <a:srgbClr val="A4A3A4"/>
          </p15:clr>
        </p15:guide>
        <p15:guide id="15" pos="5629">
          <p15:clr>
            <a:srgbClr val="A4A3A4"/>
          </p15:clr>
        </p15:guide>
        <p15:guide id="16" pos="147">
          <p15:clr>
            <a:srgbClr val="A4A3A4"/>
          </p15:clr>
        </p15:guide>
        <p15:guide id="17" pos="757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D95"/>
    <a:srgbClr val="00ACBD"/>
    <a:srgbClr val="FDF055"/>
    <a:srgbClr val="8F297C"/>
    <a:srgbClr val="404040"/>
    <a:srgbClr val="005392"/>
    <a:srgbClr val="7F7F7F"/>
    <a:srgbClr val="BC141A"/>
    <a:srgbClr val="8F297D"/>
    <a:srgbClr val="003B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280" autoAdjust="0"/>
  </p:normalViewPr>
  <p:slideViewPr>
    <p:cSldViewPr snapToGrid="0" snapToObjects="1">
      <p:cViewPr varScale="1">
        <p:scale>
          <a:sx n="83" d="100"/>
          <a:sy n="83" d="100"/>
        </p:scale>
        <p:origin x="686" y="67"/>
      </p:cViewPr>
      <p:guideLst>
        <p:guide orient="horz" pos="1986"/>
        <p:guide orient="horz" pos="2621"/>
        <p:guide orient="horz" pos="3903"/>
        <p:guide orient="horz" pos="288"/>
        <p:guide orient="horz" pos="2945"/>
        <p:guide orient="horz" pos="1773"/>
        <p:guide orient="horz" pos="4203"/>
        <p:guide pos="7677"/>
        <p:guide pos="9"/>
        <p:guide pos="578"/>
        <p:guide pos="3037"/>
        <p:guide pos="7325"/>
        <p:guide/>
        <p:guide pos="4238"/>
        <p:guide pos="5629"/>
        <p:guide pos="147"/>
        <p:guide pos="75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6" d="100"/>
        <a:sy n="106" d="100"/>
      </p:scale>
      <p:origin x="0" y="13344"/>
    </p:cViewPr>
  </p:sorterViewPr>
  <p:notesViewPr>
    <p:cSldViewPr snapToGrid="0" snapToObjects="1" showGuides="1">
      <p:cViewPr varScale="1">
        <p:scale>
          <a:sx n="95" d="100"/>
          <a:sy n="95" d="100"/>
        </p:scale>
        <p:origin x="-3630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B4C68-02D4-43B7-82D0-CC0F31ADA7D5}" type="datetimeFigureOut">
              <a:rPr lang="en-US" smtClean="0">
                <a:latin typeface="Qualcomm Office Regular" pitchFamily="34" charset="0"/>
              </a:rPr>
              <a:t>2/6/2018</a:t>
            </a:fld>
            <a:endParaRPr lang="en-US" dirty="0">
              <a:latin typeface="Qualcomm Office Regular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E8D803-E2CE-43E6-BB9D-83A503D767A5}" type="slidenum">
              <a:rPr lang="en-US" smtClean="0">
                <a:latin typeface="Qualcomm Office Regular" pitchFamily="34" charset="0"/>
              </a:rPr>
              <a:t>‹#›</a:t>
            </a:fld>
            <a:endParaRPr lang="en-US" dirty="0">
              <a:latin typeface="Qualcomm Office Regular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888" y="8400641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42895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7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2587" y="4343400"/>
            <a:ext cx="6092825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287587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100">
                <a:latin typeface="Qualcomm Office Regular" pitchFamily="34" charset="0"/>
              </a:defRPr>
            </a:lvl1pPr>
          </a:lstStyle>
          <a:p>
            <a:fld id="{928A2613-ABFE-468A-A021-82F251360F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8892993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88602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Font typeface="Arial" pitchFamily="34" charset="0"/>
      <a:buChar char="•"/>
      <a:defRPr sz="1600" kern="1200">
        <a:solidFill>
          <a:schemeClr val="tx1"/>
        </a:solidFill>
        <a:latin typeface="Qualcomm Office Regular" pitchFamily="34" charset="0"/>
        <a:ea typeface="+mn-ea"/>
        <a:cs typeface="+mn-cs"/>
      </a:defRPr>
    </a:lvl1pPr>
    <a:lvl2pPr marL="6286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Qualcomm Office Regular" pitchFamily="34" charset="0"/>
        <a:ea typeface="+mn-ea"/>
        <a:cs typeface="+mn-cs"/>
      </a:defRPr>
    </a:lvl2pPr>
    <a:lvl3pPr marL="1085850" indent="-171450" algn="l" defTabSz="914400" rtl="0" eaLnBrk="1" latinLnBrk="0" hangingPunct="1">
      <a:buFont typeface="Arial" pitchFamily="34" charset="0"/>
      <a:buChar char="•"/>
      <a:defRPr sz="1200" kern="1200" baseline="0">
        <a:solidFill>
          <a:schemeClr val="tx1"/>
        </a:solidFill>
        <a:latin typeface="Qualcomm Office Regular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 noChangeAspect="1"/>
          </p:cNvGrpSpPr>
          <p:nvPr userDrawn="1"/>
        </p:nvGrpSpPr>
        <p:grpSpPr>
          <a:xfrm>
            <a:off x="446503" y="523977"/>
            <a:ext cx="1800308" cy="392615"/>
            <a:chOff x="187326" y="5085556"/>
            <a:chExt cx="8393112" cy="1830388"/>
          </a:xfrm>
          <a:solidFill>
            <a:srgbClr val="00ACBD"/>
          </a:solidFill>
        </p:grpSpPr>
        <p:sp>
          <p:nvSpPr>
            <p:cNvPr id="3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4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pic>
        <p:nvPicPr>
          <p:cNvPr id="11" name="Picture 6" descr="3GPP_TM_RD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7918" y="24904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1870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04" y="1933395"/>
            <a:ext cx="11430000" cy="1398844"/>
          </a:xfrm>
        </p:spPr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464" y="586685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464" y="1426464"/>
            <a:ext cx="11430000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1273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 bwMode="gray">
          <a:xfrm>
            <a:off x="11520551" y="6525737"/>
            <a:ext cx="2888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l" defTabSz="914400" rtl="0" eaLnBrk="1" latinLnBrk="0" hangingPunct="1"/>
            <a:fld id="{0A607DED-8B1E-49A6-A07A-F6DE68304C82}" type="slidenum">
              <a:rPr lang="en-US" sz="800" kern="1200" smtClean="0">
                <a:solidFill>
                  <a:schemeClr val="bg1">
                    <a:lumMod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rPr>
              <a:pPr marL="0" algn="l" defTabSz="914400" rtl="0" eaLnBrk="1" latinLnBrk="0" hangingPunct="1"/>
              <a:t>‹#›</a:t>
            </a:fld>
            <a:endParaRPr lang="en-US" sz="800" kern="1200" dirty="0">
              <a:solidFill>
                <a:schemeClr val="bg1">
                  <a:lumMod val="75000"/>
                </a:schemeClr>
              </a:solidFill>
              <a:latin typeface="Qualcomm Office Regular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6" name="Group 5"/>
          <p:cNvGrpSpPr>
            <a:grpSpLocks noChangeAspect="1"/>
          </p:cNvGrpSpPr>
          <p:nvPr userDrawn="1"/>
        </p:nvGrpSpPr>
        <p:grpSpPr>
          <a:xfrm>
            <a:off x="9717597" y="327382"/>
            <a:ext cx="1802954" cy="393192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</p:grpSp>
      <p:grpSp>
        <p:nvGrpSpPr>
          <p:cNvPr id="16" name="Group 15"/>
          <p:cNvGrpSpPr>
            <a:grpSpLocks noChangeAspect="1"/>
          </p:cNvGrpSpPr>
          <p:nvPr userDrawn="1"/>
        </p:nvGrpSpPr>
        <p:grpSpPr>
          <a:xfrm>
            <a:off x="391276" y="3809824"/>
            <a:ext cx="2096458" cy="457200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1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0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2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3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cxnSp>
        <p:nvCxnSpPr>
          <p:cNvPr id="53" name="Straight Connector 52"/>
          <p:cNvCxnSpPr/>
          <p:nvPr userDrawn="1"/>
        </p:nvCxnSpPr>
        <p:spPr>
          <a:xfrm>
            <a:off x="361124" y="1214205"/>
            <a:ext cx="11448288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4149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</p:sldLayoutIdLst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lang="en-US" sz="3600" kern="1200" baseline="0" dirty="0">
          <a:solidFill>
            <a:schemeClr val="tx1">
              <a:lumMod val="65000"/>
              <a:lumOff val="35000"/>
            </a:schemeClr>
          </a:solidFill>
          <a:latin typeface="Qualcomm Office Regular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ct val="20000"/>
        </a:spcBef>
        <a:buFontTx/>
        <a:buBlip>
          <a:blip r:embed="rId4"/>
        </a:buBlip>
        <a:defRPr lang="en-US" sz="24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1pPr>
      <a:lvl2pPr marL="7429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20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2pPr>
      <a:lvl3pPr marL="10287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8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3pPr>
      <a:lvl4pPr marL="13144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6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4pPr>
      <a:lvl5pPr marL="16002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400" kern="1200" baseline="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ftp://ftp.3gpp.org/tsg_ran/TSG_RAN/TSGR_78/Docs/RP-172805.zip" TargetMode="External"/><Relationship Id="rId2" Type="http://schemas.openxmlformats.org/officeDocument/2006/relationships/hyperlink" Target="ftp://ftp.3gpp.org/tsg_ran/TSG_RAN/TSGR_78/Docs/RP-172844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ftp://ftp.3gpp.org/tsg_ran/TSG_RAN/TSGR_78/Docs/RP-172817.zip" TargetMode="External"/><Relationship Id="rId2" Type="http://schemas.openxmlformats.org/officeDocument/2006/relationships/hyperlink" Target="ftp://ftp.3gpp.org/tsg_ran/TSG_RAN/TSGR_77/Docs/RP-172108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7280" y="3362178"/>
            <a:ext cx="9622302" cy="1720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300"/>
              </a:spcAft>
            </a:pPr>
            <a:r>
              <a:rPr lang="en-GB" sz="4000" dirty="0"/>
              <a:t>Highlights from RAN#78</a:t>
            </a:r>
          </a:p>
          <a:p>
            <a:pPr algn="ctr">
              <a:lnSpc>
                <a:spcPct val="90000"/>
              </a:lnSpc>
              <a:spcAft>
                <a:spcPts val="300"/>
              </a:spcAft>
            </a:pPr>
            <a:endParaRPr lang="en-GB" sz="4000" dirty="0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  <a:p>
            <a:pPr algn="ctr">
              <a:lnSpc>
                <a:spcPct val="90000"/>
              </a:lnSpc>
              <a:spcAft>
                <a:spcPts val="300"/>
              </a:spcAft>
            </a:pP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RAN1 Chairman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9545" y="1458968"/>
            <a:ext cx="6092825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r>
              <a:rPr lang="en-GB" sz="2000" b="1" dirty="0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3GPP TSG RAN WG1 Meeting #</a:t>
            </a:r>
            <a:r>
              <a:rPr lang="en-GB" sz="2000" b="1" dirty="0" smtClean="0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92</a:t>
            </a:r>
            <a:endParaRPr lang="en-GB" sz="2000" b="1" dirty="0">
              <a:latin typeface="Times" panose="02020603050405020304" pitchFamily="18" charset="0"/>
              <a:ea typeface="Batang"/>
              <a:cs typeface="Arial" panose="020B0604020202020204" pitchFamily="34" charset="0"/>
            </a:endParaRPr>
          </a:p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r>
              <a:rPr lang="en-GB" sz="2000" b="1" dirty="0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Athens, Greece, February </a:t>
            </a:r>
            <a:r>
              <a:rPr lang="en-GB" sz="2000" b="1" dirty="0" smtClean="0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26</a:t>
            </a:r>
            <a:r>
              <a:rPr lang="en-GB" sz="2000" b="1" baseline="30000" dirty="0" smtClean="0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th</a:t>
            </a:r>
            <a:r>
              <a:rPr lang="en-GB" sz="2000" b="1" dirty="0" smtClean="0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 – </a:t>
            </a:r>
            <a:r>
              <a:rPr lang="en-GB" sz="2000" b="1" dirty="0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March </a:t>
            </a:r>
            <a:r>
              <a:rPr lang="en-GB" sz="2000" b="1" dirty="0" smtClean="0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2</a:t>
            </a:r>
            <a:r>
              <a:rPr lang="en-GB" sz="2000" b="1" baseline="30000" dirty="0" smtClean="0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nd</a:t>
            </a:r>
            <a:r>
              <a:rPr lang="en-GB" sz="2000" b="1" dirty="0" smtClean="0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, </a:t>
            </a:r>
            <a:r>
              <a:rPr lang="en-GB" sz="2000" b="1" dirty="0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2018</a:t>
            </a:r>
            <a:endParaRPr lang="en-GB" sz="2000" b="1" dirty="0">
              <a:latin typeface="Times" panose="02020603050405020304" pitchFamily="18" charset="0"/>
              <a:ea typeface="Batang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541412" y="1577151"/>
            <a:ext cx="16529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r>
              <a:rPr lang="en-US" sz="2000" b="1" dirty="0" smtClean="0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R1-1801303</a:t>
            </a:r>
            <a:endParaRPr lang="en-US" sz="1100" b="1" dirty="0">
              <a:effectLst/>
              <a:latin typeface="Arial" panose="020B0604020202020204" pitchFamily="34" charset="0"/>
              <a:ea typeface="Batang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413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404477"/>
            <a:ext cx="11430000" cy="4414432"/>
          </a:xfrm>
        </p:spPr>
        <p:txBody>
          <a:bodyPr/>
          <a:lstStyle/>
          <a:p>
            <a:r>
              <a:rPr lang="en-US" sz="2000" dirty="0"/>
              <a:t>All CRs were approved</a:t>
            </a:r>
          </a:p>
          <a:p>
            <a:pPr lvl="1"/>
            <a:r>
              <a:rPr lang="en-US" dirty="0"/>
              <a:t>Including CRs for WI Shortened TTI and processing time for </a:t>
            </a:r>
            <a:r>
              <a:rPr lang="en-US" dirty="0" smtClean="0"/>
              <a:t>LTE</a:t>
            </a:r>
          </a:p>
          <a:p>
            <a:pPr lvl="1"/>
            <a:r>
              <a:rPr lang="en-US" dirty="0" smtClean="0"/>
              <a:t>Note CRs for </a:t>
            </a:r>
            <a:r>
              <a:rPr lang="en-US" dirty="0" err="1" smtClean="0"/>
              <a:t>feCoMP</a:t>
            </a:r>
            <a:r>
              <a:rPr lang="en-US" dirty="0" smtClean="0"/>
              <a:t> are postponed till March plenary (awaiting RAN2/RAN4 packs)</a:t>
            </a:r>
            <a:endParaRPr lang="en-US" dirty="0"/>
          </a:p>
          <a:p>
            <a:r>
              <a:rPr lang="en-US" sz="2000" dirty="0"/>
              <a:t>No TU update for LTE in the 1</a:t>
            </a:r>
            <a:r>
              <a:rPr lang="en-US" sz="2000" baseline="30000" dirty="0"/>
              <a:t>st</a:t>
            </a:r>
            <a:r>
              <a:rPr lang="en-US" sz="2000" dirty="0"/>
              <a:t> quarter 2018 for existing WIDs</a:t>
            </a:r>
          </a:p>
          <a:p>
            <a:r>
              <a:rPr lang="en-US" sz="2000" dirty="0"/>
              <a:t>0.5TUs in RAN1#92bis (April 2018) for newly approved RAN2-led WID on Enhanced LTE Support for Aerial Vehicles</a:t>
            </a:r>
          </a:p>
          <a:p>
            <a:r>
              <a:rPr lang="en-US" sz="2000" dirty="0"/>
              <a:t>Handling CRs for WI Shortened TTI and processing time for LTE </a:t>
            </a:r>
          </a:p>
          <a:p>
            <a:pPr lvl="1"/>
            <a:r>
              <a:rPr lang="en-US" dirty="0"/>
              <a:t>Note: </a:t>
            </a:r>
          </a:p>
          <a:p>
            <a:pPr lvl="2"/>
            <a:r>
              <a:rPr lang="en-US" sz="2000" dirty="0"/>
              <a:t>For LTE: The March/2018 ASN.1 freeze contains functions essential for NR NSA Option-3 family only, and does not contain any other Rel-15 LTE feature</a:t>
            </a:r>
          </a:p>
          <a:p>
            <a:pPr lvl="1"/>
            <a:r>
              <a:rPr lang="en-US" dirty="0"/>
              <a:t>Rel-15 RAN1 specifications will be implemented to incorporate </a:t>
            </a:r>
            <a:r>
              <a:rPr lang="en-US" dirty="0" err="1"/>
              <a:t>sTTI</a:t>
            </a:r>
            <a:r>
              <a:rPr lang="en-US" dirty="0"/>
              <a:t> for CRs</a:t>
            </a:r>
          </a:p>
          <a:p>
            <a:pPr lvl="2"/>
            <a:r>
              <a:rPr lang="en-US" sz="2000" dirty="0"/>
              <a:t>Not for RAN2 specifications, though</a:t>
            </a:r>
          </a:p>
          <a:p>
            <a:pPr lvl="2"/>
            <a:r>
              <a:rPr lang="en-US" sz="2000" dirty="0"/>
              <a:t>More details can refer to </a:t>
            </a:r>
            <a:r>
              <a:rPr lang="en-US" sz="2000" dirty="0" smtClean="0"/>
              <a:t>RP-172755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Highlights from RAN#78: LTE</a:t>
            </a:r>
          </a:p>
        </p:txBody>
      </p:sp>
    </p:spTree>
    <p:extLst>
      <p:ext uri="{BB962C8B-B14F-4D97-AF65-F5344CB8AC3E}">
        <p14:creationId xmlns:p14="http://schemas.microsoft.com/office/powerpoint/2010/main" val="4081118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325711"/>
            <a:ext cx="11430000" cy="4594015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All NR specifications are approved while NSA specifications was declared as complete and frozen</a:t>
            </a:r>
          </a:p>
          <a:p>
            <a:pPr lvl="1">
              <a:defRPr/>
            </a:pPr>
            <a:r>
              <a:rPr lang="en-US" altLang="en-US" dirty="0"/>
              <a:t>Delegates from all WGs are highly appreciated for their work!</a:t>
            </a:r>
          </a:p>
          <a:p>
            <a:pPr>
              <a:defRPr/>
            </a:pPr>
            <a:r>
              <a:rPr lang="en-US" altLang="en-US" sz="2000" dirty="0"/>
              <a:t>NR workload management was endorsed in </a:t>
            </a:r>
            <a:r>
              <a:rPr lang="en-US" altLang="en-US" sz="2000" dirty="0">
                <a:hlinkClick r:id="rId2"/>
              </a:rPr>
              <a:t>RP-172844</a:t>
            </a:r>
            <a:endParaRPr lang="en-US" altLang="en-US" sz="2000" dirty="0"/>
          </a:p>
          <a:p>
            <a:pPr lvl="1"/>
            <a:r>
              <a:rPr lang="en-US" altLang="en-US" dirty="0"/>
              <a:t>Potential approval of any new proposed SI/WI shall be targeted to June/2018 at the earliest (for more details see RP-172844)</a:t>
            </a:r>
          </a:p>
          <a:p>
            <a:pPr>
              <a:defRPr/>
            </a:pPr>
            <a:r>
              <a:rPr lang="en-US" altLang="en-US" sz="2000" dirty="0"/>
              <a:t>The revised TU allocation for SIs is endorsed in </a:t>
            </a:r>
            <a:r>
              <a:rPr lang="en-US" altLang="en-US" sz="2000" dirty="0">
                <a:hlinkClick r:id="rId3"/>
              </a:rPr>
              <a:t>RP-172805</a:t>
            </a:r>
            <a:endParaRPr lang="en-US" altLang="en-US" sz="2000" dirty="0"/>
          </a:p>
          <a:p>
            <a:pPr lvl="1"/>
            <a:r>
              <a:rPr lang="en-US" dirty="0"/>
              <a:t>RAN1 Jan Ad-hoc will be completely dedicated to CRs</a:t>
            </a:r>
          </a:p>
          <a:p>
            <a:pPr lvl="1"/>
            <a:r>
              <a:rPr lang="en-US" dirty="0"/>
              <a:t>RAN1 Feb. meeting will have 2 TUs for URLLC, 0.5 TUs each for V2X/non-Terrestrial &amp; 1 TU each for NOMA/shared spectrum</a:t>
            </a:r>
          </a:p>
          <a:p>
            <a:pPr lvl="1"/>
            <a:r>
              <a:rPr lang="en-US" dirty="0"/>
              <a:t>Will further evaluate the situation in March plenary</a:t>
            </a:r>
          </a:p>
          <a:p>
            <a:pPr lvl="1">
              <a:defRPr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Highlights from RAN#78: NR</a:t>
            </a:r>
          </a:p>
        </p:txBody>
      </p:sp>
    </p:spTree>
    <p:extLst>
      <p:ext uri="{BB962C8B-B14F-4D97-AF65-F5344CB8AC3E}">
        <p14:creationId xmlns:p14="http://schemas.microsoft.com/office/powerpoint/2010/main" val="41702081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325711"/>
            <a:ext cx="11430000" cy="4594015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RAN1 shall continue to focus on stabilizing basic and essential functionality for </a:t>
            </a:r>
            <a:r>
              <a:rPr lang="en-US" altLang="en-US" sz="2000" b="1" dirty="0"/>
              <a:t>the scope of the December drop </a:t>
            </a:r>
            <a:r>
              <a:rPr lang="en-US" altLang="en-US" sz="2000" dirty="0"/>
              <a:t>that was defined at RAN#78 in </a:t>
            </a:r>
            <a:r>
              <a:rPr lang="en-US" altLang="en-US" sz="2000" dirty="0">
                <a:hlinkClick r:id="rId2"/>
              </a:rPr>
              <a:t>RP-172108</a:t>
            </a:r>
            <a:r>
              <a:rPr lang="en-US" altLang="en-US" sz="2000" dirty="0"/>
              <a:t>, with two additions:</a:t>
            </a:r>
            <a:endParaRPr lang="en-US" altLang="en-US" sz="2000" i="1" dirty="0"/>
          </a:p>
          <a:p>
            <a:pPr lvl="1">
              <a:defRPr/>
            </a:pPr>
            <a:r>
              <a:rPr lang="en-US" altLang="en-US" dirty="0"/>
              <a:t>Scope for URLLC work for Rel-15 in H1 2018 endorsed in </a:t>
            </a:r>
            <a:r>
              <a:rPr lang="en-US" altLang="en-US" dirty="0">
                <a:hlinkClick r:id="rId3"/>
              </a:rPr>
              <a:t>RP-172817</a:t>
            </a:r>
            <a:endParaRPr lang="en-US" altLang="en-US" dirty="0"/>
          </a:p>
          <a:p>
            <a:pPr lvl="1">
              <a:defRPr/>
            </a:pPr>
            <a:r>
              <a:rPr lang="en-US" altLang="en-US" dirty="0"/>
              <a:t>Finalization of the work to enable up to two mixed numerologies across CCs within the same PUCCH group in RAN1 (targeting Dec. Release)</a:t>
            </a:r>
          </a:p>
          <a:p>
            <a:r>
              <a:rPr lang="en-US" altLang="en-US" sz="2000" dirty="0"/>
              <a:t>July 2018 RAN1 Ad-hoc meeting is cancelled</a:t>
            </a:r>
          </a:p>
          <a:p>
            <a:r>
              <a:rPr lang="en-US" altLang="en-US" sz="2000" dirty="0"/>
              <a:t>Number of parallel sessions to be reduced in RAN1 from Q3/2018 onwards</a:t>
            </a:r>
          </a:p>
          <a:p>
            <a:pPr lvl="1"/>
            <a:r>
              <a:rPr lang="en-US" altLang="en-US" dirty="0"/>
              <a:t>Reduction in overall TU numbers (26</a:t>
            </a:r>
            <a:r>
              <a:rPr lang="en-US" altLang="en-US" dirty="0">
                <a:sym typeface="Wingdings" panose="05000000000000000000" pitchFamily="2" charset="2"/>
              </a:rPr>
              <a:t>21 for NR, 1714 for LTE)</a:t>
            </a:r>
            <a:endParaRPr lang="en-US" altLang="en-US" dirty="0"/>
          </a:p>
          <a:p>
            <a:pPr>
              <a:defRPr/>
            </a:pPr>
            <a:r>
              <a:rPr lang="en-US" altLang="en-US" sz="2000" dirty="0"/>
              <a:t>RAN plenary also concluded some aspects for contentious technical issues, including:</a:t>
            </a:r>
          </a:p>
          <a:p>
            <a:pPr lvl="1">
              <a:defRPr/>
            </a:pPr>
            <a:r>
              <a:rPr lang="en-US" altLang="en-US" dirty="0"/>
              <a:t>NR UE features (RP-172816)</a:t>
            </a:r>
          </a:p>
          <a:p>
            <a:pPr lvl="1">
              <a:defRPr/>
            </a:pPr>
            <a:r>
              <a:rPr lang="en-US" altLang="en-US" dirty="0"/>
              <a:t>NR UE categories (RP-172757)</a:t>
            </a:r>
          </a:p>
          <a:p>
            <a:pPr lvl="1">
              <a:defRPr/>
            </a:pPr>
            <a:r>
              <a:rPr lang="en-US" altLang="en-US" dirty="0"/>
              <a:t>Mandatory 4Rx (RP-172788)</a:t>
            </a:r>
          </a:p>
          <a:p>
            <a:pPr lvl="1">
              <a:defRPr/>
            </a:pPr>
            <a:r>
              <a:rPr lang="en-US" altLang="en-US" dirty="0"/>
              <a:t>Mandatory channel bandwidth aspects (RP-172832)</a:t>
            </a:r>
          </a:p>
          <a:p>
            <a:pPr lvl="1">
              <a:defRPr/>
            </a:pPr>
            <a:r>
              <a:rPr lang="en-US" altLang="en-US" dirty="0"/>
              <a:t>UE power sharing aspects (RP-172833</a:t>
            </a:r>
            <a:r>
              <a:rPr lang="en-US" altLang="en-US" dirty="0" smtClean="0"/>
              <a:t>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Highlights from RAN#78: NR – Cont’d</a:t>
            </a:r>
          </a:p>
        </p:txBody>
      </p:sp>
    </p:spTree>
    <p:extLst>
      <p:ext uri="{BB962C8B-B14F-4D97-AF65-F5344CB8AC3E}">
        <p14:creationId xmlns:p14="http://schemas.microsoft.com/office/powerpoint/2010/main" val="1525789860"/>
      </p:ext>
    </p:extLst>
  </p:cSld>
  <p:clrMapOvr>
    <a:masterClrMapping/>
  </p:clrMapOvr>
</p:sld>
</file>

<file path=ppt/theme/theme1.xml><?xml version="1.0" encoding="utf-8"?>
<a:theme xmlns:a="http://schemas.openxmlformats.org/drawingml/2006/main" name="Qualcomm_Template_Standard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153C6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Template">
      <a:majorFont>
        <a:latin typeface="Qualcomm Office Bold"/>
        <a:ea typeface=""/>
        <a:cs typeface=""/>
      </a:majorFont>
      <a:minorFont>
        <a:latin typeface="Qualcomm Offic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</a:ln>
        <a:ex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bg1"/>
            </a:solidFill>
          </a:defRPr>
        </a:defPPr>
      </a:lstStyle>
    </a:spDef>
    <a:lnDef>
      <a:spPr>
        <a:ln w="38100">
          <a:gradFill flip="none" rotWithShape="1">
            <a:gsLst>
              <a:gs pos="0">
                <a:srgbClr val="143C66"/>
              </a:gs>
              <a:gs pos="100000">
                <a:srgbClr val="008080"/>
              </a:gs>
            </a:gsLst>
            <a:lin ang="0" scaled="1"/>
            <a:tileRect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spcAft>
            <a:spcPts val="300"/>
          </a:spcAft>
          <a:defRPr dirty="0" err="1" smtClean="0">
            <a:solidFill>
              <a:schemeClr val="tx1">
                <a:lumMod val="75000"/>
                <a:lumOff val="25000"/>
              </a:schemeClr>
            </a:solidFill>
            <a:latin typeface="Calibre Semibold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Qualcomm_Template_Standard</Template>
  <TotalTime>32381</TotalTime>
  <Words>417</Words>
  <Application>Microsoft Office PowerPoint</Application>
  <PresentationFormat>Custom</PresentationFormat>
  <Paragraphs>40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4" baseType="lpstr">
      <vt:lpstr>Batang</vt:lpstr>
      <vt:lpstr>Arial</vt:lpstr>
      <vt:lpstr>Calibre Regular</vt:lpstr>
      <vt:lpstr>Calibre Semibold</vt:lpstr>
      <vt:lpstr>Qualcomm Office Regular</vt:lpstr>
      <vt:lpstr>Qualcomm Regular</vt:lpstr>
      <vt:lpstr>Times</vt:lpstr>
      <vt:lpstr>Times New Roman</vt:lpstr>
      <vt:lpstr>Wingdings</vt:lpstr>
      <vt:lpstr>Qualcomm_Template_Standard</vt:lpstr>
      <vt:lpstr>PowerPoint Presentation</vt:lpstr>
      <vt:lpstr>Highlights from RAN#78: LTE</vt:lpstr>
      <vt:lpstr>Highlights from RAN#78: NR</vt:lpstr>
      <vt:lpstr>Highlights from RAN#78: NR – Cont’d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Duarte</dc:creator>
  <cp:lastModifiedBy>CR0994r1</cp:lastModifiedBy>
  <cp:revision>1248</cp:revision>
  <cp:lastPrinted>2013-04-02T21:48:58Z</cp:lastPrinted>
  <dcterms:created xsi:type="dcterms:W3CDTF">2013-03-06T00:13:51Z</dcterms:created>
  <dcterms:modified xsi:type="dcterms:W3CDTF">2018-02-06T16:42:15Z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861483511</vt:i4>
  </property>
  <property fmtid="{D5CDD505-2E9C-101B-9397-08002B2CF9AE}" pid="3" name="_NewReviewCycle">
    <vt:lpwstr/>
  </property>
  <property fmtid="{D5CDD505-2E9C-101B-9397-08002B2CF9AE}" pid="4" name="_EmailSubject">
    <vt:lpwstr>Slides for China Trip</vt:lpwstr>
  </property>
  <property fmtid="{D5CDD505-2E9C-101B-9397-08002B2CF9AE}" pid="5" name="_AuthorEmail">
    <vt:lpwstr>albertor@qti.qualcomm.com</vt:lpwstr>
  </property>
  <property fmtid="{D5CDD505-2E9C-101B-9397-08002B2CF9AE}" pid="6" name="_AuthorEmailDisplayName">
    <vt:lpwstr>Rico Alvarino, Alberto</vt:lpwstr>
  </property>
  <property fmtid="{D5CDD505-2E9C-101B-9397-08002B2CF9AE}" pid="7" name="_PreviousAdHocReviewCycleID">
    <vt:i4>-1620110446</vt:i4>
  </property>
</Properties>
</file>