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7" r:id="rId2"/>
    <p:sldId id="265" r:id="rId3"/>
    <p:sldId id="262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823" autoAdjust="0"/>
    <p:restoredTop sz="94660"/>
  </p:normalViewPr>
  <p:slideViewPr>
    <p:cSldViewPr snapToGrid="0">
      <p:cViewPr varScale="1">
        <p:scale>
          <a:sx n="99" d="100"/>
          <a:sy n="99" d="100"/>
        </p:scale>
        <p:origin x="112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60E871-9C07-47AE-82E4-D072229FC256}" type="datetimeFigureOut">
              <a:rPr lang="ko-KR" altLang="en-US" smtClean="0"/>
              <a:t>2017-11-28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50BB74-C59B-41A3-94A8-BD0EA7F0746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85876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936F-3173-4745-B809-5A35AEDD986F}" type="datetime1">
              <a:rPr lang="ko-KR" altLang="en-US" smtClean="0"/>
              <a:t>2017-11-28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51197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52EDA-F1D0-4D21-B212-7E05538CC5FF}" type="datetime1">
              <a:rPr lang="ko-KR" altLang="en-US" smtClean="0"/>
              <a:t>2017-11-28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7242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C2A11-F0AB-45B9-9121-E217DEF268BC}" type="datetime1">
              <a:rPr lang="ko-KR" altLang="en-US" smtClean="0"/>
              <a:t>2017-11-28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2562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59982-5FFB-4512-AC87-A2F9E7BC1EBE}" type="datetime1">
              <a:rPr lang="ko-KR" altLang="en-US" smtClean="0"/>
              <a:t>2017-11-28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9615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6A1C6-2EBA-48CA-A1BB-99670CA28728}" type="datetime1">
              <a:rPr lang="ko-KR" altLang="en-US" smtClean="0"/>
              <a:t>2017-11-28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73290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DF8AE-4E45-4871-A924-C1D10028B517}" type="datetime1">
              <a:rPr lang="ko-KR" altLang="en-US" smtClean="0"/>
              <a:t>2017-11-28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3146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BFE6B-B11A-4CAC-883B-ABC39D6A60EE}" type="datetime1">
              <a:rPr lang="ko-KR" altLang="en-US" smtClean="0"/>
              <a:t>2017-11-28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4784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77FB1-C37D-4549-B708-9232082927C6}" type="datetime1">
              <a:rPr lang="ko-KR" altLang="en-US" smtClean="0"/>
              <a:t>2017-11-28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360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81735-808A-4BBA-9A3C-1337964CE511}" type="datetime1">
              <a:rPr lang="ko-KR" altLang="en-US" smtClean="0"/>
              <a:t>2017-11-28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558787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A5C85-C723-4AF3-A16B-6D1A949BD0ED}" type="datetime1">
              <a:rPr lang="ko-KR" altLang="en-US" smtClean="0"/>
              <a:t>2017-11-28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2334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B27D3-7DF7-4EEE-A459-1D32410599EE}" type="datetime1">
              <a:rPr lang="ko-KR" altLang="en-US" smtClean="0"/>
              <a:t>2017-11-28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63311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54B5EE-A61B-488C-921C-7EB2BD80E893}" type="datetime1">
              <a:rPr lang="ko-KR" altLang="en-US" smtClean="0"/>
              <a:t>2017-11-28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0091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974410" y="2337220"/>
            <a:ext cx="7166601" cy="1309688"/>
          </a:xfrm>
        </p:spPr>
        <p:txBody>
          <a:bodyPr anchor="ctr">
            <a:normAutofit/>
          </a:bodyPr>
          <a:lstStyle/>
          <a:p>
            <a:pPr eaLnBrk="1" hangingPunct="1"/>
            <a:r>
              <a:rPr lang="en-US" altLang="en-US" sz="4400" dirty="0" smtClean="0">
                <a:latin typeface="+mn-lt"/>
              </a:rPr>
              <a:t>WF on CSI-RS sequence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396607" y="3860728"/>
            <a:ext cx="8635498" cy="972119"/>
          </a:xfrm>
        </p:spPr>
        <p:txBody>
          <a:bodyPr>
            <a:normAutofit fontScale="85000" lnSpcReduction="10000"/>
          </a:bodyPr>
          <a:lstStyle/>
          <a:p>
            <a:r>
              <a:rPr lang="en-US" altLang="en-US" sz="2800" dirty="0" smtClean="0">
                <a:solidFill>
                  <a:schemeClr val="tx1"/>
                </a:solidFill>
              </a:rPr>
              <a:t>LG Electronics, Qualcomm, Samsung</a:t>
            </a:r>
            <a:r>
              <a:rPr lang="en-US" altLang="en-US" sz="2800" dirty="0" smtClean="0">
                <a:solidFill>
                  <a:schemeClr val="tx1"/>
                </a:solidFill>
              </a:rPr>
              <a:t>, </a:t>
            </a:r>
            <a:r>
              <a:rPr lang="en-GB" altLang="ko-KR" sz="2800" dirty="0" smtClean="0"/>
              <a:t>Nokia</a:t>
            </a:r>
            <a:r>
              <a:rPr lang="en-GB" altLang="ko-KR" sz="2800" dirty="0"/>
              <a:t>, Nokia Shanghai </a:t>
            </a:r>
            <a:r>
              <a:rPr lang="en-GB" altLang="ko-KR" sz="2800" dirty="0" smtClean="0"/>
              <a:t>Bell, </a:t>
            </a:r>
            <a:endParaRPr lang="en-GB" altLang="ko-KR" sz="2800" dirty="0" smtClean="0"/>
          </a:p>
          <a:p>
            <a:r>
              <a:rPr lang="en-GB" altLang="ko-KR" sz="2800" dirty="0" smtClean="0"/>
              <a:t>ZTE</a:t>
            </a:r>
            <a:r>
              <a:rPr lang="en-GB" altLang="ko-KR" sz="2800" dirty="0"/>
              <a:t>, </a:t>
            </a:r>
            <a:r>
              <a:rPr lang="en-GB" altLang="ko-KR" sz="2800" dirty="0" err="1" smtClean="0"/>
              <a:t>Sanechips</a:t>
            </a:r>
            <a:r>
              <a:rPr lang="en-US" altLang="en-US" sz="2800" dirty="0" smtClean="0"/>
              <a:t>, </a:t>
            </a:r>
            <a:r>
              <a:rPr lang="en-GB" altLang="ko-KR" sz="2800" dirty="0"/>
              <a:t>Mitsubishi </a:t>
            </a:r>
            <a:r>
              <a:rPr lang="en-GB" altLang="ko-KR" sz="2800" dirty="0" smtClean="0"/>
              <a:t>Electric, AT&amp;T, Intel Corporation</a:t>
            </a:r>
            <a:endParaRPr lang="en-US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3076" name="テキスト ボックス 4"/>
          <p:cNvSpPr txBox="1">
            <a:spLocks noChangeArrowheads="1"/>
          </p:cNvSpPr>
          <p:nvPr/>
        </p:nvSpPr>
        <p:spPr bwMode="auto">
          <a:xfrm>
            <a:off x="152400" y="135622"/>
            <a:ext cx="522745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3GPP TSG RAN WG1 Meeting </a:t>
            </a:r>
            <a:r>
              <a:rPr kumimoji="1" lang="en-US" altLang="ja-JP" sz="2000" dirty="0" smtClean="0"/>
              <a:t>91</a:t>
            </a:r>
            <a:r>
              <a:rPr kumimoji="1" lang="en-US" altLang="ja-JP" sz="2000" dirty="0"/>
              <a:t>	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 smtClean="0"/>
              <a:t>Reno, USA, November 27</a:t>
            </a:r>
            <a:r>
              <a:rPr kumimoji="1" lang="en-US" altLang="ja-JP" sz="2000" baseline="30000" dirty="0" smtClean="0"/>
              <a:t>th</a:t>
            </a:r>
            <a:r>
              <a:rPr kumimoji="1" lang="en-US" altLang="ja-JP" sz="2000" dirty="0" smtClean="0"/>
              <a:t> – December 1</a:t>
            </a:r>
            <a:r>
              <a:rPr kumimoji="1" lang="en-US" altLang="ja-JP" sz="2000" baseline="30000" dirty="0" smtClean="0"/>
              <a:t>st</a:t>
            </a:r>
            <a:r>
              <a:rPr kumimoji="1" lang="en-US" altLang="ja-JP" sz="2000" dirty="0" smtClean="0"/>
              <a:t>, 2017</a:t>
            </a:r>
            <a:endParaRPr kumimoji="1" lang="en-US" altLang="ja-JP" sz="20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Agenda item: </a:t>
            </a:r>
            <a:r>
              <a:rPr kumimoji="1" lang="en-US" altLang="ja-JP" sz="2000" dirty="0" smtClean="0"/>
              <a:t>7.2.3.2</a:t>
            </a:r>
            <a:endParaRPr kumimoji="1" lang="ja-JP" altLang="en-US" sz="2000" dirty="0"/>
          </a:p>
        </p:txBody>
      </p:sp>
      <p:sp>
        <p:nvSpPr>
          <p:cNvPr id="3077" name="テキスト ボックス 3"/>
          <p:cNvSpPr txBox="1">
            <a:spLocks noChangeArrowheads="1"/>
          </p:cNvSpPr>
          <p:nvPr/>
        </p:nvSpPr>
        <p:spPr bwMode="auto">
          <a:xfrm>
            <a:off x="7391400" y="22383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ko-KR" sz="2400" dirty="0"/>
              <a:t>R1-1721492</a:t>
            </a:r>
            <a:endParaRPr lang="en-US" altLang="ko-KR" sz="2400" dirty="0">
              <a:ea typeface="굴림" panose="020B0600000101010101" pitchFamily="50" charset="-127"/>
            </a:endParaRPr>
          </a:p>
        </p:txBody>
      </p:sp>
      <p:sp>
        <p:nvSpPr>
          <p:cNvPr id="3078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49C3B25-9994-4BDF-9F10-D1C1BE6237C3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246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제목 1"/>
          <p:cNvSpPr>
            <a:spLocks noGrp="1"/>
          </p:cNvSpPr>
          <p:nvPr>
            <p:ph type="title"/>
          </p:nvPr>
        </p:nvSpPr>
        <p:spPr>
          <a:xfrm>
            <a:off x="628650" y="314323"/>
            <a:ext cx="7886700" cy="766988"/>
          </a:xfrm>
        </p:spPr>
        <p:txBody>
          <a:bodyPr/>
          <a:lstStyle/>
          <a:p>
            <a:pPr algn="ctr"/>
            <a:r>
              <a:rPr lang="en-US" altLang="ko-KR" dirty="0" smtClean="0">
                <a:latin typeface="+mn-lt"/>
              </a:rPr>
              <a:t>Background</a:t>
            </a:r>
            <a:endParaRPr lang="ko-KR" altLang="en-US" smtClean="0">
              <a:latin typeface="+mn-lt"/>
            </a:endParaRPr>
          </a:p>
        </p:txBody>
      </p:sp>
      <p:sp>
        <p:nvSpPr>
          <p:cNvPr id="4099" name="슬라이드 번호 개체 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59B0DB0-297B-4185-B23C-0B4D517D1D41}" type="slidenum">
              <a:rPr lang="en-US" altLang="en-US" sz="1200" smtClean="0">
                <a:solidFill>
                  <a:srgbClr val="898989"/>
                </a:solidFill>
                <a:latin typeface="+mn-lt"/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200" smtClean="0">
              <a:solidFill>
                <a:srgbClr val="898989"/>
              </a:solidFill>
              <a:latin typeface="+mn-lt"/>
            </a:endParaRPr>
          </a:p>
        </p:txBody>
      </p:sp>
      <p:sp>
        <p:nvSpPr>
          <p:cNvPr id="4100" name="Rectangle 28"/>
          <p:cNvSpPr>
            <a:spLocks noChangeArrowheads="1"/>
          </p:cNvSpPr>
          <p:nvPr/>
        </p:nvSpPr>
        <p:spPr bwMode="auto">
          <a:xfrm>
            <a:off x="0" y="3694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5" name="내용 개체 틀 4"/>
          <p:cNvSpPr>
            <a:spLocks noGrp="1"/>
          </p:cNvSpPr>
          <p:nvPr>
            <p:ph idx="1"/>
          </p:nvPr>
        </p:nvSpPr>
        <p:spPr>
          <a:xfrm>
            <a:off x="338545" y="1237536"/>
            <a:ext cx="8466909" cy="4776702"/>
          </a:xfrm>
        </p:spPr>
        <p:txBody>
          <a:bodyPr>
            <a:noAutofit/>
          </a:bodyPr>
          <a:lstStyle/>
          <a:p>
            <a:r>
              <a:rPr lang="en-US" altLang="ko-KR" dirty="0" smtClean="0"/>
              <a:t>Agreements in NR Ad-hoc #2:</a:t>
            </a:r>
            <a:endParaRPr lang="ko-KR" altLang="ko-KR"/>
          </a:p>
          <a:p>
            <a:pPr lvl="1" latinLnBrk="0"/>
            <a:r>
              <a:rPr lang="en-US" altLang="ko-KR" dirty="0"/>
              <a:t>Confirm the WA with the following revision</a:t>
            </a:r>
            <a:endParaRPr lang="ko-KR" altLang="ko-KR"/>
          </a:p>
          <a:p>
            <a:pPr lvl="2" latinLnBrk="0"/>
            <a:r>
              <a:rPr lang="en-US" altLang="ko-KR" sz="2200" dirty="0"/>
              <a:t>Support PN sequence for CSI-RS for CSI acquisition and beam management</a:t>
            </a:r>
            <a:endParaRPr lang="ko-KR" altLang="ko-KR" sz="2200"/>
          </a:p>
          <a:p>
            <a:pPr lvl="1" latinLnBrk="0"/>
            <a:r>
              <a:rPr lang="en-US" altLang="ko-KR" dirty="0"/>
              <a:t>FFS detailed sequence generation and initialization methods</a:t>
            </a:r>
            <a:endParaRPr lang="ko-KR" altLang="ko-KR"/>
          </a:p>
          <a:p>
            <a:pPr lvl="1" latinLnBrk="0"/>
            <a:r>
              <a:rPr lang="en-US" altLang="ko-KR" dirty="0" smtClean="0"/>
              <a:t>E.g</a:t>
            </a:r>
            <a:r>
              <a:rPr lang="en-US" altLang="ko-KR" dirty="0"/>
              <a:t>. function of slot number, OFDM symbol number, CP length, UE ID, cell ID, virtual cell ID, function of PRB position of configured CSI-RS resource, etc.</a:t>
            </a:r>
            <a:endParaRPr lang="ko-KR" altLang="ko-KR"/>
          </a:p>
          <a:p>
            <a:pPr>
              <a:buFont typeface="Wingdings" panose="05000000000000000000" pitchFamily="2" charset="2"/>
              <a:buChar char="§"/>
            </a:pPr>
            <a:endParaRPr lang="ko-KR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953536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1"/>
          <p:cNvSpPr>
            <a:spLocks noGrp="1"/>
          </p:cNvSpPr>
          <p:nvPr>
            <p:ph type="title"/>
          </p:nvPr>
        </p:nvSpPr>
        <p:spPr>
          <a:xfrm>
            <a:off x="523875" y="0"/>
            <a:ext cx="7886700" cy="1325563"/>
          </a:xfrm>
        </p:spPr>
        <p:txBody>
          <a:bodyPr/>
          <a:lstStyle/>
          <a:p>
            <a:pPr algn="ctr"/>
            <a:r>
              <a:rPr lang="en-US" altLang="ko-KR" dirty="0" smtClean="0">
                <a:latin typeface="+mn-lt"/>
              </a:rPr>
              <a:t>Proposal</a:t>
            </a:r>
            <a:endParaRPr lang="ko-KR" altLang="en-US" smtClean="0">
              <a:latin typeface="+mn-lt"/>
            </a:endParaRPr>
          </a:p>
        </p:txBody>
      </p:sp>
      <p:sp>
        <p:nvSpPr>
          <p:cNvPr id="5123" name="슬라이드 번호 개체 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C1D8180-D3BA-4151-A612-30CCEFA7796A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p:sp>
        <p:nvSpPr>
          <p:cNvPr id="5124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33350" y="1110147"/>
            <a:ext cx="9010650" cy="5246204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ko-KR" dirty="0" smtClean="0"/>
              <a:t>For NR CSI-RS sequence,</a:t>
            </a:r>
          </a:p>
          <a:p>
            <a:pPr marL="536575" lvl="1">
              <a:lnSpc>
                <a:spcPct val="110000"/>
              </a:lnSpc>
              <a:buFont typeface="Calibri" panose="020F0502020204030204" pitchFamily="34" charset="0"/>
              <a:buChar char="–"/>
              <a:defRPr/>
            </a:pPr>
            <a:r>
              <a:rPr lang="en-US" altLang="ko-KR" dirty="0" smtClean="0"/>
              <a:t>Use length-31 </a:t>
            </a:r>
            <a:r>
              <a:rPr lang="en-US" altLang="ko-KR" dirty="0"/>
              <a:t>Gold </a:t>
            </a:r>
            <a:r>
              <a:rPr lang="en-US" altLang="ko-KR" dirty="0" smtClean="0"/>
              <a:t>sequence in LTE</a:t>
            </a:r>
          </a:p>
          <a:p>
            <a:pPr marL="714375" lvl="2">
              <a:lnSpc>
                <a:spcPct val="110000"/>
              </a:lnSpc>
              <a:buFont typeface="Wingdings" panose="05000000000000000000" pitchFamily="2" charset="2"/>
              <a:buChar char="§"/>
              <a:defRPr/>
            </a:pPr>
            <a:r>
              <a:rPr lang="en-US" altLang="ko-KR" dirty="0" smtClean="0"/>
              <a:t>Gold Code LFSR size: 31</a:t>
            </a:r>
          </a:p>
          <a:p>
            <a:pPr marL="714375" lvl="2">
              <a:lnSpc>
                <a:spcPct val="110000"/>
              </a:lnSpc>
              <a:buFont typeface="Wingdings" panose="05000000000000000000" pitchFamily="2" charset="2"/>
              <a:buChar char="§"/>
              <a:defRPr/>
            </a:pPr>
            <a:r>
              <a:rPr lang="en-US" altLang="ko-KR" dirty="0" smtClean="0"/>
              <a:t>Gold Code Polynomials:</a:t>
            </a:r>
          </a:p>
          <a:p>
            <a:pPr marL="714375" lvl="2">
              <a:lnSpc>
                <a:spcPct val="110000"/>
              </a:lnSpc>
              <a:buFont typeface="Wingdings" panose="05000000000000000000" pitchFamily="2" charset="2"/>
              <a:buChar char="§"/>
              <a:defRPr/>
            </a:pPr>
            <a:r>
              <a:rPr lang="en-US" altLang="ko-KR" dirty="0" smtClean="0"/>
              <a:t>Sequence modulation is QPSK</a:t>
            </a:r>
          </a:p>
          <a:p>
            <a:pPr marL="536575" lvl="1">
              <a:lnSpc>
                <a:spcPct val="110000"/>
              </a:lnSpc>
              <a:buFont typeface="Calibri" panose="020F0502020204030204" pitchFamily="34" charset="0"/>
              <a:buChar char="–"/>
              <a:tabLst>
                <a:tab pos="536575" algn="l"/>
              </a:tabLst>
              <a:defRPr/>
            </a:pPr>
            <a:r>
              <a:rPr lang="en-US" altLang="ko-KR" dirty="0" smtClean="0"/>
              <a:t>CSI-RS </a:t>
            </a:r>
            <a:r>
              <a:rPr lang="en-US" altLang="ko-KR" dirty="0"/>
              <a:t>sequence initialization formula is composed of at least symbol index within a slot, slot index within a frame, scrambling </a:t>
            </a:r>
            <a:r>
              <a:rPr lang="en-US" altLang="ko-KR" dirty="0" smtClean="0"/>
              <a:t>ID with 10 bits, </a:t>
            </a:r>
            <a:r>
              <a:rPr lang="en-US" altLang="ko-KR" dirty="0" smtClean="0"/>
              <a:t>and modulo/hash function.</a:t>
            </a:r>
            <a:endParaRPr lang="en-US" altLang="ko-KR" dirty="0"/>
          </a:p>
          <a:p>
            <a:pPr marL="536575" lvl="1">
              <a:lnSpc>
                <a:spcPct val="110000"/>
              </a:lnSpc>
              <a:buFont typeface="Calibri" panose="020F0502020204030204" pitchFamily="34" charset="0"/>
              <a:buChar char="–"/>
              <a:defRPr/>
            </a:pPr>
            <a:r>
              <a:rPr lang="en-US" altLang="ko-KR" dirty="0" smtClean="0"/>
              <a:t>E.g</a:t>
            </a:r>
            <a:r>
              <a:rPr lang="en-US" altLang="ko-KR" dirty="0" smtClean="0"/>
              <a:t>.,</a:t>
            </a:r>
          </a:p>
          <a:p>
            <a:pPr marL="1108075" lvl="2" indent="-342900">
              <a:lnSpc>
                <a:spcPct val="110000"/>
              </a:lnSpc>
              <a:buFont typeface="Wingdings" panose="05000000000000000000" pitchFamily="2" charset="2"/>
              <a:buChar char="§"/>
              <a:defRPr/>
            </a:pPr>
            <a:r>
              <a:rPr lang="en-US" altLang="ko-KR" dirty="0" smtClean="0"/>
              <a:t> </a:t>
            </a:r>
          </a:p>
          <a:p>
            <a:pPr marL="1108075" lvl="2" indent="-342900">
              <a:lnSpc>
                <a:spcPct val="110000"/>
              </a:lnSpc>
              <a:buFont typeface="Wingdings" panose="05000000000000000000" pitchFamily="2" charset="2"/>
              <a:buChar char="§"/>
              <a:defRPr/>
            </a:pPr>
            <a:r>
              <a:rPr lang="en-US" altLang="ko-KR" dirty="0"/>
              <a:t> </a:t>
            </a:r>
            <a:endParaRPr lang="en-US" altLang="ko-KR" dirty="0" smtClean="0"/>
          </a:p>
          <a:p>
            <a:pPr marL="1108075" lvl="2" indent="-342900">
              <a:lnSpc>
                <a:spcPct val="110000"/>
              </a:lnSpc>
              <a:buFont typeface="Wingdings" panose="05000000000000000000" pitchFamily="2" charset="2"/>
              <a:buChar char="§"/>
              <a:defRPr/>
            </a:pPr>
            <a:r>
              <a:rPr lang="en-US" altLang="ko-KR" dirty="0" smtClean="0"/>
              <a:t> </a:t>
            </a:r>
            <a:endParaRPr lang="en-US" altLang="ko-K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직사각형 8"/>
              <p:cNvSpPr/>
              <p:nvPr/>
            </p:nvSpPr>
            <p:spPr>
              <a:xfrm>
                <a:off x="133350" y="4969192"/>
                <a:ext cx="7439603" cy="4977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228600" algn="ctr">
                  <a:lnSpc>
                    <a:spcPct val="110000"/>
                  </a:lnSpc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ko-KR" altLang="ko-KR" sz="1600" i="1" kern="10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altLang="ko-KR" sz="1600" i="1" kern="100">
                              <a:effectLst/>
                              <a:latin typeface="Cambria Math" panose="02040503050406030204" pitchFamily="18" charset="0"/>
                              <a:ea typeface="바탕" panose="02030600000101010101" pitchFamily="18" charset="-127"/>
                            </a:rPr>
                            <m:t>𝑐</m:t>
                          </m:r>
                        </m:e>
                        <m:sub>
                          <m:r>
                            <a:rPr lang="en-GB" altLang="ko-KR" sz="1600" i="1" kern="100">
                              <a:effectLst/>
                              <a:latin typeface="Cambria Math" panose="02040503050406030204" pitchFamily="18" charset="0"/>
                              <a:ea typeface="바탕" panose="02030600000101010101" pitchFamily="18" charset="-127"/>
                            </a:rPr>
                            <m:t>𝑖𝑛𝑖𝑡</m:t>
                          </m:r>
                        </m:sub>
                      </m:sSub>
                      <m:r>
                        <a:rPr lang="en-GB" altLang="ko-KR" sz="1600" i="1" kern="100">
                          <a:effectLst/>
                          <a:latin typeface="Cambria Math" panose="02040503050406030204" pitchFamily="18" charset="0"/>
                          <a:ea typeface="바탕" panose="02030600000101010101" pitchFamily="18" charset="-127"/>
                        </a:rPr>
                        <m:t>=</m:t>
                      </m:r>
                      <m:sSup>
                        <m:sSupPr>
                          <m:ctrlPr>
                            <a:rPr lang="ko-KR" altLang="ko-KR" sz="1600" i="1" kern="1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altLang="ko-KR" sz="1600" i="1" kern="100">
                              <a:latin typeface="Cambria Math" panose="02040503050406030204" pitchFamily="18" charset="0"/>
                              <a:ea typeface="바탕" panose="02030600000101010101" pitchFamily="18" charset="-127"/>
                            </a:rPr>
                            <m:t>2</m:t>
                          </m:r>
                        </m:e>
                        <m:sup>
                          <m:r>
                            <a:rPr lang="en-US" altLang="ko-KR" sz="1600" i="1" kern="100">
                              <a:latin typeface="Cambria Math" panose="02040503050406030204" pitchFamily="18" charset="0"/>
                              <a:ea typeface="바탕" panose="02030600000101010101" pitchFamily="18" charset="-127"/>
                            </a:rPr>
                            <m:t>10</m:t>
                          </m:r>
                        </m:sup>
                      </m:sSup>
                      <m:d>
                        <m:dPr>
                          <m:ctrlPr>
                            <a:rPr lang="ko-KR" altLang="ko-KR" sz="1600" i="1" kern="10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ko-KR" altLang="ko-KR" sz="1600" i="1" kern="100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ctrlPr>
                                    <a:rPr lang="ko-KR" altLang="ko-KR" sz="1600" i="1" kern="100"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GB" altLang="ko-KR" sz="1600" i="1" kern="100">
                                      <a:effectLst/>
                                      <a:latin typeface="Cambria Math" panose="02040503050406030204" pitchFamily="18" charset="0"/>
                                      <a:ea typeface="바탕" panose="02030600000101010101" pitchFamily="18" charset="-127"/>
                                    </a:rPr>
                                    <m:t>14</m:t>
                                  </m:r>
                                  <m:sSub>
                                    <m:sSubPr>
                                      <m:ctrlPr>
                                        <a:rPr lang="ko-KR" altLang="ko-KR" sz="1600" i="1" kern="100"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altLang="ko-KR" sz="1600" i="1" kern="100">
                                          <a:effectLst/>
                                          <a:latin typeface="Cambria Math" panose="02040503050406030204" pitchFamily="18" charset="0"/>
                                          <a:ea typeface="바탕" panose="02030600000101010101" pitchFamily="18" charset="-127"/>
                                        </a:rPr>
                                        <m:t>𝑛</m:t>
                                      </m:r>
                                    </m:e>
                                    <m:sub>
                                      <m:r>
                                        <a:rPr lang="en-GB" altLang="ko-KR" sz="1600" i="1" kern="100">
                                          <a:effectLst/>
                                          <a:latin typeface="Cambria Math" panose="02040503050406030204" pitchFamily="18" charset="0"/>
                                          <a:ea typeface="바탕" panose="02030600000101010101" pitchFamily="18" charset="-127"/>
                                        </a:rPr>
                                        <m:t>𝑠</m:t>
                                      </m:r>
                                    </m:sub>
                                  </m:sSub>
                                  <m:r>
                                    <a:rPr lang="en-GB" altLang="ko-KR" sz="1600" i="1" kern="100">
                                      <a:effectLst/>
                                      <a:latin typeface="Cambria Math" panose="02040503050406030204" pitchFamily="18" charset="0"/>
                                      <a:ea typeface="바탕" panose="02030600000101010101" pitchFamily="18" charset="-127"/>
                                    </a:rPr>
                                    <m:t>+</m:t>
                                  </m:r>
                                  <m:r>
                                    <a:rPr lang="en-GB" altLang="ko-KR" sz="1600" i="1" kern="100">
                                      <a:effectLst/>
                                      <a:latin typeface="Cambria Math" panose="02040503050406030204" pitchFamily="18" charset="0"/>
                                      <a:ea typeface="바탕" panose="02030600000101010101" pitchFamily="18" charset="-127"/>
                                    </a:rPr>
                                    <m:t>𝑙</m:t>
                                  </m:r>
                                  <m:r>
                                    <a:rPr lang="en-GB" altLang="ko-KR" sz="1600" i="1" kern="100">
                                      <a:effectLst/>
                                      <a:latin typeface="Cambria Math" panose="02040503050406030204" pitchFamily="18" charset="0"/>
                                      <a:ea typeface="바탕" panose="02030600000101010101" pitchFamily="18" charset="-127"/>
                                    </a:rPr>
                                    <m:t>+1</m:t>
                                  </m:r>
                                </m:e>
                              </m:d>
                              <m:d>
                                <m:dPr>
                                  <m:ctrlPr>
                                    <a:rPr lang="ko-KR" altLang="ko-KR" sz="1600" i="1" kern="100"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ko-KR" altLang="ko-KR" sz="1600" i="1" kern="100"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1600" b="0" i="1" kern="100" smtClean="0"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2</m:t>
                                      </m:r>
                                      <m:r>
                                        <a:rPr lang="en-GB" altLang="ko-KR" sz="1600" i="1" kern="100">
                                          <a:effectLst/>
                                          <a:latin typeface="Cambria Math" panose="02040503050406030204" pitchFamily="18" charset="0"/>
                                          <a:ea typeface="바탕" panose="02030600000101010101" pitchFamily="18" charset="-127"/>
                                        </a:rPr>
                                        <m:t>𝑁</m:t>
                                      </m:r>
                                    </m:e>
                                    <m:sub>
                                      <m:r>
                                        <a:rPr lang="en-GB" altLang="ko-KR" sz="1600" i="1" kern="100">
                                          <a:effectLst/>
                                          <a:latin typeface="Cambria Math" panose="02040503050406030204" pitchFamily="18" charset="0"/>
                                          <a:ea typeface="바탕" panose="02030600000101010101" pitchFamily="18" charset="-127"/>
                                        </a:rPr>
                                        <m:t>𝐼𝐷</m:t>
                                      </m:r>
                                    </m:sub>
                                  </m:sSub>
                                  <m:r>
                                    <a:rPr lang="en-US" altLang="ko-KR" sz="1600" b="0" i="1" kern="100" smtClean="0">
                                      <a:effectLst/>
                                      <a:latin typeface="Cambria Math" panose="02040503050406030204" pitchFamily="18" charset="0"/>
                                      <a:ea typeface="바탕" panose="02030600000101010101" pitchFamily="18" charset="-127"/>
                                    </a:rPr>
                                    <m:t>+1</m:t>
                                  </m:r>
                                </m:e>
                              </m:d>
                            </m:e>
                          </m:d>
                          <m:r>
                            <a:rPr lang="en-US" altLang="ko-KR" sz="1600" b="0" i="1" kern="100" smtClean="0">
                              <a:effectLst/>
                              <a:latin typeface="Cambria Math" panose="02040503050406030204" pitchFamily="18" charset="0"/>
                              <a:ea typeface="바탕" panose="02030600000101010101" pitchFamily="18" charset="-127"/>
                            </a:rPr>
                            <m:t> </m:t>
                          </m:r>
                          <m:r>
                            <a:rPr lang="en-US" altLang="ko-KR" sz="1600" b="0" i="1" kern="100" smtClean="0">
                              <a:effectLst/>
                              <a:latin typeface="Cambria Math" panose="02040503050406030204" pitchFamily="18" charset="0"/>
                              <a:ea typeface="바탕" panose="02030600000101010101" pitchFamily="18" charset="-127"/>
                            </a:rPr>
                            <m:t>𝑚𝑜𝑑</m:t>
                          </m:r>
                          <m:r>
                            <a:rPr lang="en-US" altLang="ko-KR" sz="1600" b="0" i="1" kern="100" smtClean="0">
                              <a:effectLst/>
                              <a:latin typeface="Cambria Math" panose="02040503050406030204" pitchFamily="18" charset="0"/>
                              <a:ea typeface="바탕" panose="02030600000101010101" pitchFamily="18" charset="-127"/>
                            </a:rPr>
                            <m:t> </m:t>
                          </m:r>
                          <m:sSup>
                            <m:sSupPr>
                              <m:ctrlPr>
                                <a:rPr lang="en-US" altLang="ko-KR" sz="1600" b="0" i="1" kern="100" smtClean="0">
                                  <a:effectLst/>
                                  <a:latin typeface="Cambria Math" panose="02040503050406030204" pitchFamily="18" charset="0"/>
                                  <a:ea typeface="바탕" panose="02030600000101010101" pitchFamily="18" charset="-127"/>
                                </a:rPr>
                              </m:ctrlPr>
                            </m:sSupPr>
                            <m:e>
                              <m:r>
                                <a:rPr lang="en-US" altLang="ko-KR" sz="1600" b="0" i="1" kern="100" smtClean="0">
                                  <a:effectLst/>
                                  <a:latin typeface="Cambria Math" panose="02040503050406030204" pitchFamily="18" charset="0"/>
                                  <a:ea typeface="바탕" panose="02030600000101010101" pitchFamily="18" charset="-127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altLang="ko-KR" sz="1600" b="0" i="1" kern="100" smtClean="0">
                                  <a:effectLst/>
                                  <a:latin typeface="Cambria Math" panose="02040503050406030204" pitchFamily="18" charset="0"/>
                                  <a:ea typeface="바탕" panose="02030600000101010101" pitchFamily="18" charset="-127"/>
                                </a:rPr>
                                <m:t>21</m:t>
                              </m:r>
                            </m:sup>
                          </m:sSup>
                        </m:e>
                      </m:d>
                      <m:r>
                        <a:rPr lang="en-GB" altLang="ko-KR" sz="1600" kern="100">
                          <a:latin typeface="Cambria Math" panose="02040503050406030204" pitchFamily="18" charset="0"/>
                          <a:ea typeface="바탕" panose="02030600000101010101" pitchFamily="18" charset="-127"/>
                        </a:rPr>
                        <m:t>+</m:t>
                      </m:r>
                      <m:sSub>
                        <m:sSubPr>
                          <m:ctrlPr>
                            <a:rPr lang="ko-KR" altLang="ko-KR" sz="1600" i="1" kern="1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altLang="ko-KR" sz="1600" i="1" kern="100">
                              <a:latin typeface="Cambria Math" panose="02040503050406030204" pitchFamily="18" charset="0"/>
                              <a:ea typeface="바탕" panose="02030600000101010101" pitchFamily="18" charset="-127"/>
                            </a:rPr>
                            <m:t>𝑁</m:t>
                          </m:r>
                        </m:e>
                        <m:sub>
                          <m:r>
                            <a:rPr lang="en-GB" altLang="ko-KR" sz="1600" i="1" kern="100">
                              <a:latin typeface="Cambria Math" panose="02040503050406030204" pitchFamily="18" charset="0"/>
                              <a:ea typeface="바탕" panose="02030600000101010101" pitchFamily="18" charset="-127"/>
                            </a:rPr>
                            <m:t>𝐼𝐷</m:t>
                          </m:r>
                        </m:sub>
                      </m:sSub>
                      <m:r>
                        <a:rPr lang="en-GB" altLang="ko-KR" sz="1600" i="1" kern="100">
                          <a:effectLst/>
                          <a:latin typeface="Cambria Math" panose="02040503050406030204" pitchFamily="18" charset="0"/>
                          <a:ea typeface="바탕" panose="02030600000101010101" pitchFamily="18" charset="-127"/>
                        </a:rPr>
                        <m:t>+1</m:t>
                      </m:r>
                    </m:oMath>
                  </m:oMathPara>
                </a14:m>
                <a:endParaRPr lang="en-GB" altLang="ko-KR" sz="1600" kern="100" dirty="0" smtClean="0">
                  <a:effectLst/>
                  <a:latin typeface="Times New Roman" panose="02020603050405020304" pitchFamily="18" charset="0"/>
                  <a:ea typeface="바탕" panose="02030600000101010101" pitchFamily="18" charset="-127"/>
                </a:endParaRPr>
              </a:p>
            </p:txBody>
          </p:sp>
        </mc:Choice>
        <mc:Fallback xmlns="">
          <p:sp>
            <p:nvSpPr>
              <p:cNvPr id="9" name="직사각형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350" y="4969192"/>
                <a:ext cx="7439603" cy="497700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직사각형 6"/>
              <p:cNvSpPr/>
              <p:nvPr/>
            </p:nvSpPr>
            <p:spPr>
              <a:xfrm>
                <a:off x="3156986" y="2520845"/>
                <a:ext cx="4181475" cy="3970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228600" algn="ctr">
                  <a:lnSpc>
                    <a:spcPct val="110000"/>
                  </a:lnSpc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ko-KR" b="0" i="1" kern="100" smtClean="0">
                              <a:latin typeface="Cambria Math" panose="02040503050406030204" pitchFamily="18" charset="0"/>
                              <a:ea typeface="바탕" panose="02030600000101010101" pitchFamily="18" charset="-127"/>
                            </a:rPr>
                          </m:ctrlPr>
                        </m:sSupPr>
                        <m:e>
                          <m:r>
                            <a:rPr lang="en-US" altLang="ko-KR" b="0" i="1" kern="100" smtClean="0">
                              <a:latin typeface="Cambria Math" panose="02040503050406030204" pitchFamily="18" charset="0"/>
                              <a:ea typeface="바탕" panose="02030600000101010101" pitchFamily="18" charset="-127"/>
                            </a:rPr>
                            <m:t>𝑥</m:t>
                          </m:r>
                        </m:e>
                        <m:sup>
                          <m:r>
                            <a:rPr lang="en-US" altLang="ko-KR" b="0" i="1" kern="100" smtClean="0">
                              <a:latin typeface="Cambria Math" panose="02040503050406030204" pitchFamily="18" charset="0"/>
                              <a:ea typeface="바탕" panose="02030600000101010101" pitchFamily="18" charset="-127"/>
                            </a:rPr>
                            <m:t>31</m:t>
                          </m:r>
                        </m:sup>
                      </m:sSup>
                      <m:r>
                        <a:rPr lang="en-US" altLang="ko-KR" b="0" i="1" kern="100" smtClean="0">
                          <a:latin typeface="Cambria Math" panose="02040503050406030204" pitchFamily="18" charset="0"/>
                          <a:ea typeface="바탕" panose="02030600000101010101" pitchFamily="18" charset="-127"/>
                        </a:rPr>
                        <m:t>+</m:t>
                      </m:r>
                      <m:sSup>
                        <m:sSupPr>
                          <m:ctrlPr>
                            <a:rPr lang="en-US" altLang="ko-KR" b="0" i="1" kern="100" smtClean="0">
                              <a:latin typeface="Cambria Math" panose="02040503050406030204" pitchFamily="18" charset="0"/>
                              <a:ea typeface="바탕" panose="02030600000101010101" pitchFamily="18" charset="-127"/>
                            </a:rPr>
                          </m:ctrlPr>
                        </m:sSupPr>
                        <m:e>
                          <m:r>
                            <a:rPr lang="en-US" altLang="ko-KR" b="0" i="1" kern="100" smtClean="0">
                              <a:latin typeface="Cambria Math" panose="02040503050406030204" pitchFamily="18" charset="0"/>
                              <a:ea typeface="바탕" panose="02030600000101010101" pitchFamily="18" charset="-127"/>
                            </a:rPr>
                            <m:t>𝑥</m:t>
                          </m:r>
                        </m:e>
                        <m:sup>
                          <m:r>
                            <a:rPr lang="en-US" altLang="ko-KR" b="0" i="1" kern="100" smtClean="0">
                              <a:latin typeface="Cambria Math" panose="02040503050406030204" pitchFamily="18" charset="0"/>
                              <a:ea typeface="바탕" panose="02030600000101010101" pitchFamily="18" charset="-127"/>
                            </a:rPr>
                            <m:t>3</m:t>
                          </m:r>
                        </m:sup>
                      </m:sSup>
                      <m:r>
                        <a:rPr lang="en-US" altLang="ko-KR" b="0" i="1" kern="100" smtClean="0">
                          <a:latin typeface="Cambria Math" panose="02040503050406030204" pitchFamily="18" charset="0"/>
                          <a:ea typeface="바탕" panose="02030600000101010101" pitchFamily="18" charset="-127"/>
                        </a:rPr>
                        <m:t>+1, </m:t>
                      </m:r>
                      <m:sSup>
                        <m:sSupPr>
                          <m:ctrlPr>
                            <a:rPr lang="en-US" altLang="ko-KR" b="0" i="1" kern="100" smtClean="0">
                              <a:latin typeface="Cambria Math" panose="02040503050406030204" pitchFamily="18" charset="0"/>
                              <a:ea typeface="바탕" panose="02030600000101010101" pitchFamily="18" charset="-127"/>
                            </a:rPr>
                          </m:ctrlPr>
                        </m:sSupPr>
                        <m:e>
                          <m:r>
                            <a:rPr lang="en-US" altLang="ko-KR" b="0" i="1" kern="100" smtClean="0">
                              <a:latin typeface="Cambria Math" panose="02040503050406030204" pitchFamily="18" charset="0"/>
                              <a:ea typeface="바탕" panose="02030600000101010101" pitchFamily="18" charset="-127"/>
                            </a:rPr>
                            <m:t>  </m:t>
                          </m:r>
                          <m:r>
                            <a:rPr lang="en-US" altLang="ko-KR" b="0" i="1" kern="100" smtClean="0">
                              <a:latin typeface="Cambria Math" panose="02040503050406030204" pitchFamily="18" charset="0"/>
                              <a:ea typeface="바탕" panose="02030600000101010101" pitchFamily="18" charset="-127"/>
                            </a:rPr>
                            <m:t>𝑥</m:t>
                          </m:r>
                        </m:e>
                        <m:sup>
                          <m:r>
                            <a:rPr lang="en-US" altLang="ko-KR" b="0" i="1" kern="100" smtClean="0">
                              <a:latin typeface="Cambria Math" panose="02040503050406030204" pitchFamily="18" charset="0"/>
                              <a:ea typeface="바탕" panose="02030600000101010101" pitchFamily="18" charset="-127"/>
                            </a:rPr>
                            <m:t>31</m:t>
                          </m:r>
                        </m:sup>
                      </m:sSup>
                      <m:r>
                        <a:rPr lang="en-US" altLang="ko-KR" b="0" i="1" kern="100" smtClean="0">
                          <a:latin typeface="Cambria Math" panose="02040503050406030204" pitchFamily="18" charset="0"/>
                          <a:ea typeface="바탕" panose="02030600000101010101" pitchFamily="18" charset="-127"/>
                        </a:rPr>
                        <m:t>+</m:t>
                      </m:r>
                      <m:sSup>
                        <m:sSupPr>
                          <m:ctrlPr>
                            <a:rPr lang="en-US" altLang="ko-KR" b="0" i="1" kern="100" smtClean="0">
                              <a:latin typeface="Cambria Math" panose="02040503050406030204" pitchFamily="18" charset="0"/>
                              <a:ea typeface="바탕" panose="02030600000101010101" pitchFamily="18" charset="-127"/>
                            </a:rPr>
                          </m:ctrlPr>
                        </m:sSupPr>
                        <m:e>
                          <m:r>
                            <a:rPr lang="en-US" altLang="ko-KR" b="0" i="1" kern="100" smtClean="0">
                              <a:latin typeface="Cambria Math" panose="02040503050406030204" pitchFamily="18" charset="0"/>
                              <a:ea typeface="바탕" panose="02030600000101010101" pitchFamily="18" charset="-127"/>
                            </a:rPr>
                            <m:t>𝑥</m:t>
                          </m:r>
                        </m:e>
                        <m:sup>
                          <m:r>
                            <a:rPr lang="en-US" altLang="ko-KR" b="0" i="1" kern="100" smtClean="0">
                              <a:latin typeface="Cambria Math" panose="02040503050406030204" pitchFamily="18" charset="0"/>
                              <a:ea typeface="바탕" panose="02030600000101010101" pitchFamily="18" charset="-127"/>
                            </a:rPr>
                            <m:t>3</m:t>
                          </m:r>
                        </m:sup>
                      </m:sSup>
                      <m:r>
                        <a:rPr lang="en-US" altLang="ko-KR" b="0" i="1" kern="100" smtClean="0">
                          <a:latin typeface="Cambria Math" panose="02040503050406030204" pitchFamily="18" charset="0"/>
                          <a:ea typeface="바탕" panose="02030600000101010101" pitchFamily="18" charset="-127"/>
                        </a:rPr>
                        <m:t>+</m:t>
                      </m:r>
                      <m:sSup>
                        <m:sSupPr>
                          <m:ctrlPr>
                            <a:rPr lang="en-US" altLang="ko-KR" b="0" i="1" kern="100" smtClean="0">
                              <a:latin typeface="Cambria Math" panose="02040503050406030204" pitchFamily="18" charset="0"/>
                              <a:ea typeface="바탕" panose="02030600000101010101" pitchFamily="18" charset="-127"/>
                            </a:rPr>
                          </m:ctrlPr>
                        </m:sSupPr>
                        <m:e>
                          <m:r>
                            <a:rPr lang="en-US" altLang="ko-KR" b="0" i="1" kern="100" smtClean="0">
                              <a:latin typeface="Cambria Math" panose="02040503050406030204" pitchFamily="18" charset="0"/>
                              <a:ea typeface="바탕" panose="02030600000101010101" pitchFamily="18" charset="-127"/>
                            </a:rPr>
                            <m:t>𝑥</m:t>
                          </m:r>
                        </m:e>
                        <m:sup>
                          <m:r>
                            <a:rPr lang="en-US" altLang="ko-KR" b="0" i="1" kern="100" smtClean="0">
                              <a:latin typeface="Cambria Math" panose="02040503050406030204" pitchFamily="18" charset="0"/>
                              <a:ea typeface="바탕" panose="02030600000101010101" pitchFamily="18" charset="-127"/>
                            </a:rPr>
                            <m:t>2</m:t>
                          </m:r>
                        </m:sup>
                      </m:sSup>
                      <m:r>
                        <a:rPr lang="en-US" altLang="ko-KR" b="0" i="1" kern="100" smtClean="0">
                          <a:latin typeface="Cambria Math" panose="02040503050406030204" pitchFamily="18" charset="0"/>
                          <a:ea typeface="바탕" panose="02030600000101010101" pitchFamily="18" charset="-127"/>
                        </a:rPr>
                        <m:t>+</m:t>
                      </m:r>
                      <m:r>
                        <a:rPr lang="en-US" altLang="ko-KR" b="0" i="1" kern="100" smtClean="0">
                          <a:latin typeface="Cambria Math" panose="02040503050406030204" pitchFamily="18" charset="0"/>
                          <a:ea typeface="바탕" panose="02030600000101010101" pitchFamily="18" charset="-127"/>
                        </a:rPr>
                        <m:t>𝑥</m:t>
                      </m:r>
                      <m:r>
                        <a:rPr lang="en-US" altLang="ko-KR" b="0" i="1" kern="100" smtClean="0">
                          <a:latin typeface="Cambria Math" panose="02040503050406030204" pitchFamily="18" charset="0"/>
                          <a:ea typeface="바탕" panose="02030600000101010101" pitchFamily="18" charset="-127"/>
                        </a:rPr>
                        <m:t>+1</m:t>
                      </m:r>
                    </m:oMath>
                  </m:oMathPara>
                </a14:m>
                <a:endParaRPr lang="en-GB" altLang="ko-KR" kern="100" dirty="0" smtClean="0">
                  <a:effectLst/>
                  <a:latin typeface="Times New Roman" panose="02020603050405020304" pitchFamily="18" charset="0"/>
                  <a:ea typeface="바탕" panose="02030600000101010101" pitchFamily="18" charset="-127"/>
                </a:endParaRPr>
              </a:p>
            </p:txBody>
          </p:sp>
        </mc:Choice>
        <mc:Fallback xmlns="">
          <p:sp>
            <p:nvSpPr>
              <p:cNvPr id="7" name="직사각형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6986" y="2520845"/>
                <a:ext cx="4181475" cy="397032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직사각형 7"/>
              <p:cNvSpPr/>
              <p:nvPr/>
            </p:nvSpPr>
            <p:spPr>
              <a:xfrm>
                <a:off x="523875" y="5428194"/>
                <a:ext cx="7910802" cy="3981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228600" algn="ctr">
                  <a:lnSpc>
                    <a:spcPct val="11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ko-KR" altLang="ko-KR" sz="1600" i="1" kern="10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ko-KR" sz="1600" i="1" kern="100">
                            <a:effectLst/>
                            <a:latin typeface="Cambria Math" panose="02040503050406030204" pitchFamily="18" charset="0"/>
                            <a:ea typeface="바탕" panose="02030600000101010101" pitchFamily="18" charset="-127"/>
                          </a:rPr>
                          <m:t>𝑐</m:t>
                        </m:r>
                      </m:e>
                      <m:sub>
                        <m:r>
                          <a:rPr lang="en-GB" altLang="ko-KR" sz="1600" i="1" kern="100">
                            <a:effectLst/>
                            <a:latin typeface="Cambria Math" panose="02040503050406030204" pitchFamily="18" charset="0"/>
                            <a:ea typeface="바탕" panose="02030600000101010101" pitchFamily="18" charset="-127"/>
                          </a:rPr>
                          <m:t>𝑖𝑛𝑖𝑡</m:t>
                        </m:r>
                      </m:sub>
                    </m:sSub>
                    <m:r>
                      <a:rPr lang="en-GB" altLang="ko-KR" sz="1600" i="1" kern="100">
                        <a:effectLst/>
                        <a:latin typeface="Cambria Math" panose="02040503050406030204" pitchFamily="18" charset="0"/>
                        <a:ea typeface="바탕" panose="02030600000101010101" pitchFamily="18" charset="-127"/>
                      </a:rPr>
                      <m:t>=</m:t>
                    </m:r>
                    <m:sSup>
                      <m:sSupPr>
                        <m:ctrlPr>
                          <a:rPr lang="ko-KR" altLang="ko-KR" sz="1600" i="1" kern="1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altLang="ko-KR" sz="1600" i="1" kern="100">
                            <a:latin typeface="Cambria Math" panose="02040503050406030204" pitchFamily="18" charset="0"/>
                            <a:ea typeface="바탕" panose="02030600000101010101" pitchFamily="18" charset="-127"/>
                          </a:rPr>
                          <m:t>2</m:t>
                        </m:r>
                      </m:e>
                      <m:sup>
                        <m:r>
                          <a:rPr lang="en-US" altLang="ko-KR" sz="1600" i="1" kern="100">
                            <a:latin typeface="Cambria Math" panose="02040503050406030204" pitchFamily="18" charset="0"/>
                            <a:ea typeface="바탕" panose="02030600000101010101" pitchFamily="18" charset="-127"/>
                          </a:rPr>
                          <m:t>10</m:t>
                        </m:r>
                      </m:sup>
                    </m:sSup>
                    <m:d>
                      <m:dPr>
                        <m:ctrlPr>
                          <a:rPr lang="ko-KR" altLang="ko-KR" sz="1600" i="1" kern="10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ko-KR" altLang="ko-KR" sz="1600" i="1" kern="100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ko-KR" sz="1600" b="0" i="1" kern="100" smtClean="0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14</m:t>
                            </m:r>
                            <m:d>
                              <m:dPr>
                                <m:ctrlPr>
                                  <a:rPr lang="ko-KR" altLang="ko-KR" sz="1600" i="1" kern="100"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altLang="ko-KR" sz="1600" i="1" kern="100">
                                        <a:latin typeface="Cambria Math" panose="02040503050406030204" pitchFamily="18" charset="0"/>
                                        <a:ea typeface="바탕" panose="02030600000101010101" pitchFamily="18" charset="-127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1600" i="1" kern="100">
                                        <a:latin typeface="Cambria Math" panose="02040503050406030204" pitchFamily="18" charset="0"/>
                                        <a:ea typeface="바탕" panose="02030600000101010101" pitchFamily="18" charset="-127"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a:rPr lang="en-US" altLang="ko-KR" sz="1600" i="1" kern="100">
                                        <a:latin typeface="Cambria Math" panose="02040503050406030204" pitchFamily="18" charset="0"/>
                                        <a:ea typeface="바탕" panose="02030600000101010101" pitchFamily="18" charset="-127"/>
                                      </a:rPr>
                                      <m:t>𝑠</m:t>
                                    </m:r>
                                  </m:sub>
                                </m:sSub>
                                <m:r>
                                  <a:rPr lang="en-US" altLang="ko-KR" sz="1600" i="1" kern="100">
                                    <a:latin typeface="Cambria Math" panose="02040503050406030204" pitchFamily="18" charset="0"/>
                                    <a:ea typeface="바탕" panose="02030600000101010101" pitchFamily="18" charset="-127"/>
                                  </a:rPr>
                                  <m:t> </m:t>
                                </m:r>
                                <m:r>
                                  <a:rPr lang="en-US" altLang="ko-KR" sz="1600" i="1" kern="100">
                                    <a:latin typeface="Cambria Math" panose="02040503050406030204" pitchFamily="18" charset="0"/>
                                    <a:ea typeface="바탕" panose="02030600000101010101" pitchFamily="18" charset="-127"/>
                                  </a:rPr>
                                  <m:t>𝑚𝑜𝑑</m:t>
                                </m:r>
                                <m:r>
                                  <a:rPr lang="en-US" altLang="ko-KR" sz="1600" i="1" kern="100">
                                    <a:latin typeface="Cambria Math" panose="02040503050406030204" pitchFamily="18" charset="0"/>
                                    <a:ea typeface="바탕" panose="02030600000101010101" pitchFamily="18" charset="-127"/>
                                  </a:rPr>
                                  <m:t> </m:t>
                                </m:r>
                                <m:r>
                                  <a:rPr lang="en-US" altLang="ko-KR" sz="1600" i="1" kern="100">
                                    <a:latin typeface="Cambria Math" panose="02040503050406030204" pitchFamily="18" charset="0"/>
                                    <a:ea typeface="바탕" panose="02030600000101010101" pitchFamily="18" charset="-127"/>
                                  </a:rPr>
                                  <m:t>𝑀</m:t>
                                </m:r>
                                <m:r>
                                  <a:rPr lang="en-GB" altLang="ko-KR" sz="1600" i="1" kern="100">
                                    <a:effectLst/>
                                    <a:latin typeface="Cambria Math" panose="02040503050406030204" pitchFamily="18" charset="0"/>
                                    <a:ea typeface="바탕" panose="02030600000101010101" pitchFamily="18" charset="-127"/>
                                  </a:rPr>
                                  <m:t>+1</m:t>
                                </m:r>
                              </m:e>
                            </m:d>
                            <m:r>
                              <a:rPr lang="en-US" altLang="ko-KR" sz="1600" b="0" i="1" kern="100" smtClean="0">
                                <a:effectLst/>
                                <a:latin typeface="Cambria Math" panose="02040503050406030204" pitchFamily="18" charset="0"/>
                                <a:ea typeface="바탕" panose="02030600000101010101" pitchFamily="18" charset="-127"/>
                              </a:rPr>
                              <m:t>+</m:t>
                            </m:r>
                            <m:r>
                              <a:rPr lang="en-US" altLang="ko-KR" sz="1600" b="0" i="1" kern="100" smtClean="0">
                                <a:effectLst/>
                                <a:latin typeface="Cambria Math" panose="02040503050406030204" pitchFamily="18" charset="0"/>
                                <a:ea typeface="바탕" panose="02030600000101010101" pitchFamily="18" charset="-127"/>
                              </a:rPr>
                              <m:t>𝑙</m:t>
                            </m:r>
                            <m:r>
                              <a:rPr lang="en-US" altLang="ko-KR" sz="1600" b="0" i="1" kern="100" smtClean="0">
                                <a:effectLst/>
                                <a:latin typeface="Cambria Math" panose="02040503050406030204" pitchFamily="18" charset="0"/>
                                <a:ea typeface="바탕" panose="02030600000101010101" pitchFamily="18" charset="-127"/>
                              </a:rPr>
                              <m:t>+1</m:t>
                            </m:r>
                          </m:e>
                        </m:d>
                        <m:d>
                          <m:dPr>
                            <m:ctrlPr>
                              <a:rPr lang="ko-KR" altLang="ko-KR" sz="1600" i="1" kern="10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ko-KR" altLang="ko-KR" sz="1600" i="1" kern="10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ko-KR" sz="1600" i="1" kern="10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en-GB" altLang="ko-KR" sz="1600" i="1" kern="100">
                                    <a:latin typeface="Cambria Math" panose="02040503050406030204" pitchFamily="18" charset="0"/>
                                    <a:ea typeface="바탕" panose="02030600000101010101" pitchFamily="18" charset="-127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a:rPr lang="en-GB" altLang="ko-KR" sz="1600" i="1" kern="100">
                                    <a:latin typeface="Cambria Math" panose="02040503050406030204" pitchFamily="18" charset="0"/>
                                    <a:ea typeface="바탕" panose="02030600000101010101" pitchFamily="18" charset="-127"/>
                                  </a:rPr>
                                  <m:t>𝐼𝐷</m:t>
                                </m:r>
                              </m:sub>
                            </m:sSub>
                            <m:r>
                              <a:rPr lang="en-US" altLang="ko-KR" sz="1600" i="1" kern="100">
                                <a:latin typeface="Cambria Math" panose="02040503050406030204" pitchFamily="18" charset="0"/>
                                <a:ea typeface="바탕" panose="02030600000101010101" pitchFamily="18" charset="-127"/>
                              </a:rPr>
                              <m:t>+1</m:t>
                            </m:r>
                          </m:e>
                        </m:d>
                      </m:e>
                    </m:d>
                    <m:r>
                      <a:rPr lang="en-GB" altLang="ko-KR" sz="1600" kern="100">
                        <a:latin typeface="Cambria Math" panose="02040503050406030204" pitchFamily="18" charset="0"/>
                        <a:ea typeface="바탕" panose="02030600000101010101" pitchFamily="18" charset="-127"/>
                      </a:rPr>
                      <m:t>+</m:t>
                    </m:r>
                    <m:sSub>
                      <m:sSubPr>
                        <m:ctrlPr>
                          <a:rPr lang="ko-KR" altLang="ko-KR" sz="1600" i="1" kern="10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ko-KR" sz="1600" i="1" kern="100">
                            <a:latin typeface="Cambria Math" panose="02040503050406030204" pitchFamily="18" charset="0"/>
                            <a:ea typeface="바탕" panose="02030600000101010101" pitchFamily="18" charset="-127"/>
                          </a:rPr>
                          <m:t>𝑁</m:t>
                        </m:r>
                      </m:e>
                      <m:sub>
                        <m:r>
                          <a:rPr lang="en-GB" altLang="ko-KR" sz="1600" i="1" kern="100">
                            <a:latin typeface="Cambria Math" panose="02040503050406030204" pitchFamily="18" charset="0"/>
                            <a:ea typeface="바탕" panose="02030600000101010101" pitchFamily="18" charset="-127"/>
                          </a:rPr>
                          <m:t>𝐼𝐷</m:t>
                        </m:r>
                      </m:sub>
                    </m:sSub>
                    <m:r>
                      <a:rPr lang="en-GB" altLang="ko-KR" sz="1600" i="1" kern="100">
                        <a:effectLst/>
                        <a:latin typeface="Cambria Math" panose="02040503050406030204" pitchFamily="18" charset="0"/>
                        <a:ea typeface="바탕" panose="02030600000101010101" pitchFamily="18" charset="-127"/>
                      </a:rPr>
                      <m:t>+1</m:t>
                    </m:r>
                  </m:oMath>
                </a14:m>
                <a:r>
                  <a:rPr lang="en-GB" altLang="ko-KR" sz="1600" i="1" kern="100" dirty="0" smtClean="0">
                    <a:effectLst/>
                    <a:latin typeface="Times New Roman" panose="02020603050405020304" pitchFamily="18" charset="0"/>
                    <a:ea typeface="바탕" panose="02030600000101010101" pitchFamily="18" charset="-127"/>
                  </a:rPr>
                  <a:t>, </a:t>
                </a:r>
                <a:r>
                  <a:rPr lang="en-GB" altLang="ko-KR" sz="1600" kern="100" dirty="0" smtClean="0">
                    <a:effectLst/>
                    <a:latin typeface="Times New Roman" panose="02020603050405020304" pitchFamily="18" charset="0"/>
                    <a:ea typeface="바탕" panose="02030600000101010101" pitchFamily="18" charset="-127"/>
                  </a:rPr>
                  <a:t>where </a:t>
                </a:r>
                <a14:m>
                  <m:oMath xmlns:m="http://schemas.openxmlformats.org/officeDocument/2006/math">
                    <m:r>
                      <a:rPr lang="en-US" altLang="ko-KR" sz="1600" i="1" kern="100">
                        <a:latin typeface="Cambria Math" panose="02040503050406030204" pitchFamily="18" charset="0"/>
                        <a:ea typeface="바탕" panose="02030600000101010101" pitchFamily="18" charset="-127"/>
                      </a:rPr>
                      <m:t>𝑀</m:t>
                    </m:r>
                    <m:r>
                      <a:rPr lang="en-US" altLang="ko-KR" sz="1600" i="1" kern="100">
                        <a:latin typeface="Cambria Math" panose="02040503050406030204" pitchFamily="18" charset="0"/>
                        <a:ea typeface="바탕" panose="02030600000101010101" pitchFamily="18" charset="-127"/>
                      </a:rPr>
                      <m:t>≥20</m:t>
                    </m:r>
                  </m:oMath>
                </a14:m>
                <a:endParaRPr lang="ko-KR" altLang="en-US" sz="1600"/>
              </a:p>
            </p:txBody>
          </p:sp>
        </mc:Choice>
        <mc:Fallback xmlns="">
          <p:sp>
            <p:nvSpPr>
              <p:cNvPr id="8" name="직사각형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875" y="5428194"/>
                <a:ext cx="7910802" cy="398122"/>
              </a:xfrm>
              <a:prstGeom prst="rect">
                <a:avLst/>
              </a:prstGeom>
              <a:blipFill rotWithShape="0">
                <a:blip r:embed="rId4"/>
                <a:stretch>
                  <a:fillRect b="-10606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직사각형 3"/>
              <p:cNvSpPr/>
              <p:nvPr/>
            </p:nvSpPr>
            <p:spPr>
              <a:xfrm>
                <a:off x="902891" y="5793319"/>
                <a:ext cx="8410575" cy="39581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ko-KR" altLang="en-US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ko-KR" altLang="en-US" sz="1600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ko-KR" altLang="en-US" sz="1600" i="1">
                              <a:latin typeface="Cambria Math" panose="02040503050406030204" pitchFamily="18" charset="0"/>
                            </a:rPr>
                            <m:t>𝑖𝑛𝑖𝑡</m:t>
                          </m:r>
                        </m:sub>
                      </m:sSub>
                      <m:r>
                        <a:rPr lang="ko-KR" altLang="en-US" sz="1600" i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ko-KR" altLang="en-US" sz="16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ko-KR" altLang="en-US" sz="1600" i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ko-KR" altLang="en-US" sz="1600" i="0">
                              <a:latin typeface="Cambria Math" panose="02040503050406030204" pitchFamily="18" charset="0"/>
                            </a:rPr>
                            <m:t>10</m:t>
                          </m:r>
                        </m:sup>
                      </m:sSup>
                      <m:d>
                        <m:dPr>
                          <m:ctrlPr>
                            <a:rPr lang="ko-KR" alt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{"/>
                              <m:endChr m:val="}"/>
                              <m:ctrlPr>
                                <a:rPr lang="ko-KR" altLang="en-US" sz="16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ko-KR" altLang="en-US" sz="1600" i="0">
                                  <a:latin typeface="Cambria Math" panose="02040503050406030204" pitchFamily="18" charset="0"/>
                                </a:rPr>
                                <m:t>14</m:t>
                              </m:r>
                              <m:d>
                                <m:dPr>
                                  <m:ctrlPr>
                                    <a:rPr lang="ko-KR" alt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ko-KR" alt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ko-KR" altLang="en-US" sz="1600" i="1"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</m:e>
                                    <m:sub>
                                      <m:r>
                                        <a:rPr lang="ko-KR" altLang="en-US" sz="1600" i="1">
                                          <a:latin typeface="Cambria Math" panose="02040503050406030204" pitchFamily="18" charset="0"/>
                                        </a:rPr>
                                        <m:t>𝑠</m:t>
                                      </m:r>
                                    </m:sub>
                                  </m:sSub>
                                  <m:r>
                                    <a:rPr lang="ko-KR" altLang="en-US" sz="1600" i="0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ko-KR" altLang="en-US" sz="1600" i="0">
                                      <a:latin typeface="Cambria Math" panose="02040503050406030204" pitchFamily="18" charset="0"/>
                                    </a:rPr>
                                    <m:t>mod</m:t>
                                  </m:r>
                                  <m:r>
                                    <a:rPr lang="ko-KR" altLang="en-US" sz="1600" i="0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sSubSup>
                                    <m:sSubSupPr>
                                      <m:ctrlPr>
                                        <a:rPr lang="ko-KR" alt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ko-KR" altLang="en-US" sz="1600" i="1">
                                          <a:latin typeface="Cambria Math" panose="02040503050406030204" pitchFamily="18" charset="0"/>
                                        </a:rPr>
                                        <m:t>𝑁</m:t>
                                      </m:r>
                                    </m:e>
                                    <m:sub>
                                      <m:r>
                                        <a:rPr lang="ko-KR" altLang="en-US" sz="1600" i="1">
                                          <a:latin typeface="Cambria Math" panose="02040503050406030204" pitchFamily="18" charset="0"/>
                                        </a:rPr>
                                        <m:t>𝑠𝑙𝑜𝑡</m:t>
                                      </m:r>
                                    </m:sub>
                                    <m:sup>
                                      <m:r>
                                        <a:rPr lang="ko-KR" altLang="en-US" sz="1600" i="1">
                                          <a:latin typeface="Cambria Math" panose="02040503050406030204" pitchFamily="18" charset="0"/>
                                        </a:rPr>
                                        <m:t>𝑠𝑢𝑏𝑓𝑟𝑎𝑚𝑒</m:t>
                                      </m:r>
                                      <m:r>
                                        <a:rPr lang="ko-KR" altLang="en-US" sz="1600" i="0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ko-KR" altLang="en-US" sz="1600" i="1">
                                          <a:latin typeface="Cambria Math" panose="02040503050406030204" pitchFamily="18" charset="0"/>
                                        </a:rPr>
                                        <m:t>𝜇</m:t>
                                      </m:r>
                                    </m:sup>
                                  </m:sSubSup>
                                  <m:r>
                                    <a:rPr lang="ko-KR" altLang="en-US" sz="1600" i="0">
                                      <a:latin typeface="Cambria Math" panose="02040503050406030204" pitchFamily="18" charset="0"/>
                                    </a:rPr>
                                    <m:t>+1</m:t>
                                  </m:r>
                                </m:e>
                              </m:d>
                              <m:r>
                                <a:rPr lang="ko-KR" altLang="en-US" sz="1600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ko-KR" altLang="en-US" sz="1600" i="1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  <m:r>
                                <a:rPr lang="ko-KR" altLang="en-US" sz="1600" i="0">
                                  <a:latin typeface="Cambria Math" panose="02040503050406030204" pitchFamily="18" charset="0"/>
                                </a:rPr>
                                <m:t>+1</m:t>
                              </m:r>
                            </m:e>
                          </m:d>
                          <m:r>
                            <a:rPr lang="ko-KR" altLang="en-US" sz="1600" i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ko-KR" altLang="en-US" sz="1600" i="0">
                              <a:latin typeface="Cambria Math" panose="02040503050406030204" pitchFamily="18" charset="0"/>
                            </a:rPr>
                            <m:t>mod</m:t>
                          </m:r>
                          <m:r>
                            <a:rPr lang="ko-KR" altLang="en-US" sz="1600" i="0">
                              <a:latin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begChr m:val="{"/>
                              <m:endChr m:val="}"/>
                              <m:ctrlPr>
                                <a:rPr lang="ko-KR" altLang="en-US" sz="16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type m:val="lin"/>
                                  <m:ctrlPr>
                                    <a:rPr lang="ko-KR" alt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Sup>
                                    <m:sSubSupPr>
                                      <m:ctrlPr>
                                        <a:rPr lang="ko-KR" alt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ko-KR" altLang="en-US" sz="1600" i="1">
                                          <a:latin typeface="Cambria Math" panose="02040503050406030204" pitchFamily="18" charset="0"/>
                                        </a:rPr>
                                        <m:t>𝑁</m:t>
                                      </m:r>
                                    </m:e>
                                    <m:sub>
                                      <m:r>
                                        <a:rPr lang="ko-KR" altLang="en-US" sz="1600" i="1">
                                          <a:latin typeface="Cambria Math" panose="02040503050406030204" pitchFamily="18" charset="0"/>
                                        </a:rPr>
                                        <m:t>𝑠𝑙𝑜𝑡</m:t>
                                      </m:r>
                                    </m:sub>
                                    <m:sup>
                                      <m:r>
                                        <a:rPr lang="ko-KR" altLang="en-US" sz="1600" i="1">
                                          <a:latin typeface="Cambria Math" panose="02040503050406030204" pitchFamily="18" charset="0"/>
                                        </a:rPr>
                                        <m:t>𝑓𝑟𝑎𝑚𝑒</m:t>
                                      </m:r>
                                      <m:r>
                                        <a:rPr lang="ko-KR" altLang="en-US" sz="1600" i="0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ko-KR" altLang="en-US" sz="1600" i="1">
                                          <a:latin typeface="Cambria Math" panose="02040503050406030204" pitchFamily="18" charset="0"/>
                                        </a:rPr>
                                        <m:t>𝜇</m:t>
                                      </m:r>
                                    </m:sup>
                                  </m:sSubSup>
                                </m:num>
                                <m:den>
                                  <m:r>
                                    <a:rPr lang="ko-KR" altLang="en-US" sz="1600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</m:d>
                      <m:d>
                        <m:dPr>
                          <m:ctrlPr>
                            <a:rPr lang="ko-KR" alt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ko-KR" altLang="en-US" sz="1600" i="0">
                              <a:latin typeface="Cambria Math" panose="02040503050406030204" pitchFamily="18" charset="0"/>
                            </a:rPr>
                            <m:t>2</m:t>
                          </m:r>
                          <m:sSubSup>
                            <m:sSubSupPr>
                              <m:ctrlPr>
                                <a:rPr lang="ko-KR" altLang="en-US" sz="16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ko-KR" altLang="en-US" sz="1600" i="1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ko-KR" altLang="en-US" sz="1600" i="1">
                                  <a:latin typeface="Cambria Math" panose="02040503050406030204" pitchFamily="18" charset="0"/>
                                </a:rPr>
                                <m:t>𝐼𝐷</m:t>
                              </m:r>
                            </m:sub>
                            <m:sup>
                              <m:r>
                                <a:rPr lang="ko-KR" altLang="en-US" sz="1600" i="1">
                                  <a:latin typeface="Cambria Math" panose="02040503050406030204" pitchFamily="18" charset="0"/>
                                </a:rPr>
                                <m:t>𝐶𝑆𝐼</m:t>
                              </m:r>
                            </m:sup>
                          </m:sSubSup>
                          <m:r>
                            <a:rPr lang="ko-KR" altLang="en-US" sz="1600" i="0">
                              <a:latin typeface="Cambria Math" panose="02040503050406030204" pitchFamily="18" charset="0"/>
                            </a:rPr>
                            <m:t>+1</m:t>
                          </m:r>
                        </m:e>
                      </m:d>
                      <m:r>
                        <a:rPr lang="ko-KR" altLang="en-US" sz="1600" i="0">
                          <a:latin typeface="Cambria Math" panose="02040503050406030204" pitchFamily="18" charset="0"/>
                        </a:rPr>
                        <m:t>+</m:t>
                      </m:r>
                      <m:sSubSup>
                        <m:sSubSupPr>
                          <m:ctrlPr>
                            <a:rPr lang="ko-KR" altLang="en-US" sz="16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ko-KR" altLang="en-US" sz="1600" i="1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  <m:sub>
                          <m:r>
                            <a:rPr lang="ko-KR" altLang="en-US" sz="1600" i="1">
                              <a:latin typeface="Cambria Math" panose="02040503050406030204" pitchFamily="18" charset="0"/>
                            </a:rPr>
                            <m:t>𝐼𝐷</m:t>
                          </m:r>
                        </m:sub>
                        <m:sup>
                          <m:r>
                            <a:rPr lang="ko-KR" altLang="en-US" sz="1600" i="1">
                              <a:latin typeface="Cambria Math" panose="02040503050406030204" pitchFamily="18" charset="0"/>
                            </a:rPr>
                            <m:t>𝐶𝑆𝐼</m:t>
                          </m:r>
                        </m:sup>
                      </m:sSubSup>
                    </m:oMath>
                  </m:oMathPara>
                </a14:m>
                <a:endParaRPr lang="ko-KR" altLang="en-US" sz="1600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4" name="직사각형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2891" y="5793319"/>
                <a:ext cx="8410575" cy="395814"/>
              </a:xfrm>
              <a:prstGeom prst="rect">
                <a:avLst/>
              </a:prstGeom>
              <a:blipFill rotWithShape="0">
                <a:blip r:embed="rId5"/>
                <a:stretch>
                  <a:fillRect t="-75385" b="-138462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14009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2895</TotalTime>
  <Words>168</Words>
  <Application>Microsoft Office PowerPoint</Application>
  <PresentationFormat>화면 슬라이드 쇼(4:3)</PresentationFormat>
  <Paragraphs>31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4" baseType="lpstr">
      <vt:lpstr>ＭＳ Ｐゴシック</vt:lpstr>
      <vt:lpstr>굴림</vt:lpstr>
      <vt:lpstr>맑은 고딕</vt:lpstr>
      <vt:lpstr>바탕</vt:lpstr>
      <vt:lpstr>Arial</vt:lpstr>
      <vt:lpstr>Calibri</vt:lpstr>
      <vt:lpstr>Calibri Light</vt:lpstr>
      <vt:lpstr>Cambria Math</vt:lpstr>
      <vt:lpstr>Times New Roman</vt:lpstr>
      <vt:lpstr>Wingdings</vt:lpstr>
      <vt:lpstr>Office 테마</vt:lpstr>
      <vt:lpstr>WF on CSI-RS sequence</vt:lpstr>
      <vt:lpstr>Background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차현수/선임연구원/차세대표준(연)ACS팀(hyunsu.cha@lge.com)</dc:creator>
  <cp:lastModifiedBy>차현수/선임연구원/차세대표준(연)ACS팀(hyunsu.cha@lge.com)</cp:lastModifiedBy>
  <cp:revision>176</cp:revision>
  <dcterms:created xsi:type="dcterms:W3CDTF">2017-09-15T08:11:56Z</dcterms:created>
  <dcterms:modified xsi:type="dcterms:W3CDTF">2017-11-29T04:23:44Z</dcterms:modified>
</cp:coreProperties>
</file>