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0" r:id="rId4"/>
    <p:sldId id="261"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6" autoAdjust="0"/>
    <p:restoredTop sz="94660"/>
  </p:normalViewPr>
  <p:slideViewPr>
    <p:cSldViewPr snapToGrid="0">
      <p:cViewPr varScale="1">
        <p:scale>
          <a:sx n="72" d="100"/>
          <a:sy n="72" d="100"/>
        </p:scale>
        <p:origin x="49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1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40637-4050-4987-BFB9-6E931756B8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E45FBCD-3730-4889-8639-05370207DE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A456A0-BCE0-448E-876C-776B592B0AA1}"/>
              </a:ext>
            </a:extLst>
          </p:cNvPr>
          <p:cNvSpPr>
            <a:spLocks noGrp="1"/>
          </p:cNvSpPr>
          <p:nvPr>
            <p:ph type="dt" sz="half" idx="10"/>
          </p:nvPr>
        </p:nvSpPr>
        <p:spPr/>
        <p:txBody>
          <a:bodyPr/>
          <a:lstStyle/>
          <a:p>
            <a:fld id="{06EA7493-2ECE-421E-B462-AE1073FF9103}" type="datetimeFigureOut">
              <a:rPr lang="en-US" smtClean="0"/>
              <a:t>11/30/2017</a:t>
            </a:fld>
            <a:endParaRPr lang="en-US"/>
          </a:p>
        </p:txBody>
      </p:sp>
      <p:sp>
        <p:nvSpPr>
          <p:cNvPr id="5" name="Footer Placeholder 4">
            <a:extLst>
              <a:ext uri="{FF2B5EF4-FFF2-40B4-BE49-F238E27FC236}">
                <a16:creationId xmlns:a16="http://schemas.microsoft.com/office/drawing/2014/main" id="{16471189-D591-485B-B92C-9EA9C3A7A6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BCFECE-C2A4-4EA2-B365-D9549633F1E2}"/>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690150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74DDC-26E0-4D9D-9047-75E0E9E3A37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9CCF5AB-5E0B-409F-9C71-A7869CD5FDD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A1D5C7-2B71-4041-AD23-54D010D38C6C}"/>
              </a:ext>
            </a:extLst>
          </p:cNvPr>
          <p:cNvSpPr>
            <a:spLocks noGrp="1"/>
          </p:cNvSpPr>
          <p:nvPr>
            <p:ph type="dt" sz="half" idx="10"/>
          </p:nvPr>
        </p:nvSpPr>
        <p:spPr/>
        <p:txBody>
          <a:bodyPr/>
          <a:lstStyle/>
          <a:p>
            <a:fld id="{06EA7493-2ECE-421E-B462-AE1073FF9103}" type="datetimeFigureOut">
              <a:rPr lang="en-US" smtClean="0"/>
              <a:t>11/30/2017</a:t>
            </a:fld>
            <a:endParaRPr lang="en-US"/>
          </a:p>
        </p:txBody>
      </p:sp>
      <p:sp>
        <p:nvSpPr>
          <p:cNvPr id="5" name="Footer Placeholder 4">
            <a:extLst>
              <a:ext uri="{FF2B5EF4-FFF2-40B4-BE49-F238E27FC236}">
                <a16:creationId xmlns:a16="http://schemas.microsoft.com/office/drawing/2014/main" id="{E630B190-9C5A-43B7-A331-B3C67C40A8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F18E01-16C1-4B06-B18F-BF2D237D51C6}"/>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388394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DB433C5-6C49-4A80-8D3D-924A411E0B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0107BE-1072-45CE-9E92-EE0E41CB842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0F2CDB-3A78-485E-AA7F-7B7EEEC1EB4B}"/>
              </a:ext>
            </a:extLst>
          </p:cNvPr>
          <p:cNvSpPr>
            <a:spLocks noGrp="1"/>
          </p:cNvSpPr>
          <p:nvPr>
            <p:ph type="dt" sz="half" idx="10"/>
          </p:nvPr>
        </p:nvSpPr>
        <p:spPr/>
        <p:txBody>
          <a:bodyPr/>
          <a:lstStyle/>
          <a:p>
            <a:fld id="{06EA7493-2ECE-421E-B462-AE1073FF9103}" type="datetimeFigureOut">
              <a:rPr lang="en-US" smtClean="0"/>
              <a:t>11/30/2017</a:t>
            </a:fld>
            <a:endParaRPr lang="en-US"/>
          </a:p>
        </p:txBody>
      </p:sp>
      <p:sp>
        <p:nvSpPr>
          <p:cNvPr id="5" name="Footer Placeholder 4">
            <a:extLst>
              <a:ext uri="{FF2B5EF4-FFF2-40B4-BE49-F238E27FC236}">
                <a16:creationId xmlns:a16="http://schemas.microsoft.com/office/drawing/2014/main" id="{97946680-7B3B-4B73-9236-7D9D9DDACF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0641D8-631D-415D-926B-2687F3171F79}"/>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3684725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DA6DE-866E-4539-BD16-AE0E0182FA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B342B2-6387-47A6-AAB6-266908CA3F2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7CF9F2-BF30-4A8F-8D33-D45D511841E5}"/>
              </a:ext>
            </a:extLst>
          </p:cNvPr>
          <p:cNvSpPr>
            <a:spLocks noGrp="1"/>
          </p:cNvSpPr>
          <p:nvPr>
            <p:ph type="dt" sz="half" idx="10"/>
          </p:nvPr>
        </p:nvSpPr>
        <p:spPr/>
        <p:txBody>
          <a:bodyPr/>
          <a:lstStyle/>
          <a:p>
            <a:fld id="{06EA7493-2ECE-421E-B462-AE1073FF9103}" type="datetimeFigureOut">
              <a:rPr lang="en-US" smtClean="0"/>
              <a:t>11/30/2017</a:t>
            </a:fld>
            <a:endParaRPr lang="en-US"/>
          </a:p>
        </p:txBody>
      </p:sp>
      <p:sp>
        <p:nvSpPr>
          <p:cNvPr id="5" name="Footer Placeholder 4">
            <a:extLst>
              <a:ext uri="{FF2B5EF4-FFF2-40B4-BE49-F238E27FC236}">
                <a16:creationId xmlns:a16="http://schemas.microsoft.com/office/drawing/2014/main" id="{B8B3DA81-AD18-46D8-9C3C-3536019D83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7C2C54-3185-4713-9865-3318EA4F8EC2}"/>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2700564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2B752-A6AE-4959-AAA3-984B77E7C48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23AA6D-ACC3-4732-9F59-6715645905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BA9B634-49BD-4370-9E2F-668B5FFAF7BC}"/>
              </a:ext>
            </a:extLst>
          </p:cNvPr>
          <p:cNvSpPr>
            <a:spLocks noGrp="1"/>
          </p:cNvSpPr>
          <p:nvPr>
            <p:ph type="dt" sz="half" idx="10"/>
          </p:nvPr>
        </p:nvSpPr>
        <p:spPr/>
        <p:txBody>
          <a:bodyPr/>
          <a:lstStyle/>
          <a:p>
            <a:fld id="{06EA7493-2ECE-421E-B462-AE1073FF9103}" type="datetimeFigureOut">
              <a:rPr lang="en-US" smtClean="0"/>
              <a:t>11/30/2017</a:t>
            </a:fld>
            <a:endParaRPr lang="en-US"/>
          </a:p>
        </p:txBody>
      </p:sp>
      <p:sp>
        <p:nvSpPr>
          <p:cNvPr id="5" name="Footer Placeholder 4">
            <a:extLst>
              <a:ext uri="{FF2B5EF4-FFF2-40B4-BE49-F238E27FC236}">
                <a16:creationId xmlns:a16="http://schemas.microsoft.com/office/drawing/2014/main" id="{D3ACBC05-4D21-417D-A3AE-059D023FE2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A4190B-1376-411E-998D-AF5E0748AF85}"/>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002252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9AFE0-8A4E-42B6-8126-E4A6B16143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FE7ED0-3B6C-4CA9-A190-0C1F2F070B5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5112207-06D9-4DC1-BF11-0F546A58133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0B9002-25D4-4286-8421-E069F8AC487F}"/>
              </a:ext>
            </a:extLst>
          </p:cNvPr>
          <p:cNvSpPr>
            <a:spLocks noGrp="1"/>
          </p:cNvSpPr>
          <p:nvPr>
            <p:ph type="dt" sz="half" idx="10"/>
          </p:nvPr>
        </p:nvSpPr>
        <p:spPr/>
        <p:txBody>
          <a:bodyPr/>
          <a:lstStyle/>
          <a:p>
            <a:fld id="{06EA7493-2ECE-421E-B462-AE1073FF9103}" type="datetimeFigureOut">
              <a:rPr lang="en-US" smtClean="0"/>
              <a:t>11/30/2017</a:t>
            </a:fld>
            <a:endParaRPr lang="en-US"/>
          </a:p>
        </p:txBody>
      </p:sp>
      <p:sp>
        <p:nvSpPr>
          <p:cNvPr id="6" name="Footer Placeholder 5">
            <a:extLst>
              <a:ext uri="{FF2B5EF4-FFF2-40B4-BE49-F238E27FC236}">
                <a16:creationId xmlns:a16="http://schemas.microsoft.com/office/drawing/2014/main" id="{B0F21C82-077C-48D4-B564-43EDCFEBD0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C8274C-6894-4E4A-AE51-38BE84926223}"/>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786078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29764-0398-42BE-881C-E0E513F2A7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9D0779-0919-4084-9175-CF8602D7E2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CE2BBDE-0B25-48B6-A0D6-7C1CC21EC60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567B955-7407-49B0-8E5F-45F8D5237E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A4B66BC-3D86-4932-81F7-C77A54805E5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F6D9544-DD3F-4995-A1B2-84B69FEE5C86}"/>
              </a:ext>
            </a:extLst>
          </p:cNvPr>
          <p:cNvSpPr>
            <a:spLocks noGrp="1"/>
          </p:cNvSpPr>
          <p:nvPr>
            <p:ph type="dt" sz="half" idx="10"/>
          </p:nvPr>
        </p:nvSpPr>
        <p:spPr/>
        <p:txBody>
          <a:bodyPr/>
          <a:lstStyle/>
          <a:p>
            <a:fld id="{06EA7493-2ECE-421E-B462-AE1073FF9103}" type="datetimeFigureOut">
              <a:rPr lang="en-US" smtClean="0"/>
              <a:t>11/30/2017</a:t>
            </a:fld>
            <a:endParaRPr lang="en-US"/>
          </a:p>
        </p:txBody>
      </p:sp>
      <p:sp>
        <p:nvSpPr>
          <p:cNvPr id="8" name="Footer Placeholder 7">
            <a:extLst>
              <a:ext uri="{FF2B5EF4-FFF2-40B4-BE49-F238E27FC236}">
                <a16:creationId xmlns:a16="http://schemas.microsoft.com/office/drawing/2014/main" id="{ADA0CCF4-0B78-41DB-A6F3-C4E6F536032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BC67DA6-71D7-4FE4-8AF7-CC130B964CFC}"/>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97892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01EBE-720D-44A7-8CB1-DE00603F121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D45552-7506-4A96-A230-4654760002E3}"/>
              </a:ext>
            </a:extLst>
          </p:cNvPr>
          <p:cNvSpPr>
            <a:spLocks noGrp="1"/>
          </p:cNvSpPr>
          <p:nvPr>
            <p:ph type="dt" sz="half" idx="10"/>
          </p:nvPr>
        </p:nvSpPr>
        <p:spPr/>
        <p:txBody>
          <a:bodyPr/>
          <a:lstStyle/>
          <a:p>
            <a:fld id="{06EA7493-2ECE-421E-B462-AE1073FF9103}" type="datetimeFigureOut">
              <a:rPr lang="en-US" smtClean="0"/>
              <a:t>11/30/2017</a:t>
            </a:fld>
            <a:endParaRPr lang="en-US"/>
          </a:p>
        </p:txBody>
      </p:sp>
      <p:sp>
        <p:nvSpPr>
          <p:cNvPr id="4" name="Footer Placeholder 3">
            <a:extLst>
              <a:ext uri="{FF2B5EF4-FFF2-40B4-BE49-F238E27FC236}">
                <a16:creationId xmlns:a16="http://schemas.microsoft.com/office/drawing/2014/main" id="{8A78D637-F454-4ACD-8B67-F7D0033133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B6E8483-0C4C-4423-BB6D-81663C307989}"/>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2633761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4B4C5F-08A6-4076-B496-080BC7976C74}"/>
              </a:ext>
            </a:extLst>
          </p:cNvPr>
          <p:cNvSpPr>
            <a:spLocks noGrp="1"/>
          </p:cNvSpPr>
          <p:nvPr>
            <p:ph type="dt" sz="half" idx="10"/>
          </p:nvPr>
        </p:nvSpPr>
        <p:spPr/>
        <p:txBody>
          <a:bodyPr/>
          <a:lstStyle/>
          <a:p>
            <a:fld id="{06EA7493-2ECE-421E-B462-AE1073FF9103}" type="datetimeFigureOut">
              <a:rPr lang="en-US" smtClean="0"/>
              <a:t>11/30/2017</a:t>
            </a:fld>
            <a:endParaRPr lang="en-US"/>
          </a:p>
        </p:txBody>
      </p:sp>
      <p:sp>
        <p:nvSpPr>
          <p:cNvPr id="3" name="Footer Placeholder 2">
            <a:extLst>
              <a:ext uri="{FF2B5EF4-FFF2-40B4-BE49-F238E27FC236}">
                <a16:creationId xmlns:a16="http://schemas.microsoft.com/office/drawing/2014/main" id="{F85441AD-C867-4E6B-87E8-98170912F5F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4249ECB-6215-46D8-8C58-A6DD6579039C}"/>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3308007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B1A41-9AFD-47AD-92B2-C7B98B61AA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3668EC7-2B45-4C3B-9A08-6406B29897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3F567FC-28DB-4844-9524-89E5C5BCDC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F6DF0F7-41B1-4510-A334-B77331B71A66}"/>
              </a:ext>
            </a:extLst>
          </p:cNvPr>
          <p:cNvSpPr>
            <a:spLocks noGrp="1"/>
          </p:cNvSpPr>
          <p:nvPr>
            <p:ph type="dt" sz="half" idx="10"/>
          </p:nvPr>
        </p:nvSpPr>
        <p:spPr/>
        <p:txBody>
          <a:bodyPr/>
          <a:lstStyle/>
          <a:p>
            <a:fld id="{06EA7493-2ECE-421E-B462-AE1073FF9103}" type="datetimeFigureOut">
              <a:rPr lang="en-US" smtClean="0"/>
              <a:t>11/30/2017</a:t>
            </a:fld>
            <a:endParaRPr lang="en-US"/>
          </a:p>
        </p:txBody>
      </p:sp>
      <p:sp>
        <p:nvSpPr>
          <p:cNvPr id="6" name="Footer Placeholder 5">
            <a:extLst>
              <a:ext uri="{FF2B5EF4-FFF2-40B4-BE49-F238E27FC236}">
                <a16:creationId xmlns:a16="http://schemas.microsoft.com/office/drawing/2014/main" id="{1562D253-F74E-492D-B589-A2607EB222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62B657-7D6C-489F-8518-45AB7BCD8D76}"/>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838561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AACE5-6086-41C8-B64A-0647EB24F5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296762-BADC-417E-95A5-DE7A61CA432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AC7302F-7D3F-47D4-A46D-2D113F4631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0C4FB37-F84D-4C9D-AAF8-0469C1A56F4A}"/>
              </a:ext>
            </a:extLst>
          </p:cNvPr>
          <p:cNvSpPr>
            <a:spLocks noGrp="1"/>
          </p:cNvSpPr>
          <p:nvPr>
            <p:ph type="dt" sz="half" idx="10"/>
          </p:nvPr>
        </p:nvSpPr>
        <p:spPr/>
        <p:txBody>
          <a:bodyPr/>
          <a:lstStyle/>
          <a:p>
            <a:fld id="{06EA7493-2ECE-421E-B462-AE1073FF9103}" type="datetimeFigureOut">
              <a:rPr lang="en-US" smtClean="0"/>
              <a:t>11/30/2017</a:t>
            </a:fld>
            <a:endParaRPr lang="en-US"/>
          </a:p>
        </p:txBody>
      </p:sp>
      <p:sp>
        <p:nvSpPr>
          <p:cNvPr id="6" name="Footer Placeholder 5">
            <a:extLst>
              <a:ext uri="{FF2B5EF4-FFF2-40B4-BE49-F238E27FC236}">
                <a16:creationId xmlns:a16="http://schemas.microsoft.com/office/drawing/2014/main" id="{0E81E8C8-EA04-4131-A20F-33F60614C1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89C7B3-3321-47FE-AC6D-D3E6F7202794}"/>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220384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9AB6CC-83C8-4526-9CFD-68B511DCC6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BE8955-3B05-409C-8666-95153DF31E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A90B81-B433-4DFD-978E-2C1338F95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A7493-2ECE-421E-B462-AE1073FF9103}" type="datetimeFigureOut">
              <a:rPr lang="en-US" smtClean="0"/>
              <a:t>11/30/2017</a:t>
            </a:fld>
            <a:endParaRPr lang="en-US"/>
          </a:p>
        </p:txBody>
      </p:sp>
      <p:sp>
        <p:nvSpPr>
          <p:cNvPr id="5" name="Footer Placeholder 4">
            <a:extLst>
              <a:ext uri="{FF2B5EF4-FFF2-40B4-BE49-F238E27FC236}">
                <a16:creationId xmlns:a16="http://schemas.microsoft.com/office/drawing/2014/main" id="{F791C1A1-9D56-47E6-9CF1-80BBF8F17B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853BB52-03F2-4EC3-9DB3-3D67A07A07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B4537C-3E24-48F2-ABD8-8862DE865662}" type="slidenum">
              <a:rPr lang="en-US" smtClean="0"/>
              <a:t>‹#›</a:t>
            </a:fld>
            <a:endParaRPr lang="en-US"/>
          </a:p>
        </p:txBody>
      </p:sp>
    </p:spTree>
    <p:extLst>
      <p:ext uri="{BB962C8B-B14F-4D97-AF65-F5344CB8AC3E}">
        <p14:creationId xmlns:p14="http://schemas.microsoft.com/office/powerpoint/2010/main" val="16051455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7895C-BE77-4540-9D3D-9DDBBA4E67D3}"/>
              </a:ext>
            </a:extLst>
          </p:cNvPr>
          <p:cNvSpPr>
            <a:spLocks noGrp="1"/>
          </p:cNvSpPr>
          <p:nvPr>
            <p:ph type="ctrTitle"/>
          </p:nvPr>
        </p:nvSpPr>
        <p:spPr/>
        <p:txBody>
          <a:bodyPr>
            <a:normAutofit/>
          </a:bodyPr>
          <a:lstStyle/>
          <a:p>
            <a:r>
              <a:rPr lang="sv-SE" dirty="0"/>
              <a:t>Way Forward on NPRACH for NB-</a:t>
            </a:r>
            <a:r>
              <a:rPr lang="sv-SE" dirty="0" err="1"/>
              <a:t>IoT</a:t>
            </a:r>
            <a:r>
              <a:rPr lang="sv-SE" dirty="0"/>
              <a:t> TDD</a:t>
            </a:r>
            <a:endParaRPr lang="en-US" dirty="0"/>
          </a:p>
        </p:txBody>
      </p:sp>
      <p:sp>
        <p:nvSpPr>
          <p:cNvPr id="3" name="Subtitle 2">
            <a:extLst>
              <a:ext uri="{FF2B5EF4-FFF2-40B4-BE49-F238E27FC236}">
                <a16:creationId xmlns:a16="http://schemas.microsoft.com/office/drawing/2014/main" id="{451C1A98-421F-42B2-9B71-731AFD208916}"/>
              </a:ext>
            </a:extLst>
          </p:cNvPr>
          <p:cNvSpPr>
            <a:spLocks noGrp="1"/>
          </p:cNvSpPr>
          <p:nvPr>
            <p:ph type="subTitle" idx="1"/>
          </p:nvPr>
        </p:nvSpPr>
        <p:spPr/>
        <p:txBody>
          <a:bodyPr/>
          <a:lstStyle/>
          <a:p>
            <a:r>
              <a:rPr lang="sv-SE" dirty="0"/>
              <a:t>Ericsson, …</a:t>
            </a:r>
            <a:endParaRPr lang="en-US" dirty="0"/>
          </a:p>
        </p:txBody>
      </p:sp>
      <p:sp>
        <p:nvSpPr>
          <p:cNvPr id="5" name="Rectangle 4">
            <a:extLst>
              <a:ext uri="{FF2B5EF4-FFF2-40B4-BE49-F238E27FC236}">
                <a16:creationId xmlns:a16="http://schemas.microsoft.com/office/drawing/2014/main" id="{DC3595EB-ADD3-4C07-9F30-A19CF3A59AFD}"/>
              </a:ext>
            </a:extLst>
          </p:cNvPr>
          <p:cNvSpPr/>
          <p:nvPr/>
        </p:nvSpPr>
        <p:spPr>
          <a:xfrm>
            <a:off x="180622" y="199033"/>
            <a:ext cx="6096000" cy="923330"/>
          </a:xfrm>
          <a:prstGeom prst="rect">
            <a:avLst/>
          </a:prstGeom>
        </p:spPr>
        <p:txBody>
          <a:bodyPr>
            <a:spAutoFit/>
          </a:bodyPr>
          <a:lstStyle/>
          <a:p>
            <a:pPr hangingPunct="0"/>
            <a:r>
              <a:rPr lang="en-US" dirty="0"/>
              <a:t>3GPP TSG-RAN WG1 Meeting #91	</a:t>
            </a:r>
          </a:p>
          <a:p>
            <a:pPr hangingPunct="0"/>
            <a:r>
              <a:rPr lang="en-US" dirty="0"/>
              <a:t>Reno Nevada, USA 27</a:t>
            </a:r>
            <a:r>
              <a:rPr lang="en-US" baseline="30000" dirty="0"/>
              <a:t>th</a:t>
            </a:r>
            <a:r>
              <a:rPr lang="en-US" dirty="0"/>
              <a:t> Nov – 1</a:t>
            </a:r>
            <a:r>
              <a:rPr lang="en-US" baseline="30000" dirty="0"/>
              <a:t>th</a:t>
            </a:r>
            <a:r>
              <a:rPr lang="en-US" dirty="0"/>
              <a:t> Dec 2017</a:t>
            </a:r>
          </a:p>
          <a:p>
            <a:r>
              <a:rPr lang="en-US" altLang="ko-KR" dirty="0">
                <a:latin typeface="Calibri" pitchFamily="34" charset="0"/>
                <a:cs typeface="Times New Roman" pitchFamily="18" charset="0"/>
              </a:rPr>
              <a:t>Agenda item 6.2.6.3.2</a:t>
            </a:r>
          </a:p>
        </p:txBody>
      </p:sp>
      <p:sp>
        <p:nvSpPr>
          <p:cNvPr id="6" name="Rectangle 5">
            <a:extLst/>
          </p:cNvPr>
          <p:cNvSpPr/>
          <p:nvPr/>
        </p:nvSpPr>
        <p:spPr>
          <a:xfrm>
            <a:off x="9884980" y="291366"/>
            <a:ext cx="2069076" cy="369332"/>
          </a:xfrm>
          <a:prstGeom prst="rect">
            <a:avLst/>
          </a:prstGeom>
        </p:spPr>
        <p:txBody>
          <a:bodyPr wrap="square">
            <a:spAutoFit/>
          </a:bodyPr>
          <a:lstStyle/>
          <a:p>
            <a:r>
              <a:rPr lang="en-US" dirty="0"/>
              <a:t>DRAFT R1-1721192</a:t>
            </a:r>
            <a:endParaRPr lang="en-US" altLang="ko-KR" dirty="0">
              <a:latin typeface="Calibri" pitchFamily="34" charset="0"/>
              <a:cs typeface="Times New Roman" pitchFamily="18" charset="0"/>
            </a:endParaRPr>
          </a:p>
        </p:txBody>
      </p:sp>
    </p:spTree>
    <p:extLst>
      <p:ext uri="{BB962C8B-B14F-4D97-AF65-F5344CB8AC3E}">
        <p14:creationId xmlns:p14="http://schemas.microsoft.com/office/powerpoint/2010/main" val="2569240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196" y="214123"/>
            <a:ext cx="10515600" cy="1325563"/>
          </a:xfrm>
        </p:spPr>
        <p:txBody>
          <a:bodyPr/>
          <a:lstStyle/>
          <a:p>
            <a:r>
              <a:rPr lang="en-US" dirty="0"/>
              <a:t>Background</a:t>
            </a:r>
          </a:p>
        </p:txBody>
      </p:sp>
      <p:sp>
        <p:nvSpPr>
          <p:cNvPr id="3" name="Content Placeholder 2"/>
          <p:cNvSpPr>
            <a:spLocks noGrp="1"/>
          </p:cNvSpPr>
          <p:nvPr>
            <p:ph idx="1"/>
          </p:nvPr>
        </p:nvSpPr>
        <p:spPr>
          <a:xfrm>
            <a:off x="536196" y="1204127"/>
            <a:ext cx="10515600" cy="5406398"/>
          </a:xfrm>
        </p:spPr>
        <p:txBody>
          <a:bodyPr>
            <a:normAutofit/>
          </a:bodyPr>
          <a:lstStyle/>
          <a:p>
            <a:pPr algn="just"/>
            <a:endParaRPr lang="en-US" sz="1600" dirty="0"/>
          </a:p>
          <a:p>
            <a:pPr algn="just"/>
            <a:r>
              <a:rPr lang="en-US" sz="1600" dirty="0"/>
              <a:t>The NPRACH preamble as it was designed for FDD NB-IoT goes beyond 5ms (i.e., 5.6ms or 6.4ms), while the LTE TDD configurations only have 1, 2, or 3 contiguous UL subframes, reason why the NPRACH preamble cannot be supported as it is for TDD NB-IoT. </a:t>
            </a:r>
          </a:p>
          <a:p>
            <a:pPr algn="just"/>
            <a:r>
              <a:rPr lang="en-US" sz="1600" dirty="0"/>
              <a:t>In RAN1 #90bis, it was agreed that “</a:t>
            </a:r>
            <a:r>
              <a:rPr lang="en-US" sz="1600" i="1" dirty="0"/>
              <a:t>TDD NPRACH supports at least 3.75KHz subcarrier spacing single-tone with frequency hopping</a:t>
            </a:r>
            <a:r>
              <a:rPr lang="en-US" sz="1600" dirty="0"/>
              <a:t>” and that “</a:t>
            </a:r>
            <a:r>
              <a:rPr lang="en-US" sz="1600" i="1" dirty="0"/>
              <a:t>NPRACH formats using G symbol groups with back-to-back transmission followed by a guard time (FFS guard time duration) are supported for 1, 2, and 3 contiguous uplink subframes</a:t>
            </a:r>
            <a:r>
              <a:rPr lang="en-US" sz="1600" dirty="0"/>
              <a:t>”. Letting the following details to be decided at this meeting: </a:t>
            </a:r>
          </a:p>
          <a:p>
            <a:pPr marL="0" indent="0" algn="just">
              <a:buNone/>
            </a:pPr>
            <a:endParaRPr lang="en-US" sz="1600" dirty="0"/>
          </a:p>
          <a:p>
            <a:pPr lvl="1" algn="just"/>
            <a:r>
              <a:rPr lang="en-US" sz="1600" dirty="0"/>
              <a:t>Number of symbol groups composing a preamble (P), where P is even.</a:t>
            </a:r>
          </a:p>
          <a:p>
            <a:pPr lvl="1" algn="just"/>
            <a:r>
              <a:rPr lang="en-US" sz="1600" dirty="0"/>
              <a:t>Number of symbol groups transmitted back-to-back (G), where G≥2.</a:t>
            </a:r>
          </a:p>
          <a:p>
            <a:pPr lvl="1" algn="just"/>
            <a:r>
              <a:rPr lang="en-US" sz="1600" dirty="0"/>
              <a:t>Guard time duration.</a:t>
            </a:r>
          </a:p>
          <a:p>
            <a:pPr lvl="1" algn="just"/>
            <a:r>
              <a:rPr lang="en-US" sz="1600" dirty="0"/>
              <a:t>Cyclic Prefix (CP) duration per symbol group.</a:t>
            </a:r>
          </a:p>
          <a:p>
            <a:pPr lvl="1" algn="just"/>
            <a:r>
              <a:rPr lang="en-US" sz="1600" dirty="0"/>
              <a:t>Number of symbols (N) per symbol group.</a:t>
            </a:r>
          </a:p>
          <a:p>
            <a:pPr lvl="1" algn="just"/>
            <a:r>
              <a:rPr lang="en-US" sz="1600" dirty="0"/>
              <a:t>Frequency Hopping among the symbols transmitted back-to-back, including 3.75KHz and 22.5KHz.</a:t>
            </a:r>
          </a:p>
          <a:p>
            <a:pPr lvl="1" algn="just"/>
            <a:r>
              <a:rPr lang="en-US" sz="1600" dirty="0"/>
              <a:t>Frequency Hopping between discontinuous transmissions within one preamble.</a:t>
            </a:r>
          </a:p>
          <a:p>
            <a:pPr lvl="1" algn="just"/>
            <a:r>
              <a:rPr lang="en-US" sz="1600" dirty="0"/>
              <a:t>Details on the Cell specific pseudo-random hopping used between NPRACH preamble repetitions.</a:t>
            </a:r>
          </a:p>
          <a:p>
            <a:pPr lvl="1" algn="just"/>
            <a:r>
              <a:rPr lang="en-US" sz="1600" dirty="0"/>
              <a:t>Whether also “also 5 kHz subcarrier spacing is supported e.g. for UL-DL configuration #2”.</a:t>
            </a:r>
          </a:p>
        </p:txBody>
      </p:sp>
    </p:spTree>
    <p:extLst>
      <p:ext uri="{BB962C8B-B14F-4D97-AF65-F5344CB8AC3E}">
        <p14:creationId xmlns:p14="http://schemas.microsoft.com/office/powerpoint/2010/main" val="3578091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B2318FD-2CC5-47B2-9CA8-8BFCC989FEA7}"/>
              </a:ext>
            </a:extLst>
          </p:cNvPr>
          <p:cNvSpPr txBox="1"/>
          <p:nvPr/>
        </p:nvSpPr>
        <p:spPr>
          <a:xfrm>
            <a:off x="809408" y="204622"/>
            <a:ext cx="2551211" cy="769441"/>
          </a:xfrm>
          <a:prstGeom prst="rect">
            <a:avLst/>
          </a:prstGeom>
          <a:noFill/>
        </p:spPr>
        <p:txBody>
          <a:bodyPr wrap="none" rtlCol="0">
            <a:spAutoFit/>
          </a:bodyPr>
          <a:lstStyle/>
          <a:p>
            <a:r>
              <a:rPr lang="en-US" sz="4400" dirty="0"/>
              <a:t>Proposals</a:t>
            </a:r>
            <a:r>
              <a:rPr lang="sv-SE" sz="4400" dirty="0"/>
              <a:t>:</a:t>
            </a:r>
            <a:endParaRPr lang="en-US" sz="4400" dirty="0"/>
          </a:p>
        </p:txBody>
      </p:sp>
      <p:sp>
        <p:nvSpPr>
          <p:cNvPr id="10" name="TextBox 9">
            <a:extLst>
              <a:ext uri="{FF2B5EF4-FFF2-40B4-BE49-F238E27FC236}">
                <a16:creationId xmlns:a16="http://schemas.microsoft.com/office/drawing/2014/main" id="{1615B5E1-6390-49A2-A2F2-D7435E8C4AE2}"/>
              </a:ext>
            </a:extLst>
          </p:cNvPr>
          <p:cNvSpPr txBox="1"/>
          <p:nvPr/>
        </p:nvSpPr>
        <p:spPr>
          <a:xfrm>
            <a:off x="92765" y="1283119"/>
            <a:ext cx="11807687" cy="6370975"/>
          </a:xfrm>
          <a:prstGeom prst="rect">
            <a:avLst/>
          </a:prstGeom>
          <a:noFill/>
        </p:spPr>
        <p:txBody>
          <a:bodyPr wrap="square" rtlCol="0">
            <a:spAutoFit/>
          </a:bodyPr>
          <a:lstStyle/>
          <a:p>
            <a:r>
              <a:rPr lang="en-US" sz="1700" dirty="0"/>
              <a:t>For NPRACH in NB-IoT TDD:</a:t>
            </a:r>
          </a:p>
          <a:p>
            <a:endParaRPr lang="en-US" sz="1600" dirty="0"/>
          </a:p>
          <a:p>
            <a:pPr algn="just"/>
            <a:r>
              <a:rPr lang="en-US" sz="1400" b="1" dirty="0"/>
              <a:t>NPRACH preamble structure for TDD NB-IoT: </a:t>
            </a:r>
            <a:r>
              <a:rPr lang="en-US" sz="1400" dirty="0"/>
              <a:t>  </a:t>
            </a:r>
          </a:p>
          <a:p>
            <a:pPr algn="just"/>
            <a:endParaRPr lang="en-US" sz="1400" dirty="0"/>
          </a:p>
          <a:p>
            <a:pPr algn="just"/>
            <a:r>
              <a:rPr lang="en-US" sz="1300" dirty="0"/>
              <a:t>Keep the NPRACH preamble structure in TDD as close as possible to the existing one in FDD:</a:t>
            </a:r>
          </a:p>
          <a:p>
            <a:pPr marL="742950" lvl="1" indent="-285750" algn="just">
              <a:buFont typeface="Arial" panose="020B0604020202020204" pitchFamily="34" charset="0"/>
              <a:buChar char="•"/>
            </a:pPr>
            <a:r>
              <a:rPr lang="en-US" sz="1300" dirty="0"/>
              <a:t>In FDD NB-IoT, a preamble consists of four symbol groups transmitted next to each other in the time domain.</a:t>
            </a:r>
          </a:p>
          <a:p>
            <a:pPr marL="742950" lvl="1" indent="-285750" algn="just">
              <a:buFont typeface="Arial" panose="020B0604020202020204" pitchFamily="34" charset="0"/>
              <a:buChar char="•"/>
            </a:pPr>
            <a:r>
              <a:rPr lang="en-US" sz="1300" dirty="0"/>
              <a:t>In TDD NB-IoT, the preamble can be kept consisting of four symbol groups (i.e., P=4), while as per the agreement “</a:t>
            </a:r>
            <a:r>
              <a:rPr lang="en-US" sz="1300" i="1" dirty="0"/>
              <a:t>NPRACH formats using G symbol groups with back-to-back transmission followed by a guard time (FFS guard time duration) are supported for 1, 2, and 3 contiguous uplink subframes</a:t>
            </a:r>
            <a:r>
              <a:rPr lang="en-US" sz="1300" dirty="0"/>
              <a:t>”.</a:t>
            </a:r>
          </a:p>
          <a:p>
            <a:pPr marL="1200150" lvl="2" indent="-285750" algn="just">
              <a:buFont typeface="Arial" panose="020B0604020202020204" pitchFamily="34" charset="0"/>
              <a:buChar char="•"/>
            </a:pPr>
            <a:r>
              <a:rPr lang="sv-SE" sz="1300" dirty="0"/>
              <a:t>G </a:t>
            </a:r>
            <a:r>
              <a:rPr lang="sv-SE" sz="1300" dirty="0" err="1"/>
              <a:t>was</a:t>
            </a:r>
            <a:r>
              <a:rPr lang="sv-SE" sz="1300" dirty="0"/>
              <a:t> </a:t>
            </a:r>
            <a:r>
              <a:rPr lang="sv-SE" sz="1300" dirty="0" err="1"/>
              <a:t>agreed</a:t>
            </a:r>
            <a:r>
              <a:rPr lang="sv-SE" sz="1300" dirty="0"/>
              <a:t> to be G≥2. The </a:t>
            </a:r>
            <a:r>
              <a:rPr lang="sv-SE" sz="1300" dirty="0" err="1"/>
              <a:t>value</a:t>
            </a:r>
            <a:r>
              <a:rPr lang="sv-SE" sz="1300" dirty="0"/>
              <a:t> </a:t>
            </a:r>
            <a:r>
              <a:rPr lang="sv-SE" sz="1300" dirty="0" err="1"/>
              <a:t>of</a:t>
            </a:r>
            <a:r>
              <a:rPr lang="sv-SE" sz="1300" dirty="0"/>
              <a:t> G </a:t>
            </a:r>
            <a:r>
              <a:rPr lang="sv-SE" sz="1300" dirty="0" err="1"/>
              <a:t>can</a:t>
            </a:r>
            <a:r>
              <a:rPr lang="sv-SE" sz="1300" dirty="0"/>
              <a:t> be </a:t>
            </a:r>
            <a:r>
              <a:rPr lang="sv-SE" sz="1300" dirty="0" err="1"/>
              <a:t>kept</a:t>
            </a:r>
            <a:r>
              <a:rPr lang="sv-SE" sz="1300" dirty="0"/>
              <a:t> to the minimum in </a:t>
            </a:r>
            <a:r>
              <a:rPr lang="sv-SE" sz="1300" dirty="0" err="1"/>
              <a:t>such</a:t>
            </a:r>
            <a:r>
              <a:rPr lang="sv-SE" sz="1300" dirty="0"/>
              <a:t> a </a:t>
            </a:r>
            <a:r>
              <a:rPr lang="sv-SE" sz="1300" dirty="0" err="1"/>
              <a:t>way</a:t>
            </a:r>
            <a:r>
              <a:rPr lang="sv-SE" sz="1300" dirty="0"/>
              <a:t> </a:t>
            </a:r>
            <a:r>
              <a:rPr lang="sv-SE" sz="1300" dirty="0" err="1"/>
              <a:t>that</a:t>
            </a:r>
            <a:r>
              <a:rPr lang="sv-SE" sz="1300" dirty="0"/>
              <a:t> </a:t>
            </a:r>
            <a:r>
              <a:rPr lang="sv-SE" sz="1300" dirty="0" err="1"/>
              <a:t>we</a:t>
            </a:r>
            <a:r>
              <a:rPr lang="sv-SE" sz="1300" dirty="0"/>
              <a:t> </a:t>
            </a:r>
            <a:r>
              <a:rPr lang="sv-SE" sz="1300" dirty="0" err="1"/>
              <a:t>can</a:t>
            </a:r>
            <a:r>
              <a:rPr lang="sv-SE" sz="1300" dirty="0"/>
              <a:t> </a:t>
            </a:r>
            <a:r>
              <a:rPr lang="sv-SE" sz="1300" dirty="0" err="1"/>
              <a:t>guarantee</a:t>
            </a:r>
            <a:r>
              <a:rPr lang="sv-SE" sz="1300" dirty="0"/>
              <a:t> to </a:t>
            </a:r>
            <a:r>
              <a:rPr lang="sv-SE" sz="1300" dirty="0" err="1"/>
              <a:t>have</a:t>
            </a:r>
            <a:r>
              <a:rPr lang="sv-SE" sz="1300" dirty="0"/>
              <a:t> a pair </a:t>
            </a:r>
            <a:r>
              <a:rPr lang="sv-SE" sz="1300" dirty="0" err="1"/>
              <a:t>of</a:t>
            </a:r>
            <a:r>
              <a:rPr lang="sv-SE" sz="1300" dirty="0"/>
              <a:t> symbols </a:t>
            </a:r>
            <a:r>
              <a:rPr lang="sv-SE" sz="1300" dirty="0" err="1"/>
              <a:t>groups</a:t>
            </a:r>
            <a:r>
              <a:rPr lang="sv-SE" sz="1300" dirty="0"/>
              <a:t> </a:t>
            </a:r>
            <a:r>
              <a:rPr lang="sv-SE" sz="1300" dirty="0" err="1"/>
              <a:t>transmitted</a:t>
            </a:r>
            <a:r>
              <a:rPr lang="sv-SE" sz="1300" dirty="0"/>
              <a:t> back-to-back </a:t>
            </a:r>
            <a:r>
              <a:rPr lang="sv-SE" sz="1300" dirty="0" err="1"/>
              <a:t>followed</a:t>
            </a:r>
            <a:r>
              <a:rPr lang="sv-SE" sz="1300" dirty="0"/>
              <a:t> by a </a:t>
            </a:r>
            <a:r>
              <a:rPr lang="sv-SE" sz="1300" dirty="0" err="1"/>
              <a:t>guard</a:t>
            </a:r>
            <a:r>
              <a:rPr lang="sv-SE" sz="1300" dirty="0"/>
              <a:t> </a:t>
            </a:r>
            <a:r>
              <a:rPr lang="sv-SE" sz="1300" dirty="0" err="1"/>
              <a:t>time</a:t>
            </a:r>
            <a:r>
              <a:rPr lang="sv-SE" sz="1300" dirty="0"/>
              <a:t> over </a:t>
            </a:r>
            <a:r>
              <a:rPr lang="en-US" sz="1300" dirty="0"/>
              <a:t>1, 2, or 3 UL adjacent subframes as available. This way the discontinuity (i.e., regardless of the NPRACH format) can be guaranteed to occur always between the 2nd and 3rd symbol groups of a preamble.</a:t>
            </a:r>
          </a:p>
          <a:p>
            <a:pPr marL="1200150" lvl="2" indent="-285750" algn="just">
              <a:buFont typeface="Arial" panose="020B0604020202020204" pitchFamily="34" charset="0"/>
              <a:buChar char="•"/>
            </a:pPr>
            <a:endParaRPr lang="sv-SE" sz="1400" dirty="0"/>
          </a:p>
          <a:p>
            <a:pPr marL="1200150" lvl="2" indent="-285750" algn="just">
              <a:buFont typeface="Arial" panose="020B0604020202020204" pitchFamily="34" charset="0"/>
              <a:buChar char="•"/>
            </a:pPr>
            <a:endParaRPr lang="sv-SE" sz="1400" dirty="0"/>
          </a:p>
          <a:p>
            <a:pPr marL="1200150" lvl="2" indent="-285750" algn="just">
              <a:buFont typeface="Arial" panose="020B0604020202020204" pitchFamily="34" charset="0"/>
              <a:buChar char="•"/>
            </a:pPr>
            <a:endParaRPr lang="sv-SE" sz="1400" dirty="0"/>
          </a:p>
          <a:p>
            <a:pPr marL="1200150" lvl="2" indent="-285750" algn="just">
              <a:buFont typeface="Arial" panose="020B0604020202020204" pitchFamily="34" charset="0"/>
              <a:buChar char="•"/>
            </a:pPr>
            <a:endParaRPr lang="sv-SE" sz="1400" dirty="0"/>
          </a:p>
          <a:p>
            <a:pPr marL="1200150" lvl="2" indent="-285750" algn="just">
              <a:buFont typeface="Arial" panose="020B0604020202020204" pitchFamily="34" charset="0"/>
              <a:buChar char="•"/>
            </a:pPr>
            <a:endParaRPr lang="sv-SE" sz="1400" dirty="0"/>
          </a:p>
          <a:p>
            <a:pPr marL="1200150" lvl="2" indent="-285750" algn="just">
              <a:buFont typeface="Arial" panose="020B0604020202020204" pitchFamily="34" charset="0"/>
              <a:buChar char="•"/>
            </a:pPr>
            <a:endParaRPr lang="sv-SE" sz="1400" dirty="0"/>
          </a:p>
          <a:p>
            <a:pPr marL="1200150" lvl="2" indent="-285750" algn="just">
              <a:buFont typeface="Arial" panose="020B0604020202020204" pitchFamily="34" charset="0"/>
              <a:buChar char="•"/>
            </a:pPr>
            <a:endParaRPr lang="sv-SE" sz="1400" dirty="0"/>
          </a:p>
          <a:p>
            <a:pPr marL="1200150" lvl="2" indent="-285750" algn="just">
              <a:buFont typeface="Arial" panose="020B0604020202020204" pitchFamily="34" charset="0"/>
              <a:buChar char="•"/>
            </a:pPr>
            <a:endParaRPr lang="sv-SE" sz="1400" dirty="0"/>
          </a:p>
          <a:p>
            <a:pPr marL="1200150" lvl="2" indent="-285750" algn="just">
              <a:buFont typeface="Arial" panose="020B0604020202020204" pitchFamily="34" charset="0"/>
              <a:buChar char="•"/>
            </a:pPr>
            <a:endParaRPr lang="sv-SE" sz="1400" dirty="0"/>
          </a:p>
          <a:p>
            <a:pPr marL="1200150" lvl="2" indent="-285750" algn="just">
              <a:buFont typeface="Arial" panose="020B0604020202020204" pitchFamily="34" charset="0"/>
              <a:buChar char="•"/>
            </a:pPr>
            <a:endParaRPr lang="en-US" sz="1400" dirty="0"/>
          </a:p>
          <a:p>
            <a:pPr algn="just"/>
            <a:endParaRPr lang="sv-SE" sz="1400" dirty="0"/>
          </a:p>
          <a:p>
            <a:pPr algn="just"/>
            <a:r>
              <a:rPr lang="en-US" sz="1400" b="1" dirty="0"/>
              <a:t>Proposal 1: Keep the number of symbol groups in a NPRACH preamble in TDD the same as in FDD, that is P =4.</a:t>
            </a:r>
          </a:p>
          <a:p>
            <a:pPr algn="just"/>
            <a:r>
              <a:rPr lang="en-US" sz="1400" b="1" dirty="0"/>
              <a:t>Proposal 2: The number of symbol groups that are transmitted back-to-back is two, that is G =2.</a:t>
            </a:r>
          </a:p>
          <a:p>
            <a:pPr lvl="2" algn="just"/>
            <a:endParaRPr lang="sv-SE" sz="1600" dirty="0"/>
          </a:p>
          <a:p>
            <a:pPr lvl="1"/>
            <a:endParaRPr lang="en-US" sz="1700" dirty="0"/>
          </a:p>
          <a:p>
            <a:endParaRPr lang="en-US" sz="1700" dirty="0"/>
          </a:p>
          <a:p>
            <a:endParaRPr lang="en-US" sz="1700" dirty="0"/>
          </a:p>
        </p:txBody>
      </p:sp>
      <p:pic>
        <p:nvPicPr>
          <p:cNvPr id="6" name="Picture 5">
            <a:extLst>
              <a:ext uri="{FF2B5EF4-FFF2-40B4-BE49-F238E27FC236}">
                <a16:creationId xmlns:a16="http://schemas.microsoft.com/office/drawing/2014/main" id="{89FFC80D-3145-4670-B4AB-54DD438B4D12}"/>
              </a:ext>
            </a:extLst>
          </p:cNvPr>
          <p:cNvPicPr>
            <a:picLocks noChangeAspect="1"/>
          </p:cNvPicPr>
          <p:nvPr/>
        </p:nvPicPr>
        <p:blipFill>
          <a:blip r:embed="rId2"/>
          <a:stretch>
            <a:fillRect/>
          </a:stretch>
        </p:blipFill>
        <p:spPr>
          <a:xfrm>
            <a:off x="1077567" y="3939311"/>
            <a:ext cx="5097946" cy="1744452"/>
          </a:xfrm>
          <a:prstGeom prst="rect">
            <a:avLst/>
          </a:prstGeom>
        </p:spPr>
      </p:pic>
      <p:pic>
        <p:nvPicPr>
          <p:cNvPr id="7" name="Picture 6">
            <a:extLst>
              <a:ext uri="{FF2B5EF4-FFF2-40B4-BE49-F238E27FC236}">
                <a16:creationId xmlns:a16="http://schemas.microsoft.com/office/drawing/2014/main" id="{C969D832-F285-460D-AD31-1B80AB33C0D0}"/>
              </a:ext>
            </a:extLst>
          </p:cNvPr>
          <p:cNvPicPr>
            <a:picLocks noChangeAspect="1"/>
          </p:cNvPicPr>
          <p:nvPr/>
        </p:nvPicPr>
        <p:blipFill>
          <a:blip r:embed="rId3"/>
          <a:stretch>
            <a:fillRect/>
          </a:stretch>
        </p:blipFill>
        <p:spPr>
          <a:xfrm>
            <a:off x="9126894" y="3628312"/>
            <a:ext cx="2190462" cy="2578486"/>
          </a:xfrm>
          <a:prstGeom prst="rect">
            <a:avLst/>
          </a:prstGeom>
        </p:spPr>
      </p:pic>
    </p:spTree>
    <p:extLst>
      <p:ext uri="{BB962C8B-B14F-4D97-AF65-F5344CB8AC3E}">
        <p14:creationId xmlns:p14="http://schemas.microsoft.com/office/powerpoint/2010/main" val="1005749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B2318FD-2CC5-47B2-9CA8-8BFCC989FEA7}"/>
              </a:ext>
            </a:extLst>
          </p:cNvPr>
          <p:cNvSpPr txBox="1"/>
          <p:nvPr/>
        </p:nvSpPr>
        <p:spPr>
          <a:xfrm>
            <a:off x="809408" y="204622"/>
            <a:ext cx="2551211" cy="769441"/>
          </a:xfrm>
          <a:prstGeom prst="rect">
            <a:avLst/>
          </a:prstGeom>
          <a:noFill/>
        </p:spPr>
        <p:txBody>
          <a:bodyPr wrap="none" rtlCol="0">
            <a:spAutoFit/>
          </a:bodyPr>
          <a:lstStyle/>
          <a:p>
            <a:r>
              <a:rPr lang="en-US" sz="4400" dirty="0"/>
              <a:t>Proposals</a:t>
            </a:r>
            <a:r>
              <a:rPr lang="sv-SE" sz="4400" dirty="0"/>
              <a:t>:</a:t>
            </a:r>
            <a:endParaRPr lang="en-US" sz="4400" dirty="0"/>
          </a:p>
        </p:txBody>
      </p:sp>
      <p:sp>
        <p:nvSpPr>
          <p:cNvPr id="10" name="TextBox 9">
            <a:extLst>
              <a:ext uri="{FF2B5EF4-FFF2-40B4-BE49-F238E27FC236}">
                <a16:creationId xmlns:a16="http://schemas.microsoft.com/office/drawing/2014/main" id="{1615B5E1-6390-49A2-A2F2-D7435E8C4AE2}"/>
              </a:ext>
            </a:extLst>
          </p:cNvPr>
          <p:cNvSpPr txBox="1"/>
          <p:nvPr/>
        </p:nvSpPr>
        <p:spPr>
          <a:xfrm>
            <a:off x="92765" y="1283119"/>
            <a:ext cx="11807687" cy="7894469"/>
          </a:xfrm>
          <a:prstGeom prst="rect">
            <a:avLst/>
          </a:prstGeom>
          <a:noFill/>
        </p:spPr>
        <p:txBody>
          <a:bodyPr wrap="square" rtlCol="0">
            <a:spAutoFit/>
          </a:bodyPr>
          <a:lstStyle/>
          <a:p>
            <a:r>
              <a:rPr lang="en-US" sz="1300" dirty="0"/>
              <a:t>The content of the symbol groups transmitted back-to-back (i.e., a CP, and N symbols per symbol group) is limited by the duration of either 1, 2, or 3 subframes, plus the guard time duration. Thus, the CP duration, and the number of symbols per symbol group (i.e., the value of N) will be different for each of the three NPRACH formats to be used in TDD NB-IoT.</a:t>
            </a:r>
          </a:p>
          <a:p>
            <a:pPr algn="just"/>
            <a:r>
              <a:rPr lang="en-GB" sz="1300" b="1" dirty="0"/>
              <a:t>Proposal 3: Keep the symbol duration as in FDD (i.e., 266.7us), and allow the CP duration, the number of symbols per symbol group (i.e., </a:t>
            </a:r>
            <a:r>
              <a:rPr lang="en-GB" sz="1300" b="1" i="1" dirty="0"/>
              <a:t>N</a:t>
            </a:r>
            <a:r>
              <a:rPr lang="en-GB" sz="1300" b="1" dirty="0"/>
              <a:t>), and guard time to be configurable. FFS the sets of values for each configurable parameter, where each set consists at most of two configurable values (e.g., in particular, the CP duration can have two sets, one for</a:t>
            </a:r>
            <a:r>
              <a:rPr lang="en-US" sz="1300" b="1" dirty="0"/>
              <a:t> large cell sizes, and one for small cell sizes, consisting of two values each</a:t>
            </a:r>
            <a:r>
              <a:rPr lang="en-GB" sz="1300" b="1" dirty="0"/>
              <a:t>).</a:t>
            </a:r>
            <a:endParaRPr lang="en-US" sz="1300" b="1" dirty="0"/>
          </a:p>
          <a:p>
            <a:pPr algn="just"/>
            <a:endParaRPr lang="en-US" sz="1300" b="1" dirty="0"/>
          </a:p>
          <a:p>
            <a:pPr algn="just"/>
            <a:endParaRPr lang="sv-SE" sz="1400" dirty="0"/>
          </a:p>
          <a:p>
            <a:pPr algn="just"/>
            <a:r>
              <a:rPr lang="en-US" sz="1400" b="1" dirty="0"/>
              <a:t>Frequency Hopping: </a:t>
            </a:r>
            <a:r>
              <a:rPr lang="en-US" sz="1400" dirty="0"/>
              <a:t>  </a:t>
            </a:r>
          </a:p>
          <a:p>
            <a:pPr algn="just"/>
            <a:endParaRPr lang="sv-SE" sz="1400" dirty="0"/>
          </a:p>
          <a:p>
            <a:pPr algn="just"/>
            <a:r>
              <a:rPr lang="en-US" sz="1300" dirty="0"/>
              <a:t>In FDD NB-IoT, a bandwidth of 45KHz is used to support up to 12 orthogonal NPRACH preambles being transmitted simultaneously. Moreover, the hopping pattern makes use of 3.75KHz (1 tone hopping) and 22.6KHz (6 tone hopping) hopping distances, just as per the agreement reached in RAN1 #90bis. Keeping a preamble consisting of four symbol groups (i.e., P=4) is important for the Frequency Hopping if the design is intended to be kept closed as the one for FDD. In RAN1 #90bis, it was stated as “FFS the details of the hopping pattern (subcarrier spacing, 3.75 kHz and 22.5 kHz hopping distances are supported)”, while “For the hopping between discontinuous transmissions within one preamble”, it was also an “FFS hopping distance and hopping pattern”.</a:t>
            </a:r>
          </a:p>
          <a:p>
            <a:pPr algn="just"/>
            <a:endParaRPr lang="sv-SE" sz="1300" dirty="0"/>
          </a:p>
          <a:p>
            <a:pPr algn="just"/>
            <a:endParaRPr lang="sv-SE" sz="1300" dirty="0"/>
          </a:p>
          <a:p>
            <a:pPr algn="just"/>
            <a:endParaRPr lang="sv-SE" sz="1300" dirty="0"/>
          </a:p>
          <a:p>
            <a:pPr algn="just"/>
            <a:endParaRPr lang="sv-SE" sz="1300" dirty="0"/>
          </a:p>
          <a:p>
            <a:pPr algn="just"/>
            <a:endParaRPr lang="sv-SE" sz="1300" dirty="0"/>
          </a:p>
          <a:p>
            <a:pPr algn="just"/>
            <a:endParaRPr lang="sv-SE" sz="1300" dirty="0"/>
          </a:p>
          <a:p>
            <a:pPr algn="just"/>
            <a:endParaRPr lang="sv-SE" sz="1300" dirty="0"/>
          </a:p>
          <a:p>
            <a:pPr hangingPunct="0"/>
            <a:r>
              <a:rPr lang="en-GB" sz="1300" b="1" dirty="0"/>
              <a:t>Proposal 4: Keep the frequency hopping of a TDD </a:t>
            </a:r>
            <a:r>
              <a:rPr lang="en-US" sz="1300" b="1" dirty="0"/>
              <a:t>NPRACH preamble similar to FDD:</a:t>
            </a:r>
            <a:endParaRPr lang="en-US" sz="1300" dirty="0"/>
          </a:p>
          <a:p>
            <a:pPr marL="285750" lvl="0" indent="-285750">
              <a:buFont typeface="Arial" panose="020B0604020202020204" pitchFamily="34" charset="0"/>
              <a:buChar char="•"/>
            </a:pPr>
            <a:r>
              <a:rPr lang="en-GB" sz="1300" b="1" dirty="0"/>
              <a:t>1 tone hopping is applied for the first 2 back-to-back symbol groups</a:t>
            </a:r>
            <a:endParaRPr lang="en-US" sz="1300" dirty="0"/>
          </a:p>
          <a:p>
            <a:pPr marL="285750" lvl="0" indent="-285750">
              <a:buFont typeface="Arial" panose="020B0604020202020204" pitchFamily="34" charset="0"/>
              <a:buChar char="•"/>
            </a:pPr>
            <a:r>
              <a:rPr lang="en-GB" sz="1300" b="1" dirty="0"/>
              <a:t>A configurable hopping is applied between the non-contiguous 2</a:t>
            </a:r>
            <a:r>
              <a:rPr lang="en-GB" sz="1300" b="1" baseline="30000" dirty="0"/>
              <a:t>nd</a:t>
            </a:r>
            <a:r>
              <a:rPr lang="en-GB" sz="1300" b="1" dirty="0"/>
              <a:t> and 3</a:t>
            </a:r>
            <a:r>
              <a:rPr lang="en-GB" sz="1300" b="1" baseline="30000" dirty="0"/>
              <a:t>rd</a:t>
            </a:r>
            <a:r>
              <a:rPr lang="en-GB" sz="1300" b="1" dirty="0"/>
              <a:t> symbol groups</a:t>
            </a:r>
            <a:endParaRPr lang="en-US" sz="1300" dirty="0"/>
          </a:p>
          <a:p>
            <a:pPr marL="742950" lvl="1" indent="-285750">
              <a:buFont typeface="Arial" panose="020B0604020202020204" pitchFamily="34" charset="0"/>
              <a:buChar char="•"/>
            </a:pPr>
            <a:r>
              <a:rPr lang="en-GB" sz="1300" b="1" dirty="0"/>
              <a:t>The value of the hopping X is configurable and chosen among the values in the following set: X = {0, 1, 2, 3, 4, 5}.</a:t>
            </a:r>
            <a:endParaRPr lang="en-US" sz="1300" dirty="0"/>
          </a:p>
          <a:p>
            <a:pPr marL="285750" lvl="0" indent="-285750">
              <a:buFont typeface="Arial" panose="020B0604020202020204" pitchFamily="34" charset="0"/>
              <a:buChar char="•"/>
            </a:pPr>
            <a:r>
              <a:rPr lang="en-GB" sz="1300" b="1" dirty="0"/>
              <a:t>6 tone hopping is applied for the second 2 back-to-back symbol groups</a:t>
            </a:r>
          </a:p>
          <a:p>
            <a:pPr lvl="0"/>
            <a:r>
              <a:rPr lang="en-US" sz="1300" b="1" dirty="0"/>
              <a:t>Proposal 5: For frequency hopping across preambles, cell specific pseudo random hopping is applied.</a:t>
            </a:r>
          </a:p>
          <a:p>
            <a:pPr marL="285750" indent="-285750" algn="just">
              <a:buFont typeface="Arial" panose="020B0604020202020204" pitchFamily="34" charset="0"/>
              <a:buChar char="•"/>
            </a:pPr>
            <a:endParaRPr lang="sv-SE" sz="1300" dirty="0"/>
          </a:p>
          <a:p>
            <a:pPr marL="285750" indent="-285750" algn="just">
              <a:buFont typeface="Arial" panose="020B0604020202020204" pitchFamily="34" charset="0"/>
              <a:buChar char="•"/>
            </a:pPr>
            <a:endParaRPr lang="en-US" sz="1300" dirty="0"/>
          </a:p>
          <a:p>
            <a:pPr marL="285750" indent="-285750" algn="just">
              <a:buFont typeface="Arial" panose="020B0604020202020204" pitchFamily="34" charset="0"/>
              <a:buChar char="•"/>
            </a:pPr>
            <a:endParaRPr lang="en-US" sz="1300" dirty="0"/>
          </a:p>
          <a:p>
            <a:pPr algn="just"/>
            <a:endParaRPr lang="en-US" sz="1400" dirty="0"/>
          </a:p>
          <a:p>
            <a:pPr algn="just"/>
            <a:endParaRPr lang="sv-SE" sz="1400" dirty="0"/>
          </a:p>
          <a:p>
            <a:pPr algn="just"/>
            <a:endParaRPr lang="sv-SE" sz="1400" dirty="0"/>
          </a:p>
          <a:p>
            <a:pPr algn="just"/>
            <a:endParaRPr lang="sv-SE" sz="1400" dirty="0"/>
          </a:p>
          <a:p>
            <a:pPr algn="just"/>
            <a:endParaRPr lang="en-US" sz="1400" dirty="0"/>
          </a:p>
          <a:p>
            <a:pPr algn="just"/>
            <a:endParaRPr lang="en-US" sz="1400" dirty="0"/>
          </a:p>
          <a:p>
            <a:endParaRPr lang="en-US" sz="1700" dirty="0"/>
          </a:p>
        </p:txBody>
      </p:sp>
      <p:pic>
        <p:nvPicPr>
          <p:cNvPr id="13" name="Picture 12">
            <a:extLst>
              <a:ext uri="{FF2B5EF4-FFF2-40B4-BE49-F238E27FC236}">
                <a16:creationId xmlns:a16="http://schemas.microsoft.com/office/drawing/2014/main" id="{2511C94D-70D2-49B1-A9BD-949C62B78B8B}"/>
              </a:ext>
            </a:extLst>
          </p:cNvPr>
          <p:cNvPicPr>
            <a:picLocks noChangeAspect="1"/>
          </p:cNvPicPr>
          <p:nvPr/>
        </p:nvPicPr>
        <p:blipFill>
          <a:blip r:embed="rId2"/>
          <a:stretch>
            <a:fillRect/>
          </a:stretch>
        </p:blipFill>
        <p:spPr>
          <a:xfrm>
            <a:off x="7196357" y="4294979"/>
            <a:ext cx="4388004" cy="1870748"/>
          </a:xfrm>
          <a:prstGeom prst="rect">
            <a:avLst/>
          </a:prstGeom>
        </p:spPr>
      </p:pic>
    </p:spTree>
    <p:extLst>
      <p:ext uri="{BB962C8B-B14F-4D97-AF65-F5344CB8AC3E}">
        <p14:creationId xmlns:p14="http://schemas.microsoft.com/office/powerpoint/2010/main" val="39413388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3992</TotalTime>
  <Words>455</Words>
  <Application>Microsoft Office PowerPoint</Application>
  <PresentationFormat>Widescreen</PresentationFormat>
  <Paragraphs>73</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Malgun Gothic</vt:lpstr>
      <vt:lpstr>Arial</vt:lpstr>
      <vt:lpstr>Calibri</vt:lpstr>
      <vt:lpstr>Calibri Light</vt:lpstr>
      <vt:lpstr>Times New Roman</vt:lpstr>
      <vt:lpstr>Office Theme</vt:lpstr>
      <vt:lpstr>Way Forward on NPRACH for NB-IoT TDD</vt:lpstr>
      <vt:lpstr>Background</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TDD NB-IoT</dc:title>
  <dc:creator>Ericsson1</dc:creator>
  <cp:lastModifiedBy>EGERMED1</cp:lastModifiedBy>
  <cp:revision>113</cp:revision>
  <dcterms:created xsi:type="dcterms:W3CDTF">2017-08-18T07:18:33Z</dcterms:created>
  <dcterms:modified xsi:type="dcterms:W3CDTF">2017-11-30T08:26:26Z</dcterms:modified>
</cp:coreProperties>
</file>