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383" autoAdjust="0"/>
    <p:restoredTop sz="94660"/>
  </p:normalViewPr>
  <p:slideViewPr>
    <p:cSldViewPr snapToGrid="0">
      <p:cViewPr varScale="1">
        <p:scale>
          <a:sx n="74" d="100"/>
          <a:sy n="74" d="100"/>
        </p:scale>
        <p:origin x="99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12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EF40637-4050-4987-BFB9-6E931756B88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1E45FBCD-3730-4889-8639-05370207DE3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27A456A0-BCE0-448E-876C-776B592B0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A7493-2ECE-421E-B462-AE1073FF9103}" type="datetimeFigureOut">
              <a:rPr lang="en-US" smtClean="0"/>
              <a:t>11/29/2017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16471189-D591-485B-B92C-9EA9C3A7A6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1DBCFECE-C2A4-4EA2-B365-D9549633F1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01505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4374DDC-26E0-4D9D-9047-75E0E9E3A3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69CCF5AB-5E0B-409F-9C71-A7869CD5FDD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07A1D5C7-2B71-4041-AD23-54D010D38C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A7493-2ECE-421E-B462-AE1073FF9103}" type="datetimeFigureOut">
              <a:rPr lang="en-US" smtClean="0"/>
              <a:t>11/29/2017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E630B190-9C5A-43B7-A331-B3C67C40A8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C8F18E01-16C1-4B06-B18F-BF2D237D51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3946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xmlns="" id="{EDB433C5-6C49-4A80-8D3D-924A411E0B7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5E0107BE-1072-45CE-9E92-EE0E41CB842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AF0F2CDB-3A78-485E-AA7F-7B7EEEC1EB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A7493-2ECE-421E-B462-AE1073FF9103}" type="datetimeFigureOut">
              <a:rPr lang="en-US" smtClean="0"/>
              <a:t>11/29/2017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97946680-7B3B-4B73-9236-7D9D9DDACF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930641D8-631D-415D-926B-2687F3171F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47253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9DDA6DE-866E-4539-BD16-AE0E0182FA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2FB342B2-6387-47A6-AAB6-266908CA3F2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DE7CF9F2-BF30-4A8F-8D33-D45D511841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A7493-2ECE-421E-B462-AE1073FF9103}" type="datetimeFigureOut">
              <a:rPr lang="en-US" smtClean="0"/>
              <a:t>11/29/2017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B8B3DA81-AD18-46D8-9C3C-3536019D83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4A7C2C54-3185-4713-9865-3318EA4F8E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05642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BE2B752-A6AE-4959-AAA3-984B77E7C4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F223AA6D-ACC3-4732-9F59-6715645905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0BA9B634-49BD-4370-9E2F-668B5FFAF7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A7493-2ECE-421E-B462-AE1073FF9103}" type="datetimeFigureOut">
              <a:rPr lang="en-US" smtClean="0"/>
              <a:t>11/29/2017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D3ACBC05-4D21-417D-A3AE-059D023FE2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BDA4190B-1376-411E-998D-AF5E0748AF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22520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529AFE0-8A4E-42B6-8126-E4A6B16143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95FE7ED0-3B6C-4CA9-A190-0C1F2F070B5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95112207-06D9-4DC1-BF11-0F546A58133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AC0B9002-25D4-4286-8421-E069F8AC48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A7493-2ECE-421E-B462-AE1073FF9103}" type="datetimeFigureOut">
              <a:rPr lang="en-US" smtClean="0"/>
              <a:t>11/29/2017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B0F21C82-077C-48D4-B564-43EDCFEBD0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10C8274C-6894-4E4A-AE51-38BE849262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60785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4929764-0398-42BE-881C-E0E513F2A7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5E9D0779-0919-4084-9175-CF8602D7E2B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2CE2BBDE-0B25-48B6-A0D6-7C1CC21EC60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7567B955-7407-49B0-8E5F-45F8D5237E3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2A4B66BC-3D86-4932-81F7-C77A54805E5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CF6D9544-DD3F-4995-A1B2-84B69FEE5C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A7493-2ECE-421E-B462-AE1073FF9103}" type="datetimeFigureOut">
              <a:rPr lang="en-US" smtClean="0"/>
              <a:t>11/29/2017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ADA0CCF4-0B78-41DB-A6F3-C4E6F53603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6BC67DA6-71D7-4FE4-8AF7-CC130B964C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8928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BD01EBE-720D-44A7-8CB1-DE00603F12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8DD45552-7506-4A96-A230-4654760002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A7493-2ECE-421E-B462-AE1073FF9103}" type="datetimeFigureOut">
              <a:rPr lang="en-US" smtClean="0"/>
              <a:t>11/29/2017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8A78D637-F454-4ACD-8B67-F7D0033133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8B6E8483-0C4C-4423-BB6D-81663C3079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37619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F14B4C5F-08A6-4076-B496-080BC7976C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A7493-2ECE-421E-B462-AE1073FF9103}" type="datetimeFigureOut">
              <a:rPr lang="en-US" smtClean="0"/>
              <a:t>11/29/2017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F85441AD-C867-4E6B-87E8-98170912F5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54249ECB-6215-46D8-8C58-A6DD657903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80074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18B1A41-9AFD-47AD-92B2-C7B98B61AA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3668EC7-2B45-4C3B-9A08-6406B298973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33F567FC-28DB-4844-9524-89E5C5BCDC7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FF6DF0F7-41B1-4510-A334-B77331B71A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A7493-2ECE-421E-B462-AE1073FF9103}" type="datetimeFigureOut">
              <a:rPr lang="en-US" smtClean="0"/>
              <a:t>11/29/2017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1562D253-F74E-492D-B589-A2607EB222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B962B657-7D6C-489F-8518-45AB7BCD8D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85610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0EAACE5-6086-41C8-B64A-0647EB24F5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FC296762-BADC-417E-95A5-DE7A61CA432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EAC7302F-7D3F-47D4-A46D-2D113F4631F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20C4FB37-F84D-4C9D-AAF8-0469C1A56F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A7493-2ECE-421E-B462-AE1073FF9103}" type="datetimeFigureOut">
              <a:rPr lang="en-US" smtClean="0"/>
              <a:t>11/29/2017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0E81E8C8-EA04-4131-A20F-33F60614C1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6089C7B3-3321-47FE-AC6D-D3E6F72027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03841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8D9AB6CC-83C8-4526-9CFD-68B511DCC6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6EBE8955-3B05-409C-8666-95153DF31EC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8CA90B81-B433-4DFD-978E-2C1338F9545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EA7493-2ECE-421E-B462-AE1073FF9103}" type="datetimeFigureOut">
              <a:rPr lang="en-US" smtClean="0"/>
              <a:t>11/29/2017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F791C1A1-9D56-47E6-9CF1-80BBF8F17BB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5853BB52-03F2-4EC3-9DB3-3D67A07A072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51455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file:///C:\Users\t00181812\AppData\Local\Temp\Docs\R1-1719102.zip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837895C-BE77-4540-9D3D-9DDBBA4E67D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874919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en-US" smtClean="0"/>
              <a:t>Way </a:t>
            </a:r>
            <a:r>
              <a:rPr lang="en-US" dirty="0"/>
              <a:t>Forward on </a:t>
            </a:r>
            <a:r>
              <a:rPr lang="en-US" dirty="0" smtClean="0"/>
              <a:t>configuration of power saving signal for IDLE mode paging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451C1A98-421F-42B2-9B71-731AFD20891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948276"/>
            <a:ext cx="9144000" cy="1033758"/>
          </a:xfrm>
        </p:spPr>
        <p:txBody>
          <a:bodyPr/>
          <a:lstStyle/>
          <a:p>
            <a:r>
              <a:rPr lang="sv-SE" dirty="0" smtClean="0"/>
              <a:t>Huawei, HiSilicon, ….</a:t>
            </a:r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DC3595EB-ADD3-4C07-9F30-A19CF3A59AFD}"/>
              </a:ext>
            </a:extLst>
          </p:cNvPr>
          <p:cNvSpPr/>
          <p:nvPr/>
        </p:nvSpPr>
        <p:spPr>
          <a:xfrm>
            <a:off x="180622" y="199033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altLang="ko-KR" dirty="0">
                <a:latin typeface="Calibri" pitchFamily="34" charset="0"/>
                <a:cs typeface="Times New Roman" pitchFamily="18" charset="0"/>
              </a:rPr>
              <a:t>3GPP TSG RAN WG1 </a:t>
            </a:r>
            <a:r>
              <a:rPr lang="en-US" altLang="ko-KR" dirty="0">
                <a:latin typeface="Calibri" pitchFamily="34" charset="0"/>
                <a:cs typeface="Times New Roman" pitchFamily="18" charset="0"/>
              </a:rPr>
              <a:t>Meeting #</a:t>
            </a:r>
            <a:r>
              <a:rPr lang="en-US" altLang="ko-KR" dirty="0" smtClean="0">
                <a:latin typeface="Calibri" pitchFamily="34" charset="0"/>
                <a:cs typeface="Times New Roman" pitchFamily="18" charset="0"/>
              </a:rPr>
              <a:t>91</a:t>
            </a:r>
            <a:endParaRPr lang="en-US" altLang="ko-KR" dirty="0">
              <a:latin typeface="Calibri" pitchFamily="34" charset="0"/>
              <a:cs typeface="Times New Roman" pitchFamily="18" charset="0"/>
            </a:endParaRPr>
          </a:p>
          <a:p>
            <a:r>
              <a:rPr lang="en-US" altLang="zh-CN" dirty="0" smtClean="0">
                <a:latin typeface="Calibri" pitchFamily="34" charset="0"/>
                <a:cs typeface="Times New Roman" pitchFamily="18" charset="0"/>
              </a:rPr>
              <a:t>RENO, USA, 27 November – 1 December 2017</a:t>
            </a:r>
            <a:endParaRPr lang="en-US" altLang="zh-CN" dirty="0">
              <a:latin typeface="Calibri" pitchFamily="34" charset="0"/>
              <a:cs typeface="Times New Roman" pitchFamily="18" charset="0"/>
            </a:endParaRPr>
          </a:p>
          <a:p>
            <a:r>
              <a:rPr lang="en-US" altLang="ko-KR" dirty="0">
                <a:latin typeface="Calibri" pitchFamily="34" charset="0"/>
                <a:cs typeface="Times New Roman" pitchFamily="18" charset="0"/>
              </a:rPr>
              <a:t>Agenda item </a:t>
            </a:r>
            <a:r>
              <a:rPr lang="en-US" altLang="ko-KR" dirty="0" smtClean="0">
                <a:latin typeface="Calibri" pitchFamily="34" charset="0"/>
                <a:cs typeface="Times New Roman" pitchFamily="18" charset="0"/>
              </a:rPr>
              <a:t>6.2.6.1.1.2</a:t>
            </a:r>
            <a:endParaRPr lang="en-US" altLang="ko-KR" dirty="0"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6" name="Rectangle 5">
            <a:extLst/>
          </p:cNvPr>
          <p:cNvSpPr/>
          <p:nvPr/>
        </p:nvSpPr>
        <p:spPr>
          <a:xfrm>
            <a:off x="10509161" y="291366"/>
            <a:ext cx="144489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/>
              <a:t>R1-1721182</a:t>
            </a:r>
            <a:endParaRPr lang="en-US" altLang="ko-KR" dirty="0">
              <a:highlight>
                <a:srgbClr val="FFFF00"/>
              </a:highlight>
              <a:latin typeface="Calibri" pitchFamily="34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92404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6196" y="214123"/>
            <a:ext cx="10515600" cy="1325563"/>
          </a:xfrm>
        </p:spPr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6196" y="1359461"/>
            <a:ext cx="10515600" cy="5296237"/>
          </a:xfrm>
        </p:spPr>
        <p:txBody>
          <a:bodyPr>
            <a:normAutofit fontScale="70000" lnSpcReduction="20000"/>
          </a:bodyPr>
          <a:lstStyle/>
          <a:p>
            <a:r>
              <a:rPr lang="en-US" dirty="0" smtClean="0"/>
              <a:t>In RAN1#90bis, it was agreed:</a:t>
            </a:r>
          </a:p>
          <a:p>
            <a:pPr marL="0" indent="0">
              <a:spcAft>
                <a:spcPts val="0"/>
              </a:spcAft>
              <a:buNone/>
            </a:pPr>
            <a:r>
              <a:rPr lang="en-GB" altLang="zh-CN" dirty="0">
                <a:highlight>
                  <a:srgbClr val="00FF00"/>
                </a:highlight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Agreements:</a:t>
            </a:r>
            <a:endParaRPr lang="zh-CN" altLang="zh-CN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342900" lvl="0" indent="-342900"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GB" altLang="zh-CN" dirty="0"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RAN1 assumes that introduction of WUS does not alter PO/PF definition</a:t>
            </a:r>
            <a:endParaRPr lang="zh-CN" altLang="zh-CN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342900" lvl="0" indent="-342900"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GB" altLang="zh-CN" dirty="0"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At least in a UE’s DRX cycle:</a:t>
            </a:r>
            <a:endParaRPr lang="zh-CN" altLang="zh-CN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742950" lvl="1" indent="-285750"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en-GB" altLang="zh-CN" dirty="0"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WUS supports at least being applied to all the UEs monitoring WUS associated to a PO in a </a:t>
            </a:r>
            <a:r>
              <a:rPr lang="en-GB" altLang="zh-CN" u="sng" strike="sngStrike" dirty="0">
                <a:solidFill>
                  <a:srgbClr val="FF0000"/>
                </a:solidFill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cell</a:t>
            </a:r>
            <a:r>
              <a:rPr lang="en-GB" altLang="zh-CN" u="sng" dirty="0">
                <a:solidFill>
                  <a:srgbClr val="FF0000"/>
                </a:solidFill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 NB-</a:t>
            </a:r>
            <a:r>
              <a:rPr lang="en-GB" altLang="zh-CN" u="sng" dirty="0" err="1">
                <a:solidFill>
                  <a:srgbClr val="FF0000"/>
                </a:solidFill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IoT</a:t>
            </a:r>
            <a:r>
              <a:rPr lang="en-GB" altLang="zh-CN" u="sng" dirty="0">
                <a:solidFill>
                  <a:srgbClr val="FF0000"/>
                </a:solidFill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 carrier</a:t>
            </a:r>
            <a:r>
              <a:rPr lang="en-GB" altLang="zh-CN" dirty="0"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;</a:t>
            </a:r>
            <a:endParaRPr lang="zh-CN" altLang="zh-CN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lvl="2">
              <a:buFont typeface="Wingdings" panose="05000000000000000000" pitchFamily="2" charset="2"/>
              <a:buChar char=""/>
            </a:pPr>
            <a:r>
              <a:rPr lang="en-GB" altLang="zh-CN" dirty="0"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FFS: </a:t>
            </a:r>
            <a:r>
              <a:rPr lang="en-GB" altLang="zh-CN" dirty="0" err="1"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eNB</a:t>
            </a:r>
            <a:r>
              <a:rPr lang="en-GB" altLang="zh-CN" dirty="0"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 can configure WUS being applied to a group of more than one of the UEs associated to a PO in a </a:t>
            </a:r>
            <a:r>
              <a:rPr lang="en-GB" altLang="zh-CN" u="sng" strike="sngStrike" dirty="0">
                <a:solidFill>
                  <a:srgbClr val="FF0000"/>
                </a:solidFill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cell</a:t>
            </a:r>
            <a:r>
              <a:rPr lang="en-GB" altLang="zh-CN" u="sng" dirty="0">
                <a:solidFill>
                  <a:srgbClr val="FF0000"/>
                </a:solidFill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 NB-</a:t>
            </a:r>
            <a:r>
              <a:rPr lang="en-GB" altLang="zh-CN" u="sng" dirty="0" err="1">
                <a:solidFill>
                  <a:srgbClr val="FF0000"/>
                </a:solidFill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IoT</a:t>
            </a:r>
            <a:r>
              <a:rPr lang="en-GB" altLang="zh-CN" u="sng" dirty="0">
                <a:solidFill>
                  <a:srgbClr val="FF0000"/>
                </a:solidFill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 carrier</a:t>
            </a:r>
            <a:endParaRPr lang="zh-CN" altLang="zh-CN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lvl="2">
              <a:buFont typeface="Wingdings" panose="05000000000000000000" pitchFamily="2" charset="2"/>
              <a:buChar char=""/>
            </a:pPr>
            <a:r>
              <a:rPr lang="en-GB" altLang="zh-CN" dirty="0"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Send LS to request RAN2 input on feasibility of UE groups for WUS. (</a:t>
            </a:r>
            <a:r>
              <a:rPr lang="en-GB" altLang="zh-CN" dirty="0" err="1"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Xiaolei</a:t>
            </a:r>
            <a:r>
              <a:rPr lang="en-GB" altLang="zh-CN" dirty="0"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, HiSilicon, prepare draft LS in </a:t>
            </a:r>
            <a:r>
              <a:rPr lang="en-GB" altLang="zh-CN" u="sng" dirty="0">
                <a:solidFill>
                  <a:srgbClr val="0000FF"/>
                </a:solidFill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  <a:hlinkClick r:id="rId2" action="ppaction://hlinkfile"/>
              </a:rPr>
              <a:t>R1-1719102</a:t>
            </a:r>
            <a:r>
              <a:rPr lang="en-GB" altLang="zh-CN" dirty="0"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)</a:t>
            </a:r>
            <a:endParaRPr lang="zh-CN" altLang="zh-CN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0" indent="0">
              <a:spcAft>
                <a:spcPts val="0"/>
              </a:spcAft>
              <a:buNone/>
            </a:pPr>
            <a:r>
              <a:rPr lang="en-GB" altLang="zh-CN" dirty="0"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 </a:t>
            </a:r>
            <a:endParaRPr lang="zh-CN" altLang="zh-CN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0" indent="0">
              <a:spcAft>
                <a:spcPts val="0"/>
              </a:spcAft>
              <a:buNone/>
            </a:pPr>
            <a:r>
              <a:rPr lang="en-GB" altLang="zh-CN" dirty="0">
                <a:highlight>
                  <a:srgbClr val="808000"/>
                </a:highlight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Working assumption:</a:t>
            </a:r>
            <a:endParaRPr lang="zh-CN" altLang="zh-CN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342900" lvl="0" indent="-342900">
              <a:spcAft>
                <a:spcPts val="0"/>
              </a:spcAft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GB" altLang="zh-CN" dirty="0"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At least in a UE’s DRX cycle, how the UE knows the WUS time location, is:</a:t>
            </a:r>
            <a:endParaRPr lang="zh-CN" altLang="zh-CN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742950" lvl="1" indent="-285750">
              <a:buFont typeface="Courier New" panose="02070309020205020404" pitchFamily="49" charset="0"/>
              <a:buChar char="o"/>
              <a:tabLst>
                <a:tab pos="914400" algn="l"/>
              </a:tabLst>
            </a:pPr>
            <a:r>
              <a:rPr lang="en-GB" altLang="zh-CN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WUS has a time location which is configurable with respect to the associated PO(s) location(s)</a:t>
            </a:r>
            <a:endParaRPr lang="zh-CN" altLang="zh-CN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indent="0">
              <a:spcAft>
                <a:spcPts val="0"/>
              </a:spcAft>
              <a:buNone/>
            </a:pPr>
            <a:endParaRPr lang="zh-CN" altLang="zh-CN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0" indent="0">
              <a:spcAft>
                <a:spcPts val="0"/>
              </a:spcAft>
              <a:buNone/>
            </a:pPr>
            <a:r>
              <a:rPr lang="en-GB" altLang="zh-CN" dirty="0">
                <a:highlight>
                  <a:srgbClr val="00FF00"/>
                </a:highlight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Agreements: </a:t>
            </a:r>
            <a:endParaRPr lang="zh-CN" altLang="zh-CN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342900" lvl="0" indent="-342900">
              <a:spcAft>
                <a:spcPts val="0"/>
              </a:spcAft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GB" altLang="zh-CN" dirty="0"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At least in a UE’s DRX cycle, one WUS informs UE whether to monitor the PO in a single DRX cycle </a:t>
            </a:r>
            <a:endParaRPr lang="zh-CN" altLang="zh-CN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342900" lvl="0" indent="-342900">
              <a:spcAft>
                <a:spcPts val="0"/>
              </a:spcAft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GB" altLang="zh-CN" dirty="0"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Include in the LS to RAN2, to request input on the feasibility of WUS applying to more than one PO in a PTW for </a:t>
            </a:r>
            <a:r>
              <a:rPr lang="en-GB" altLang="zh-CN" dirty="0" err="1"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eDRX</a:t>
            </a:r>
            <a:r>
              <a:rPr lang="en-GB" altLang="zh-CN" dirty="0"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 case </a:t>
            </a:r>
            <a:endParaRPr lang="zh-CN" altLang="zh-CN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endParaRPr lang="en-US" altLang="zh-CN" dirty="0" smtClean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1828800" lvl="4" indent="0">
              <a:buNone/>
              <a:tabLst>
                <a:tab pos="1371600" algn="l"/>
              </a:tabLst>
            </a:pPr>
            <a:endParaRPr lang="zh-CN" altLang="zh-CN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80918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4B2318FD-2CC5-47B2-9CA8-8BFCC989FEA7}"/>
              </a:ext>
            </a:extLst>
          </p:cNvPr>
          <p:cNvSpPr txBox="1"/>
          <p:nvPr/>
        </p:nvSpPr>
        <p:spPr>
          <a:xfrm>
            <a:off x="809408" y="204622"/>
            <a:ext cx="255121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/>
              <a:t>Proposals</a:t>
            </a:r>
            <a:r>
              <a:rPr lang="sv-SE" sz="4400" dirty="0"/>
              <a:t>:</a:t>
            </a:r>
            <a:endParaRPr lang="en-US" sz="44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1615B5E1-6390-49A2-A2F2-D7435E8C4AE2}"/>
              </a:ext>
            </a:extLst>
          </p:cNvPr>
          <p:cNvSpPr txBox="1"/>
          <p:nvPr/>
        </p:nvSpPr>
        <p:spPr>
          <a:xfrm>
            <a:off x="1010845" y="1309623"/>
            <a:ext cx="10820084" cy="5079039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marL="342900" lvl="0" indent="-342900">
              <a:spcAft>
                <a:spcPts val="0"/>
              </a:spcAft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US" altLang="zh-CN" b="1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Confirm the working assumption:</a:t>
            </a:r>
            <a:r>
              <a:rPr lang="en-GB" altLang="zh-CN" b="1" dirty="0">
                <a:highlight>
                  <a:srgbClr val="808000"/>
                </a:highlight>
                <a:latin typeface="Arial" panose="020B0604020202020204" pitchFamily="34" charset="0"/>
                <a:ea typeface="Batang" panose="02030600000101010101" pitchFamily="18" charset="-127"/>
                <a:cs typeface="Arial" panose="020B0604020202020204" pitchFamily="34" charset="0"/>
              </a:rPr>
              <a:t> Working assumption:</a:t>
            </a:r>
            <a:endParaRPr lang="zh-CN" altLang="zh-CN" dirty="0">
              <a:latin typeface="Arial" panose="020B0604020202020204" pitchFamily="34" charset="0"/>
              <a:ea typeface="Batang" panose="02030600000101010101" pitchFamily="18" charset="-127"/>
              <a:cs typeface="Arial" panose="020B0604020202020204" pitchFamily="34" charset="0"/>
            </a:endParaRPr>
          </a:p>
          <a:p>
            <a:pPr marL="800100" lvl="1" indent="-342900">
              <a:buFont typeface="Symbol" panose="05050102010706020507" pitchFamily="18" charset="2"/>
              <a:buChar char=""/>
              <a:tabLst>
                <a:tab pos="457200" algn="l"/>
                <a:tab pos="685800" algn="l"/>
              </a:tabLst>
            </a:pPr>
            <a:r>
              <a:rPr lang="en-GB" altLang="zh-CN" b="1" dirty="0">
                <a:latin typeface="Arial" panose="020B0604020202020204" pitchFamily="34" charset="0"/>
                <a:ea typeface="Batang" panose="02030600000101010101" pitchFamily="18" charset="-127"/>
                <a:cs typeface="Arial" panose="020B0604020202020204" pitchFamily="34" charset="0"/>
              </a:rPr>
              <a:t>At least in a UE’s DRX cycle, how the UE knows the WUS time location, is:</a:t>
            </a:r>
            <a:endParaRPr lang="zh-CN" altLang="zh-CN" dirty="0">
              <a:latin typeface="Arial" panose="020B0604020202020204" pitchFamily="34" charset="0"/>
              <a:ea typeface="Batang" panose="02030600000101010101" pitchFamily="18" charset="-127"/>
              <a:cs typeface="Arial" panose="020B0604020202020204" pitchFamily="34" charset="0"/>
            </a:endParaRPr>
          </a:p>
          <a:p>
            <a:pPr marL="1200150" lvl="2" indent="-285750">
              <a:buFont typeface="Courier New" panose="02070309020205020404" pitchFamily="49" charset="0"/>
              <a:buChar char="o"/>
              <a:tabLst>
                <a:tab pos="914400" algn="l"/>
                <a:tab pos="1143000" algn="l"/>
              </a:tabLst>
            </a:pPr>
            <a:r>
              <a:rPr lang="en-GB" altLang="zh-CN" b="1" dirty="0">
                <a:latin typeface="Arial" panose="020B0604020202020204" pitchFamily="34" charset="0"/>
                <a:ea typeface="Batang" panose="02030600000101010101" pitchFamily="18" charset="-127"/>
                <a:cs typeface="Arial" panose="020B0604020202020204" pitchFamily="34" charset="0"/>
              </a:rPr>
              <a:t>A WUS has a time location which is configurable with respect to the associated PO(s) location(s)</a:t>
            </a:r>
            <a:endParaRPr lang="zh-CN" altLang="zh-CN" dirty="0">
              <a:latin typeface="Arial" panose="020B0604020202020204" pitchFamily="34" charset="0"/>
              <a:ea typeface="Batang" panose="02030600000101010101" pitchFamily="18" charset="-127"/>
              <a:cs typeface="Arial" panose="020B0604020202020204" pitchFamily="34" charset="0"/>
            </a:endParaRPr>
          </a:p>
          <a:p>
            <a:pPr lvl="1"/>
            <a:endParaRPr lang="en-US" altLang="zh-CN" sz="2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lvl="0" indent="-342900">
              <a:spcAft>
                <a:spcPts val="0"/>
              </a:spcAft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GB" altLang="zh-CN" b="1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The maximum duration of WUS is configured carrier specifically, and WUS actual transmission duration can be shorter than the configured </a:t>
            </a:r>
            <a:r>
              <a:rPr lang="en-GB" altLang="zh-CN" b="1" dirty="0" smtClean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maximum duration of WUS.</a:t>
            </a:r>
            <a:endParaRPr lang="zh-CN" altLang="zh-CN" dirty="0">
              <a:latin typeface="Arial" panose="020B0604020202020204" pitchFamily="34" charset="0"/>
              <a:ea typeface="Batang" panose="02030600000101010101" pitchFamily="18" charset="-127"/>
              <a:cs typeface="Arial" panose="020B0604020202020204" pitchFamily="34" charset="0"/>
            </a:endParaRPr>
          </a:p>
          <a:p>
            <a:pPr marL="742950" lvl="1" indent="-285750">
              <a:spcAft>
                <a:spcPts val="0"/>
              </a:spcAft>
              <a:buFont typeface="Courier New" panose="02070309020205020404" pitchFamily="49" charset="0"/>
              <a:buChar char="o"/>
              <a:tabLst>
                <a:tab pos="914400" algn="l"/>
              </a:tabLst>
            </a:pPr>
            <a:r>
              <a:rPr lang="en-GB" altLang="zh-CN" b="1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Alt 1: The actual WUS duration is transmitted aligning to the start of the configured maximum </a:t>
            </a:r>
            <a:r>
              <a:rPr lang="en-GB" altLang="zh-CN" b="1" dirty="0" smtClean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duration of WUS.</a:t>
            </a:r>
            <a:endParaRPr lang="zh-CN" altLang="zh-CN" dirty="0">
              <a:latin typeface="Arial" panose="020B0604020202020204" pitchFamily="34" charset="0"/>
              <a:ea typeface="Batang" panose="02030600000101010101" pitchFamily="18" charset="-127"/>
              <a:cs typeface="Arial" panose="020B0604020202020204" pitchFamily="34" charset="0"/>
            </a:endParaRPr>
          </a:p>
          <a:p>
            <a:pPr marL="742950" lvl="1" indent="-285750">
              <a:spcAft>
                <a:spcPts val="0"/>
              </a:spcAft>
              <a:buFont typeface="Courier New" panose="02070309020205020404" pitchFamily="49" charset="0"/>
              <a:buChar char="o"/>
              <a:tabLst>
                <a:tab pos="914400" algn="l"/>
              </a:tabLst>
            </a:pPr>
            <a:r>
              <a:rPr lang="en-GB" altLang="zh-CN" b="1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Alt 2: The actual WUS duration is transmitted aligning to the end of the configured maximum </a:t>
            </a:r>
            <a:r>
              <a:rPr lang="en-GB" altLang="zh-CN" b="1" dirty="0" smtClean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duration of WUS.</a:t>
            </a:r>
            <a:endParaRPr lang="zh-CN" altLang="zh-CN" dirty="0">
              <a:latin typeface="Arial" panose="020B0604020202020204" pitchFamily="34" charset="0"/>
              <a:ea typeface="Batang" panose="02030600000101010101" pitchFamily="18" charset="-127"/>
              <a:cs typeface="Arial" panose="020B0604020202020204" pitchFamily="34" charset="0"/>
            </a:endParaRPr>
          </a:p>
          <a:p>
            <a:pPr marL="342900" lvl="0" indent="-342900">
              <a:spcAft>
                <a:spcPts val="0"/>
              </a:spcAft>
              <a:buFont typeface="Symbol" panose="05050102010706020507" pitchFamily="18" charset="2"/>
              <a:buChar char=""/>
              <a:tabLst>
                <a:tab pos="457200" algn="l"/>
              </a:tabLst>
            </a:pPr>
            <a:endParaRPr lang="en-GB" altLang="zh-CN" b="1" dirty="0" smtClean="0"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L="342900" lvl="0" indent="-342900">
              <a:spcAft>
                <a:spcPts val="0"/>
              </a:spcAft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GB" altLang="zh-CN" b="1" dirty="0" smtClean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A </a:t>
            </a:r>
            <a:r>
              <a:rPr lang="en-GB" altLang="zh-CN" b="1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gap from the end of configured maximum WUS duration to the associated PO is defined, and FFS if it is fixed or configurable.</a:t>
            </a:r>
            <a:endParaRPr lang="zh-CN" altLang="zh-CN" dirty="0">
              <a:latin typeface="Arial" panose="020B0604020202020204" pitchFamily="34" charset="0"/>
              <a:ea typeface="Batang" panose="02030600000101010101" pitchFamily="18" charset="-127"/>
              <a:cs typeface="Arial" panose="020B0604020202020204" pitchFamily="34" charset="0"/>
            </a:endParaRPr>
          </a:p>
          <a:p>
            <a:pPr lvl="1"/>
            <a:endParaRPr lang="zh-CN" altLang="zh-CN" sz="2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928836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434</TotalTime>
  <Words>282</Words>
  <Application>Microsoft Office PowerPoint</Application>
  <PresentationFormat>宽屏</PresentationFormat>
  <Paragraphs>33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6" baseType="lpstr">
      <vt:lpstr>Batang</vt:lpstr>
      <vt:lpstr>Malgun Gothic</vt:lpstr>
      <vt:lpstr>等线</vt:lpstr>
      <vt:lpstr>宋体</vt:lpstr>
      <vt:lpstr>Arial</vt:lpstr>
      <vt:lpstr>Calibri</vt:lpstr>
      <vt:lpstr>Calibri Light</vt:lpstr>
      <vt:lpstr>Courier New</vt:lpstr>
      <vt:lpstr>Symbol</vt:lpstr>
      <vt:lpstr>Times</vt:lpstr>
      <vt:lpstr>Times New Roman</vt:lpstr>
      <vt:lpstr>Wingdings</vt:lpstr>
      <vt:lpstr>Office Theme</vt:lpstr>
      <vt:lpstr>Way Forward on configuration of power saving signal for IDLE mode paging</vt:lpstr>
      <vt:lpstr>Background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TDD NB-IoT</dc:title>
  <dc:creator>Ericsson1</dc:creator>
  <cp:lastModifiedBy>Tiexiaolei</cp:lastModifiedBy>
  <cp:revision>58</cp:revision>
  <dcterms:created xsi:type="dcterms:W3CDTF">2017-08-18T07:18:33Z</dcterms:created>
  <dcterms:modified xsi:type="dcterms:W3CDTF">2017-11-29T01:27:04Z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(3)RhTSE4V12i3ZRvKV6MJap9Tg6ZQ+RTC4t+5W2VqVuiDvgMju5qeaRNU1UZP3IprWZH37zHaT
Qv4BXN/g1U8q/UEQa9DkNSCSFqrccdfzZnef2H7EI+xlyW2iYYPtbM4XzC4Et9h4ljCErtXw
LNhIrWLyVh6+BuHTr097g7tY7ZJrRVOg7r3Sedc+VdoNKdRa2kPftNgci6cMFb/N/Tn59tME
RQKldSaIn+Fa2DJWnj</vt:lpwstr>
  </property>
  <property fmtid="{D5CDD505-2E9C-101B-9397-08002B2CF9AE}" pid="3" name="_2015_ms_pID_7253431">
    <vt:lpwstr>hXTY1Sg9Ze9wQIcaZW0HCoilNVPy1mYQsshUIWk+zeuWXYFKf+2KVi
cAV3wD5N9QiHoTBi9UlH57GAGzFYgTxGdtnSfL96DRLEar38eG6hASx/R5Qk/FwFPBobHdSd
BBgYzwVkZ5gnu2caQcJR9NiJZ+kLMnWZWxafPm9equI+B6PcD8Z290I659d/Twx1ub2QwS/2
0/eK5fvayPrzICeSakMbZd2VYKIzRD81hdYF</vt:lpwstr>
  </property>
  <property fmtid="{D5CDD505-2E9C-101B-9397-08002B2CF9AE}" pid="4" name="_2015_ms_pID_7253432">
    <vt:lpwstr>zg==</vt:lpwstr>
  </property>
</Properties>
</file>