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58"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8" autoAdjust="0"/>
    <p:restoredTop sz="96044" autoAdjust="0"/>
  </p:normalViewPr>
  <p:slideViewPr>
    <p:cSldViewPr>
      <p:cViewPr>
        <p:scale>
          <a:sx n="81" d="100"/>
          <a:sy n="81" d="100"/>
        </p:scale>
        <p:origin x="-416" y="-8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printerSettings" Target="printerSettings/printerSettings1.bin"/><Relationship Id="rId7" Type="http://schemas.openxmlformats.org/officeDocument/2006/relationships/presProps" Target="presProps.xml"/><Relationship Id="rId8" Type="http://schemas.openxmlformats.org/officeDocument/2006/relationships/viewProps" Target="viewProps.xml"/><Relationship Id="rId9"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C34F74-2EC5-4B95-AEE3-2E9983C7AEFA}" type="datetimeFigureOut">
              <a:rPr lang="en-US" smtClean="0"/>
              <a:t>11/27/17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37E402-0C2D-44B1-8130-11C8F24F9350}" type="slidenum">
              <a:rPr lang="en-US" smtClean="0"/>
              <a:t>‹#›</a:t>
            </a:fld>
            <a:endParaRPr lang="en-US"/>
          </a:p>
        </p:txBody>
      </p:sp>
    </p:spTree>
    <p:extLst>
      <p:ext uri="{BB962C8B-B14F-4D97-AF65-F5344CB8AC3E}">
        <p14:creationId xmlns:p14="http://schemas.microsoft.com/office/powerpoint/2010/main" val="2317450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FCFFF2-2052-448F-8572-466B7CAEE2CE}" type="slidenum">
              <a:rPr lang="en-US" smtClean="0"/>
              <a:t>2</a:t>
            </a:fld>
            <a:endParaRPr lang="en-US"/>
          </a:p>
        </p:txBody>
      </p:sp>
    </p:spTree>
    <p:extLst>
      <p:ext uri="{BB962C8B-B14F-4D97-AF65-F5344CB8AC3E}">
        <p14:creationId xmlns:p14="http://schemas.microsoft.com/office/powerpoint/2010/main" val="209698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039731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81167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246377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12636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77025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67312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6210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00103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883134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873180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99636207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252255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a:t>
            </a:r>
            <a:r>
              <a:rPr lang="en-US" altLang="ja-JP" dirty="0" smtClean="0"/>
              <a:t>on </a:t>
            </a:r>
            <a:r>
              <a:rPr lang="en-US" altLang="ja-JP" dirty="0" err="1" smtClean="0"/>
              <a:t>eNB</a:t>
            </a:r>
            <a:r>
              <a:rPr lang="en-US" altLang="ja-JP" dirty="0" smtClean="0"/>
              <a:t> to UE COT sharing in Autonomous </a:t>
            </a:r>
            <a:r>
              <a:rPr lang="en-US" altLang="ja-JP" dirty="0"/>
              <a:t>UL in </a:t>
            </a:r>
            <a:r>
              <a:rPr lang="en-US" altLang="ja-JP" dirty="0" err="1" smtClean="0"/>
              <a:t>FeLAA</a:t>
            </a:r>
            <a:endParaRPr kumimoji="1" lang="ja-JP" altLang="en-US" dirty="0"/>
          </a:p>
        </p:txBody>
      </p:sp>
      <p:sp>
        <p:nvSpPr>
          <p:cNvPr id="3" name="サブタイトル 2"/>
          <p:cNvSpPr>
            <a:spLocks noGrp="1"/>
          </p:cNvSpPr>
          <p:nvPr>
            <p:ph type="subTitle" idx="1"/>
          </p:nvPr>
        </p:nvSpPr>
        <p:spPr>
          <a:xfrm>
            <a:off x="323528" y="3886200"/>
            <a:ext cx="8568952" cy="1752600"/>
          </a:xfrm>
        </p:spPr>
        <p:txBody>
          <a:bodyPr/>
          <a:lstStyle/>
          <a:p>
            <a:r>
              <a:rPr kumimoji="1" lang="en-US" altLang="ja-JP" dirty="0" smtClean="0">
                <a:solidFill>
                  <a:schemeClr val="tx1"/>
                </a:solidFill>
              </a:rPr>
              <a:t>CableLabs, Broadcom, Comcast, </a:t>
            </a:r>
            <a:r>
              <a:rPr kumimoji="1" lang="en-US" altLang="ja-JP" dirty="0" smtClean="0">
                <a:solidFill>
                  <a:schemeClr val="tx1"/>
                </a:solidFill>
              </a:rPr>
              <a:t>HPE</a:t>
            </a:r>
          </a:p>
          <a:p>
            <a:r>
              <a:rPr lang="en-US" altLang="ja-JP" dirty="0" smtClean="0">
                <a:solidFill>
                  <a:schemeClr val="tx1"/>
                </a:solidFill>
              </a:rPr>
              <a:t>Charter Communications, Brocade, </a:t>
            </a:r>
            <a:r>
              <a:rPr lang="en-US" altLang="ja-JP" smtClean="0">
                <a:solidFill>
                  <a:schemeClr val="tx1"/>
                </a:solidFill>
              </a:rPr>
              <a:t>Blackbery</a:t>
            </a:r>
            <a:endParaRPr kumimoji="1" lang="ja-JP" altLang="en-US" dirty="0">
              <a:solidFill>
                <a:schemeClr val="tx1"/>
              </a:solidFill>
            </a:endParaRPr>
          </a:p>
        </p:txBody>
      </p:sp>
      <p:sp>
        <p:nvSpPr>
          <p:cNvPr id="4"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tabLst>
                <a:tab pos="8788400" algn="r"/>
              </a:tabLst>
            </a:pPr>
            <a:r>
              <a:rPr lang="en-US" altLang="ja-JP" b="1" dirty="0">
                <a:solidFill>
                  <a:prstClr val="black"/>
                </a:solidFill>
              </a:rPr>
              <a:t>3GPP TSG RAN WG1 Meeting #91	R1- </a:t>
            </a:r>
            <a:r>
              <a:rPr lang="en-US" altLang="ja-JP" b="1" dirty="0" smtClean="0">
                <a:solidFill>
                  <a:srgbClr val="000000"/>
                </a:solidFill>
              </a:rPr>
              <a:t>17</a:t>
            </a:r>
            <a:r>
              <a:rPr lang="en-US" altLang="ja-JP" b="1" dirty="0" smtClean="0">
                <a:solidFill>
                  <a:srgbClr val="000000"/>
                </a:solidFill>
              </a:rPr>
              <a:t>21076</a:t>
            </a:r>
            <a:endParaRPr lang="ja-JP" altLang="ja-JP" b="1" dirty="0">
              <a:solidFill>
                <a:srgbClr val="000000"/>
              </a:solidFill>
            </a:endParaRPr>
          </a:p>
          <a:p>
            <a:r>
              <a:rPr lang="en-GB" altLang="ja-JP" b="1" dirty="0">
                <a:solidFill>
                  <a:prstClr val="black"/>
                </a:solidFill>
              </a:rPr>
              <a:t>Reno, Nevada</a:t>
            </a:r>
            <a:r>
              <a:rPr lang="en-GB" b="1" dirty="0">
                <a:solidFill>
                  <a:prstClr val="black"/>
                </a:solidFill>
              </a:rPr>
              <a:t>, </a:t>
            </a:r>
            <a:r>
              <a:rPr lang="en-GB" altLang="ja-JP" b="1" dirty="0">
                <a:solidFill>
                  <a:prstClr val="black"/>
                </a:solidFill>
              </a:rPr>
              <a:t>27</a:t>
            </a:r>
            <a:r>
              <a:rPr lang="en-GB" altLang="ja-JP" b="1" baseline="30000" dirty="0">
                <a:solidFill>
                  <a:prstClr val="black"/>
                </a:solidFill>
              </a:rPr>
              <a:t>th</a:t>
            </a:r>
            <a:r>
              <a:rPr lang="en-GB" altLang="ja-JP" b="1" dirty="0">
                <a:solidFill>
                  <a:prstClr val="black"/>
                </a:solidFill>
              </a:rPr>
              <a:t> Nov – 1st Dec 2017</a:t>
            </a:r>
            <a:endParaRPr lang="ko-KR" altLang="ko-KR" dirty="0">
              <a:solidFill>
                <a:prstClr val="black"/>
              </a:solidFill>
              <a:latin typeface="Calibri" panose="020F0502020204030204" pitchFamily="34" charset="0"/>
            </a:endParaRPr>
          </a:p>
        </p:txBody>
      </p:sp>
      <p:sp>
        <p:nvSpPr>
          <p:cNvPr id="5" name="TextBox 4"/>
          <p:cNvSpPr txBox="1">
            <a:spLocks noChangeArrowheads="1"/>
          </p:cNvSpPr>
          <p:nvPr/>
        </p:nvSpPr>
        <p:spPr bwMode="auto">
          <a:xfrm>
            <a:off x="381000" y="1600200"/>
            <a:ext cx="23058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ko-KR" dirty="0">
                <a:latin typeface="Calibri" pitchFamily="34" charset="0"/>
              </a:rPr>
              <a:t>Agenda item</a:t>
            </a:r>
            <a:r>
              <a:rPr lang="en-US" altLang="ko-KR">
                <a:latin typeface="Calibri" pitchFamily="34" charset="0"/>
              </a:rPr>
              <a:t>: </a:t>
            </a:r>
            <a:r>
              <a:rPr lang="en-US" altLang="ko-KR" smtClean="0">
                <a:latin typeface="Calibri" pitchFamily="34" charset="0"/>
              </a:rPr>
              <a:t>6.2.2.2.3</a:t>
            </a:r>
            <a:endParaRPr lang="en-US" altLang="ko-KR" dirty="0">
              <a:latin typeface="Calibri" pitchFamily="34" charset="0"/>
            </a:endParaRPr>
          </a:p>
        </p:txBody>
      </p:sp>
    </p:spTree>
    <p:extLst>
      <p:ext uri="{BB962C8B-B14F-4D97-AF65-F5344CB8AC3E}">
        <p14:creationId xmlns:p14="http://schemas.microsoft.com/office/powerpoint/2010/main" val="1497257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908720"/>
          </a:xfrm>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457200" y="908720"/>
            <a:ext cx="8229600" cy="5217443"/>
          </a:xfrm>
        </p:spPr>
        <p:txBody>
          <a:bodyPr>
            <a:normAutofit/>
          </a:bodyPr>
          <a:lstStyle/>
          <a:p>
            <a:r>
              <a:rPr lang="en-US" sz="2000" dirty="0"/>
              <a:t>The intent for introducing a shared and paused COT for Release 14 LAA and also in ETSI-BRAN was to only account for the grant-to-transmission delay in scheduled UL. So, in </a:t>
            </a:r>
            <a:r>
              <a:rPr lang="en-US" sz="2000" dirty="0" smtClean="0"/>
              <a:t>principle </a:t>
            </a:r>
            <a:r>
              <a:rPr lang="en-US" sz="2000" dirty="0"/>
              <a:t>a shared and paused COT should not be used for </a:t>
            </a:r>
            <a:r>
              <a:rPr lang="en-US" sz="2000" dirty="0" smtClean="0"/>
              <a:t>AUL (autonomous UL). </a:t>
            </a:r>
          </a:p>
          <a:p>
            <a:r>
              <a:rPr lang="en-US" sz="2000" dirty="0" smtClean="0"/>
              <a:t>However</a:t>
            </a:r>
            <a:r>
              <a:rPr lang="en-US" sz="2000" dirty="0"/>
              <a:t>, </a:t>
            </a:r>
            <a:r>
              <a:rPr lang="en-US" sz="2000" dirty="0" smtClean="0"/>
              <a:t>if it is used for AUL, fair coexistence aspects must be considered; also by ensuring that multiplexing of data of different channel access categories is in line with the principles and agreements in LAA Release 13 DL and Release 14 UL.</a:t>
            </a:r>
          </a:p>
        </p:txBody>
      </p:sp>
    </p:spTree>
    <p:extLst>
      <p:ext uri="{BB962C8B-B14F-4D97-AF65-F5344CB8AC3E}">
        <p14:creationId xmlns:p14="http://schemas.microsoft.com/office/powerpoint/2010/main" val="32112264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908720"/>
          </a:xfrm>
        </p:spPr>
        <p:txBody>
          <a:bodyPr/>
          <a:lstStyle/>
          <a:p>
            <a:r>
              <a:rPr lang="en-US" altLang="zh-CN" dirty="0" smtClean="0"/>
              <a:t>Proposal</a:t>
            </a:r>
            <a:endParaRPr lang="zh-CN" altLang="en-US" dirty="0"/>
          </a:p>
        </p:txBody>
      </p:sp>
      <p:sp>
        <p:nvSpPr>
          <p:cNvPr id="3" name="内容占位符 2"/>
          <p:cNvSpPr>
            <a:spLocks noGrp="1"/>
          </p:cNvSpPr>
          <p:nvPr>
            <p:ph idx="1"/>
          </p:nvPr>
        </p:nvSpPr>
        <p:spPr>
          <a:xfrm>
            <a:off x="457200" y="908720"/>
            <a:ext cx="8229600" cy="5217443"/>
          </a:xfrm>
        </p:spPr>
        <p:txBody>
          <a:bodyPr>
            <a:normAutofit/>
          </a:bodyPr>
          <a:lstStyle/>
          <a:p>
            <a:r>
              <a:rPr lang="en-US" sz="2000" dirty="0"/>
              <a:t>The following must be considered to ensure that the UE transmits data of the appropriate priority class in the shared COT. In this case, since there is no explicit grant from the </a:t>
            </a:r>
            <a:r>
              <a:rPr lang="en-US" sz="2000" dirty="0" err="1"/>
              <a:t>eNB</a:t>
            </a:r>
            <a:r>
              <a:rPr lang="en-US" sz="2000" dirty="0"/>
              <a:t>, it is for the AUL UE to ensure that the </a:t>
            </a:r>
            <a:r>
              <a:rPr lang="en-US" sz="2000" i="1" dirty="0"/>
              <a:t>LBT priority class</a:t>
            </a:r>
            <a:r>
              <a:rPr lang="en-US" sz="2000" dirty="0"/>
              <a:t> to </a:t>
            </a:r>
            <a:r>
              <a:rPr lang="en-US" sz="2000" i="1" dirty="0"/>
              <a:t>traffic type</a:t>
            </a:r>
            <a:r>
              <a:rPr lang="en-US" sz="2000" dirty="0"/>
              <a:t> map and the corresponding traffic multiplexing rules are followed (as is the case for Type 1 AUL channel access).  The conditions are as follows:</a:t>
            </a:r>
          </a:p>
          <a:p>
            <a:pPr lvl="1"/>
            <a:r>
              <a:rPr lang="en-US" sz="1800" dirty="0"/>
              <a:t>For autonomous UL transmission based on 25 us LBT, the channel access priority class is indicated by the </a:t>
            </a:r>
            <a:r>
              <a:rPr lang="en-US" sz="1800" dirty="0" err="1"/>
              <a:t>eNB</a:t>
            </a:r>
            <a:r>
              <a:rPr lang="en-US" sz="1800" dirty="0"/>
              <a:t>.</a:t>
            </a:r>
          </a:p>
          <a:p>
            <a:pPr lvl="1"/>
            <a:r>
              <a:rPr lang="en-US" sz="1800" dirty="0"/>
              <a:t>The UE will use the LBT priority class to traffic type mapping defined for LAA Rel-13 [36.300 section 5.7.1]</a:t>
            </a:r>
          </a:p>
          <a:p>
            <a:pPr lvl="1"/>
            <a:r>
              <a:rPr lang="en-US" sz="1800" dirty="0"/>
              <a:t>The multiplexing of data by the UE shall follow the corresponding </a:t>
            </a:r>
            <a:r>
              <a:rPr lang="en-US" sz="1800" dirty="0" err="1"/>
              <a:t>eNB</a:t>
            </a:r>
            <a:r>
              <a:rPr lang="en-US" sz="1800" dirty="0"/>
              <a:t> operation when transmitting DL data in a COT as specified in LAA Rel-13 [36.300 section 5.7.2]</a:t>
            </a:r>
            <a:endParaRPr lang="en-US" altLang="zh-CN" sz="1800" dirty="0"/>
          </a:p>
        </p:txBody>
      </p:sp>
    </p:spTree>
    <p:extLst>
      <p:ext uri="{BB962C8B-B14F-4D97-AF65-F5344CB8AC3E}">
        <p14:creationId xmlns:p14="http://schemas.microsoft.com/office/powerpoint/2010/main" val="32876188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2812</TotalTime>
  <Words>296</Words>
  <Application>Microsoft Macintosh PowerPoint</Application>
  <PresentationFormat>On-screen Show (4:3)</PresentationFormat>
  <Paragraphs>15</Paragraphs>
  <Slides>3</Slides>
  <Notes>1</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​​テーマ</vt:lpstr>
      <vt:lpstr>WF on eNB to UE COT sharing in Autonomous UL in FeLAA</vt:lpstr>
      <vt:lpstr>Background</vt:lpstr>
      <vt:lpstr>Proposal</vt:lpstr>
    </vt:vector>
  </TitlesOfParts>
  <Company>Broadcom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Broadcom</dc:creator>
  <cp:lastModifiedBy>Dorin Viorel</cp:lastModifiedBy>
  <cp:revision>233</cp:revision>
  <dcterms:created xsi:type="dcterms:W3CDTF">2016-10-06T11:44:35Z</dcterms:created>
  <dcterms:modified xsi:type="dcterms:W3CDTF">2017-11-27T19:58:34Z</dcterms:modified>
</cp:coreProperties>
</file>