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81" r:id="rId3"/>
    <p:sldId id="285" r:id="rId4"/>
    <p:sldId id="283" r:id="rId5"/>
    <p:sldId id="284" r:id="rId6"/>
    <p:sldId id="282"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3" autoAdjust="0"/>
    <p:restoredTop sz="98575" autoAdjust="0"/>
  </p:normalViewPr>
  <p:slideViewPr>
    <p:cSldViewPr>
      <p:cViewPr>
        <p:scale>
          <a:sx n="90" d="100"/>
          <a:sy n="90" d="100"/>
        </p:scale>
        <p:origin x="-1258"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668D95-CEBC-423F-9AD8-54262B64A17F}" type="datetimeFigureOut">
              <a:rPr lang="en-US" smtClean="0"/>
              <a:pPr/>
              <a:t>5/18/2017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86CD22-7B70-445F-9924-E87A6CB2336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2017/5/18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51520" y="2130425"/>
            <a:ext cx="8568952" cy="1470025"/>
          </a:xfrm>
        </p:spPr>
        <p:txBody>
          <a:bodyPr>
            <a:normAutofit/>
          </a:bodyPr>
          <a:lstStyle/>
          <a:p>
            <a:r>
              <a:rPr kumimoji="1" lang="en-US" altLang="ja-JP" smtClean="0"/>
              <a:t>WF on</a:t>
            </a:r>
            <a:r>
              <a:rPr lang="en-US" altLang="ja-JP" smtClean="0"/>
              <a:t> CSI-RS based RRM measurements on detected cells</a:t>
            </a:r>
            <a:endParaRPr kumimoji="1" lang="ja-JP" altLang="en-US" dirty="0"/>
          </a:p>
        </p:txBody>
      </p:sp>
      <p:sp>
        <p:nvSpPr>
          <p:cNvPr id="3" name="サブタイトル 2"/>
          <p:cNvSpPr>
            <a:spLocks noGrp="1"/>
          </p:cNvSpPr>
          <p:nvPr>
            <p:ph type="subTitle" idx="1"/>
          </p:nvPr>
        </p:nvSpPr>
        <p:spPr>
          <a:xfrm>
            <a:off x="467544" y="3886200"/>
            <a:ext cx="8208912" cy="1752600"/>
          </a:xfrm>
        </p:spPr>
        <p:txBody>
          <a:bodyPr>
            <a:normAutofit/>
          </a:bodyPr>
          <a:lstStyle/>
          <a:p>
            <a:r>
              <a:rPr lang="en-US" altLang="ja-JP" smtClean="0"/>
              <a:t>ZTE, NTT DOCOMO</a:t>
            </a:r>
            <a:endParaRPr kumimoji="1" lang="ja-JP" altLang="en-US" dirty="0"/>
          </a:p>
        </p:txBody>
      </p:sp>
      <p:sp>
        <p:nvSpPr>
          <p:cNvPr id="4" name="テキスト ボックス 3"/>
          <p:cNvSpPr txBox="1"/>
          <p:nvPr/>
        </p:nvSpPr>
        <p:spPr>
          <a:xfrm>
            <a:off x="251520" y="211724"/>
            <a:ext cx="3650871" cy="923330"/>
          </a:xfrm>
          <a:prstGeom prst="rect">
            <a:avLst/>
          </a:prstGeom>
          <a:noFill/>
        </p:spPr>
        <p:txBody>
          <a:bodyPr wrap="none" rtlCol="0">
            <a:spAutoFit/>
          </a:bodyPr>
          <a:lstStyle/>
          <a:p>
            <a:r>
              <a:rPr lang="en-US" altLang="ja-JP" dirty="0"/>
              <a:t>3GPP TSG </a:t>
            </a:r>
            <a:r>
              <a:rPr lang="en-US" altLang="ja-JP"/>
              <a:t>RAN </a:t>
            </a:r>
            <a:r>
              <a:rPr lang="en-US" altLang="ja-JP" smtClean="0"/>
              <a:t>WG1 Meeting #89</a:t>
            </a:r>
            <a:endParaRPr lang="en-US" altLang="ja-JP" dirty="0" smtClean="0"/>
          </a:p>
          <a:p>
            <a:r>
              <a:rPr lang="en-US" altLang="ja-JP" smtClean="0"/>
              <a:t>Hangzhou, USA, 15</a:t>
            </a:r>
            <a:r>
              <a:rPr lang="en-US" altLang="ja-JP" baseline="30000" smtClean="0"/>
              <a:t>th </a:t>
            </a:r>
            <a:r>
              <a:rPr lang="en-US" altLang="ja-JP" smtClean="0"/>
              <a:t>– 19</a:t>
            </a:r>
            <a:r>
              <a:rPr lang="en-US" altLang="ja-JP" baseline="30000" smtClean="0"/>
              <a:t>th</a:t>
            </a:r>
            <a:r>
              <a:rPr lang="en-US" altLang="ja-JP" smtClean="0"/>
              <a:t> May 2017</a:t>
            </a:r>
            <a:endParaRPr lang="en-US" altLang="ja-JP" dirty="0" smtClean="0"/>
          </a:p>
          <a:p>
            <a:r>
              <a:rPr kumimoji="1" lang="en-US" altLang="ja-JP" dirty="0" smtClean="0"/>
              <a:t>Agenda</a:t>
            </a:r>
            <a:r>
              <a:rPr kumimoji="1" lang="en-US" altLang="ja-JP" smtClean="0"/>
              <a:t>: 7.1.1.5.2</a:t>
            </a:r>
            <a:endParaRPr kumimoji="1" lang="ja-JP" altLang="en-US"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lang="en-GB" sz="2400" smtClean="0"/>
              <a:t>R1-1709709</a:t>
            </a:r>
            <a:endParaRPr kumimoji="1" lang="ja-JP" altLang="en-US" sz="2400" dirty="0"/>
          </a:p>
        </p:txBody>
      </p:sp>
    </p:spTree>
    <p:extLst>
      <p:ext uri="{BB962C8B-B14F-4D97-AF65-F5344CB8AC3E}">
        <p14:creationId xmlns="" xmlns:p14="http://schemas.microsoft.com/office/powerpoint/2010/main" val="3649589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Background</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pPr>
              <a:buNone/>
            </a:pPr>
            <a:r>
              <a:rPr lang="en-GB" sz="2400" smtClean="0"/>
              <a:t>In R1-1709061, RAN2 asked about the option that UEs can derive the CSI-RS for RRM measurements for L3 mobility from the cell IDs of detected cells.</a:t>
            </a:r>
            <a:endParaRPr lang="en-US" sz="2400" smtClean="0"/>
          </a:p>
          <a:p>
            <a:pPr>
              <a:buNone/>
            </a:pPr>
            <a:endParaRPr lang="en-GB" sz="2400" smtClean="0"/>
          </a:p>
          <a:p>
            <a:pPr>
              <a:buNone/>
            </a:pPr>
            <a:r>
              <a:rPr lang="en-GB" sz="2400" smtClean="0"/>
              <a:t>This is related to the concept of listed cells and detected cells in LTE measurements [36.331]:</a:t>
            </a:r>
          </a:p>
          <a:p>
            <a:pPr>
              <a:buNone/>
            </a:pPr>
            <a:endParaRPr lang="sv-SE" sz="2400" smtClean="0"/>
          </a:p>
        </p:txBody>
      </p:sp>
      <p:graphicFrame>
        <p:nvGraphicFramePr>
          <p:cNvPr id="4" name="Table 3"/>
          <p:cNvGraphicFramePr>
            <a:graphicFrameLocks noGrp="1"/>
          </p:cNvGraphicFramePr>
          <p:nvPr/>
        </p:nvGraphicFramePr>
        <p:xfrm>
          <a:off x="323528" y="3356992"/>
          <a:ext cx="8640960" cy="3383280"/>
        </p:xfrm>
        <a:graphic>
          <a:graphicData uri="http://schemas.openxmlformats.org/drawingml/2006/table">
            <a:tbl>
              <a:tblPr firstRow="1" bandRow="1">
                <a:tableStyleId>{5C22544A-7EE6-4342-B048-85BDC9FD1C3A}</a:tableStyleId>
              </a:tblPr>
              <a:tblGrid>
                <a:gridCol w="8640960"/>
              </a:tblGrid>
              <a:tr h="2592288">
                <a:tc>
                  <a:txBody>
                    <a:bodyPr/>
                    <a:lstStyle/>
                    <a:p>
                      <a:r>
                        <a:rPr kumimoji="1" lang="en-GB" sz="1800" b="0" kern="1200" smtClean="0">
                          <a:solidFill>
                            <a:schemeClr val="tx1"/>
                          </a:solidFill>
                          <a:latin typeface="Times New Roman" pitchFamily="18" charset="0"/>
                          <a:ea typeface="+mn-ea"/>
                          <a:cs typeface="Times New Roman" pitchFamily="18" charset="0"/>
                        </a:rPr>
                        <a:t>The measurement procedures distinguish the following types of cells:</a:t>
                      </a:r>
                      <a:endParaRPr kumimoji="1" lang="en-US" sz="1800" b="0" kern="1200" smtClean="0">
                        <a:solidFill>
                          <a:schemeClr val="tx1"/>
                        </a:solidFill>
                        <a:latin typeface="Times New Roman" pitchFamily="18" charset="0"/>
                        <a:ea typeface="+mn-ea"/>
                        <a:cs typeface="Times New Roman" pitchFamily="18" charset="0"/>
                      </a:endParaRPr>
                    </a:p>
                    <a:p>
                      <a:r>
                        <a:rPr kumimoji="1" lang="en-GB" sz="1800" b="0" kern="1200" smtClean="0">
                          <a:solidFill>
                            <a:schemeClr val="tx1"/>
                          </a:solidFill>
                          <a:latin typeface="Times New Roman" pitchFamily="18" charset="0"/>
                          <a:ea typeface="+mn-ea"/>
                          <a:cs typeface="Times New Roman" pitchFamily="18" charset="0"/>
                        </a:rPr>
                        <a:t>1.</a:t>
                      </a:r>
                      <a:r>
                        <a:rPr kumimoji="1" lang="en-GB" sz="1800" b="0" kern="1200" baseline="0" smtClean="0">
                          <a:solidFill>
                            <a:schemeClr val="tx1"/>
                          </a:solidFill>
                          <a:latin typeface="Times New Roman" pitchFamily="18" charset="0"/>
                          <a:ea typeface="+mn-ea"/>
                          <a:cs typeface="Times New Roman" pitchFamily="18" charset="0"/>
                        </a:rPr>
                        <a:t> </a:t>
                      </a:r>
                      <a:r>
                        <a:rPr kumimoji="1" lang="en-GB" sz="1800" b="0" kern="1200" smtClean="0">
                          <a:solidFill>
                            <a:schemeClr val="tx1"/>
                          </a:solidFill>
                          <a:latin typeface="Times New Roman" pitchFamily="18" charset="0"/>
                          <a:ea typeface="+mn-ea"/>
                          <a:cs typeface="Times New Roman" pitchFamily="18" charset="0"/>
                        </a:rPr>
                        <a:t>The serving cell(s) - these are the PCell and one or more SCells, if configured for a UE supporting CA.</a:t>
                      </a:r>
                      <a:endParaRPr kumimoji="1" lang="en-US" sz="1800" b="0" kern="1200" smtClean="0">
                        <a:solidFill>
                          <a:schemeClr val="tx1"/>
                        </a:solidFill>
                        <a:latin typeface="Times New Roman" pitchFamily="18" charset="0"/>
                        <a:ea typeface="+mn-ea"/>
                        <a:cs typeface="Times New Roman" pitchFamily="18" charset="0"/>
                      </a:endParaRPr>
                    </a:p>
                    <a:p>
                      <a:r>
                        <a:rPr kumimoji="1" lang="en-GB" sz="1800" b="0" kern="1200" smtClean="0">
                          <a:solidFill>
                            <a:schemeClr val="tx1"/>
                          </a:solidFill>
                          <a:latin typeface="Times New Roman" pitchFamily="18" charset="0"/>
                          <a:ea typeface="+mn-ea"/>
                          <a:cs typeface="Times New Roman" pitchFamily="18" charset="0"/>
                        </a:rPr>
                        <a:t>2.</a:t>
                      </a:r>
                      <a:r>
                        <a:rPr kumimoji="1" lang="en-GB" sz="1800" b="0" kern="1200" baseline="0" smtClean="0">
                          <a:solidFill>
                            <a:schemeClr val="tx1"/>
                          </a:solidFill>
                          <a:latin typeface="Times New Roman" pitchFamily="18" charset="0"/>
                          <a:ea typeface="+mn-ea"/>
                          <a:cs typeface="Times New Roman" pitchFamily="18" charset="0"/>
                        </a:rPr>
                        <a:t> </a:t>
                      </a:r>
                      <a:r>
                        <a:rPr kumimoji="1" lang="en-GB" sz="1800" b="1" kern="1200" smtClean="0">
                          <a:solidFill>
                            <a:schemeClr val="tx1"/>
                          </a:solidFill>
                          <a:latin typeface="Times New Roman" pitchFamily="18" charset="0"/>
                          <a:ea typeface="+mn-ea"/>
                          <a:cs typeface="Times New Roman" pitchFamily="18" charset="0"/>
                        </a:rPr>
                        <a:t>Listed cells </a:t>
                      </a:r>
                      <a:r>
                        <a:rPr kumimoji="1" lang="en-GB" sz="1800" b="0" kern="1200" smtClean="0">
                          <a:solidFill>
                            <a:schemeClr val="tx1"/>
                          </a:solidFill>
                          <a:latin typeface="Times New Roman" pitchFamily="18" charset="0"/>
                          <a:ea typeface="+mn-ea"/>
                          <a:cs typeface="Times New Roman" pitchFamily="18" charset="0"/>
                        </a:rPr>
                        <a:t>- these are cells listed within the measurement object(s) or, for inter-RAT WLAN, the WLANs matching the WLAN identifiers configured in the measurement object or the WLAN the UE is connected to.</a:t>
                      </a:r>
                      <a:endParaRPr kumimoji="1" lang="en-US" sz="1800" b="0" kern="1200" smtClean="0">
                        <a:solidFill>
                          <a:schemeClr val="tx1"/>
                        </a:solidFill>
                        <a:latin typeface="Times New Roman" pitchFamily="18" charset="0"/>
                        <a:ea typeface="+mn-ea"/>
                        <a:cs typeface="Times New Roman" pitchFamily="18" charset="0"/>
                      </a:endParaRPr>
                    </a:p>
                    <a:p>
                      <a:r>
                        <a:rPr kumimoji="1" lang="en-GB" sz="1800" b="0" kern="1200" smtClean="0">
                          <a:solidFill>
                            <a:schemeClr val="tx1"/>
                          </a:solidFill>
                          <a:latin typeface="Times New Roman" pitchFamily="18" charset="0"/>
                          <a:ea typeface="+mn-ea"/>
                          <a:cs typeface="Times New Roman" pitchFamily="18" charset="0"/>
                        </a:rPr>
                        <a:t>3.</a:t>
                      </a:r>
                      <a:r>
                        <a:rPr kumimoji="1" lang="en-GB" sz="1800" b="0" kern="1200" baseline="0" smtClean="0">
                          <a:solidFill>
                            <a:schemeClr val="tx1"/>
                          </a:solidFill>
                          <a:latin typeface="Times New Roman" pitchFamily="18" charset="0"/>
                          <a:ea typeface="+mn-ea"/>
                          <a:cs typeface="Times New Roman" pitchFamily="18" charset="0"/>
                        </a:rPr>
                        <a:t> </a:t>
                      </a:r>
                      <a:r>
                        <a:rPr kumimoji="1" lang="en-GB" sz="1800" b="1" kern="1200" smtClean="0">
                          <a:solidFill>
                            <a:schemeClr val="tx1"/>
                          </a:solidFill>
                          <a:latin typeface="Times New Roman" pitchFamily="18" charset="0"/>
                          <a:ea typeface="+mn-ea"/>
                          <a:cs typeface="Times New Roman" pitchFamily="18" charset="0"/>
                        </a:rPr>
                        <a:t>Detected cells </a:t>
                      </a:r>
                      <a:r>
                        <a:rPr kumimoji="1" lang="en-GB" sz="1800" b="0" kern="1200" smtClean="0">
                          <a:solidFill>
                            <a:schemeClr val="tx1"/>
                          </a:solidFill>
                          <a:latin typeface="Times New Roman" pitchFamily="18" charset="0"/>
                          <a:ea typeface="+mn-ea"/>
                          <a:cs typeface="Times New Roman" pitchFamily="18" charset="0"/>
                        </a:rPr>
                        <a:t>- these are cells that are not listed within the measurement object(s) but are detected by the UE on the carrier frequency(ies) indicated by the measurement object(s).</a:t>
                      </a:r>
                      <a:endParaRPr kumimoji="1" lang="en-US" sz="1800" b="0" kern="1200" smtClean="0">
                        <a:solidFill>
                          <a:schemeClr val="tx1"/>
                        </a:solidFill>
                        <a:latin typeface="Times New Roman" pitchFamily="18" charset="0"/>
                        <a:ea typeface="+mn-ea"/>
                        <a:cs typeface="Times New Roman" pitchFamily="18" charset="0"/>
                      </a:endParaRPr>
                    </a:p>
                    <a:p>
                      <a:endParaRPr kumimoji="1" lang="en-GB" sz="1800" b="0" kern="1200" smtClean="0">
                        <a:solidFill>
                          <a:schemeClr val="tx1"/>
                        </a:solidFill>
                        <a:latin typeface="Times New Roman" pitchFamily="18" charset="0"/>
                        <a:ea typeface="+mn-ea"/>
                        <a:cs typeface="Times New Roman" pitchFamily="18" charset="0"/>
                      </a:endParaRPr>
                    </a:p>
                    <a:p>
                      <a:r>
                        <a:rPr kumimoji="1" lang="en-GB" sz="1800" b="0" kern="1200" smtClean="0">
                          <a:solidFill>
                            <a:schemeClr val="tx1"/>
                          </a:solidFill>
                          <a:latin typeface="Times New Roman" pitchFamily="18" charset="0"/>
                          <a:ea typeface="+mn-ea"/>
                          <a:cs typeface="Times New Roman" pitchFamily="18" charset="0"/>
                        </a:rPr>
                        <a:t>For E-UTRA, the UE measures and reports on the serving cell(s), listed cells, detected cells and, for RSSI and channel occupancy measurements, the UE measures and reports on any reception on the indicated frequency.</a:t>
                      </a:r>
                      <a:endParaRPr lang="en-US" sz="1800" b="0">
                        <a:solidFill>
                          <a:schemeClr val="tx1"/>
                        </a:solidFill>
                        <a:latin typeface="Times New Roman" pitchFamily="18" charset="0"/>
                        <a:cs typeface="Times New Roman" pitchFamily="18" charset="0"/>
                      </a:endParaRPr>
                    </a:p>
                  </a:txBody>
                  <a:tcPr>
                    <a:noFill/>
                  </a:tcPr>
                </a:tc>
              </a:tr>
            </a:tbl>
          </a:graphicData>
        </a:graphic>
      </p:graphicFrame>
    </p:spTree>
    <p:extLst>
      <p:ext uri="{BB962C8B-B14F-4D97-AF65-F5344CB8AC3E}">
        <p14:creationId xmlns="" xmlns:p14="http://schemas.microsoft.com/office/powerpoint/2010/main" val="32638721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Background</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pPr>
              <a:buNone/>
            </a:pPr>
            <a:r>
              <a:rPr lang="sv-SE" sz="2000" smtClean="0"/>
              <a:t>RAN2#97bis agreed the following:</a:t>
            </a:r>
            <a:endParaRPr lang="en-GB" sz="2000" smtClean="0"/>
          </a:p>
          <a:p>
            <a:pPr>
              <a:buNone/>
            </a:pPr>
            <a:endParaRPr lang="sv-SE" sz="2000" smtClean="0"/>
          </a:p>
          <a:p>
            <a:pPr>
              <a:buNone/>
            </a:pPr>
            <a:r>
              <a:rPr lang="en-GB" sz="2000" smtClean="0"/>
              <a:t>Agreements</a:t>
            </a:r>
            <a:endParaRPr lang="en-US" sz="2000" smtClean="0"/>
          </a:p>
          <a:p>
            <a:r>
              <a:rPr lang="en-GB" sz="2000" smtClean="0"/>
              <a:t>1: CSI-RS configured for RRM purpose can be used to derive a cell level quality</a:t>
            </a:r>
            <a:endParaRPr lang="en-US" sz="2000" smtClean="0"/>
          </a:p>
          <a:p>
            <a:r>
              <a:rPr lang="en-GB" sz="2000" smtClean="0"/>
              <a:t>2: Events A1-A6 can be configured to use CSI-RS. Events are evaluated on the cell level quality.</a:t>
            </a:r>
            <a:endParaRPr lang="en-US" sz="2000" smtClean="0"/>
          </a:p>
          <a:p>
            <a:pPr lvl="0"/>
            <a:r>
              <a:rPr lang="en-GB" sz="2000" smtClean="0"/>
              <a:t>3: Previous </a:t>
            </a:r>
            <a:r>
              <a:rPr lang="en-GB" sz="2000" smtClean="0"/>
              <a:t>agreements on measurement model and cell quality derivation are also applicable for CSI-RS.</a:t>
            </a:r>
            <a:endParaRPr lang="en-US" sz="2000" smtClean="0"/>
          </a:p>
          <a:p>
            <a:r>
              <a:rPr lang="en-GB" sz="2000" smtClean="0"/>
              <a:t>4: When </a:t>
            </a:r>
            <a:r>
              <a:rPr lang="en-GB" sz="2000" smtClean="0"/>
              <a:t>the serving cell quality is above S-Measure, the UE is not required to measure the IDLR RS and CSI-RS for neighbour cells.</a:t>
            </a:r>
            <a:endParaRPr lang="en-US" sz="2000" smtClean="0"/>
          </a:p>
          <a:p>
            <a:pPr>
              <a:buNone/>
            </a:pPr>
            <a:endParaRPr lang="en-GB" sz="2000" smtClean="0"/>
          </a:p>
          <a:p>
            <a:pPr>
              <a:buNone/>
            </a:pPr>
            <a:r>
              <a:rPr lang="en-GB" sz="2000" smtClean="0"/>
              <a:t>Agreements</a:t>
            </a:r>
            <a:endParaRPr lang="en-US" sz="2000" smtClean="0"/>
          </a:p>
          <a:p>
            <a:pPr lvl="0"/>
            <a:r>
              <a:rPr lang="en-GB" sz="2000" smtClean="0"/>
              <a:t>1: In </a:t>
            </a:r>
            <a:r>
              <a:rPr lang="en-GB" sz="2000" smtClean="0"/>
              <a:t>NR, a measurement object is corresponding to one carrier frequency. </a:t>
            </a:r>
            <a:endParaRPr lang="en-US" sz="2000" smtClean="0"/>
          </a:p>
          <a:p>
            <a:r>
              <a:rPr lang="en-GB" sz="2000" smtClean="0"/>
              <a:t>2: As </a:t>
            </a:r>
            <a:r>
              <a:rPr lang="en-GB" sz="2000" smtClean="0"/>
              <a:t>part of the Measurement Object it is possible to configure a list of CSI-RS resource specific configurations for RRM measurement. (If this CSI-RS configuration is found to be usable for other purposes then its placement in the measurement object can be reconsidered)</a:t>
            </a:r>
            <a:endParaRPr lang="en-US" sz="2000" smtClean="0"/>
          </a:p>
          <a:p>
            <a:pPr>
              <a:buNone/>
            </a:pPr>
            <a:endParaRPr lang="sv-SE" sz="2000" smtClean="0"/>
          </a:p>
        </p:txBody>
      </p:sp>
    </p:spTree>
    <p:extLst>
      <p:ext uri="{BB962C8B-B14F-4D97-AF65-F5344CB8AC3E}">
        <p14:creationId xmlns="" xmlns:p14="http://schemas.microsoft.com/office/powerpoint/2010/main" val="32638721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Background</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endParaRPr lang="sv-SE" sz="2000" smtClean="0"/>
          </a:p>
          <a:p>
            <a:r>
              <a:rPr lang="sv-SE" sz="2000" smtClean="0"/>
              <a:t>One </a:t>
            </a:r>
            <a:r>
              <a:rPr lang="sv-SE" sz="2000" smtClean="0"/>
              <a:t>mode of operation is that a UE performs CSI-RS based RRM measurements only on detected cells for which it has obtained an explicit configuration ("only listed cells").</a:t>
            </a:r>
          </a:p>
          <a:p>
            <a:pPr>
              <a:buNone/>
            </a:pPr>
            <a:endParaRPr lang="sv-SE" sz="2000" smtClean="0"/>
          </a:p>
          <a:p>
            <a:r>
              <a:rPr lang="sv-SE" sz="2000" smtClean="0"/>
              <a:t>In some scenarios, inter-gNB </a:t>
            </a:r>
            <a:r>
              <a:rPr lang="sv-SE" sz="2000" smtClean="0"/>
              <a:t>coordination </a:t>
            </a:r>
            <a:r>
              <a:rPr lang="sv-SE" sz="2000" smtClean="0"/>
              <a:t>is limited and neighbor relations are not available/accurate, for example </a:t>
            </a:r>
            <a:r>
              <a:rPr lang="sv-SE" sz="2000" smtClean="0"/>
              <a:t>early deployments and unlicenced.</a:t>
            </a:r>
          </a:p>
          <a:p>
            <a:endParaRPr lang="sv-SE" sz="2000" smtClean="0"/>
          </a:p>
          <a:p>
            <a:pPr>
              <a:buNone/>
            </a:pPr>
            <a:endParaRPr lang="sv-SE" sz="2000" smtClean="0"/>
          </a:p>
          <a:p>
            <a:pPr marL="457200" indent="-457200">
              <a:buNone/>
            </a:pPr>
            <a:endParaRPr lang="sv-SE" sz="2000" smtClean="0"/>
          </a:p>
          <a:p>
            <a:pPr>
              <a:buNone/>
            </a:pPr>
            <a:endParaRPr lang="sv-SE" sz="2000" smtClean="0"/>
          </a:p>
          <a:p>
            <a:pPr>
              <a:buNone/>
            </a:pPr>
            <a:endParaRPr lang="en-US" sz="1800" smtClean="0"/>
          </a:p>
        </p:txBody>
      </p:sp>
    </p:spTree>
    <p:extLst>
      <p:ext uri="{BB962C8B-B14F-4D97-AF65-F5344CB8AC3E}">
        <p14:creationId xmlns="" xmlns:p14="http://schemas.microsoft.com/office/powerpoint/2010/main" val="32638721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Oval 37"/>
          <p:cNvSpPr/>
          <p:nvPr/>
        </p:nvSpPr>
        <p:spPr>
          <a:xfrm>
            <a:off x="3707904" y="5877272"/>
            <a:ext cx="5472608"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title"/>
          </p:nvPr>
        </p:nvSpPr>
        <p:spPr>
          <a:xfrm>
            <a:off x="457200" y="-27384"/>
            <a:ext cx="8229600" cy="778098"/>
          </a:xfrm>
        </p:spPr>
        <p:txBody>
          <a:bodyPr>
            <a:normAutofit/>
          </a:bodyPr>
          <a:lstStyle/>
          <a:p>
            <a:r>
              <a:rPr lang="sv-SE" altLang="ja-JP" sz="3600" smtClean="0"/>
              <a:t>Example</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r>
              <a:rPr lang="sv-SE" sz="2000" smtClean="0"/>
              <a:t>Mode 1 (no CSI-RS for L3 mobility): RRM measurements only on IDLE mode RS</a:t>
            </a:r>
          </a:p>
          <a:p>
            <a:r>
              <a:rPr lang="sv-SE" sz="2000" smtClean="0"/>
              <a:t>Mode 2 (only listed cells): If the UE has an explicit CSI-RS configuration for the detected cell (i.e. listed cell), the UE measures/reports it.</a:t>
            </a:r>
          </a:p>
          <a:p>
            <a:r>
              <a:rPr lang="sv-SE" sz="2000" smtClean="0"/>
              <a:t>Mode 3 (listed and detected cells): The CSI-RS configuration of a (non-listed) detected cell is derived from cell ID and frequency specific configuration.</a:t>
            </a:r>
          </a:p>
          <a:p>
            <a:pPr marL="457200" indent="-457200">
              <a:buNone/>
            </a:pPr>
            <a:endParaRPr lang="sv-SE" sz="2000" smtClean="0"/>
          </a:p>
          <a:p>
            <a:pPr>
              <a:buNone/>
            </a:pPr>
            <a:endParaRPr lang="sv-SE" sz="2000" smtClean="0"/>
          </a:p>
          <a:p>
            <a:pPr>
              <a:buNone/>
            </a:pPr>
            <a:endParaRPr lang="en-US" sz="1800" smtClean="0"/>
          </a:p>
        </p:txBody>
      </p:sp>
      <p:sp>
        <p:nvSpPr>
          <p:cNvPr id="4" name="Oval 3"/>
          <p:cNvSpPr/>
          <p:nvPr/>
        </p:nvSpPr>
        <p:spPr>
          <a:xfrm>
            <a:off x="755576" y="4797152"/>
            <a:ext cx="6192688"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504056" y="3789040"/>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763688" y="4077072"/>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088232" y="3645024"/>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347864" y="3933056"/>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680520" y="3645024"/>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896544" y="4077072"/>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896544" y="3068960"/>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987824" y="2708920"/>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547664" y="2852936"/>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a:off x="395536" y="4653136"/>
            <a:ext cx="6696744" cy="0"/>
          </a:xfrm>
          <a:prstGeom prst="line">
            <a:avLst/>
          </a:prstGeom>
          <a:ln w="25400">
            <a:prstDash val="lg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23528" y="3501008"/>
            <a:ext cx="6696744" cy="0"/>
          </a:xfrm>
          <a:prstGeom prst="line">
            <a:avLst/>
          </a:prstGeom>
          <a:ln w="25400">
            <a:prstDash val="lg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6098" y="5949280"/>
            <a:ext cx="2039213" cy="369332"/>
          </a:xfrm>
          <a:prstGeom prst="rect">
            <a:avLst/>
          </a:prstGeom>
          <a:noFill/>
        </p:spPr>
        <p:txBody>
          <a:bodyPr wrap="none" rtlCol="0">
            <a:spAutoFit/>
          </a:bodyPr>
          <a:lstStyle/>
          <a:p>
            <a:r>
              <a:rPr lang="sv-SE" smtClean="0"/>
              <a:t>carrier frequency f1</a:t>
            </a:r>
            <a:endParaRPr lang="en-US"/>
          </a:p>
        </p:txBody>
      </p:sp>
      <p:sp>
        <p:nvSpPr>
          <p:cNvPr id="24" name="TextBox 23"/>
          <p:cNvSpPr txBox="1"/>
          <p:nvPr/>
        </p:nvSpPr>
        <p:spPr>
          <a:xfrm>
            <a:off x="-59501" y="4355812"/>
            <a:ext cx="2039213" cy="369332"/>
          </a:xfrm>
          <a:prstGeom prst="rect">
            <a:avLst/>
          </a:prstGeom>
          <a:noFill/>
        </p:spPr>
        <p:txBody>
          <a:bodyPr wrap="none" rtlCol="0">
            <a:spAutoFit/>
          </a:bodyPr>
          <a:lstStyle/>
          <a:p>
            <a:r>
              <a:rPr lang="sv-SE" smtClean="0"/>
              <a:t>carrier frequency f2</a:t>
            </a:r>
            <a:endParaRPr lang="en-US"/>
          </a:p>
        </p:txBody>
      </p:sp>
      <p:sp>
        <p:nvSpPr>
          <p:cNvPr id="25" name="TextBox 24"/>
          <p:cNvSpPr txBox="1"/>
          <p:nvPr/>
        </p:nvSpPr>
        <p:spPr>
          <a:xfrm>
            <a:off x="0" y="3140968"/>
            <a:ext cx="2039213" cy="369332"/>
          </a:xfrm>
          <a:prstGeom prst="rect">
            <a:avLst/>
          </a:prstGeom>
          <a:noFill/>
        </p:spPr>
        <p:txBody>
          <a:bodyPr wrap="none" rtlCol="0">
            <a:spAutoFit/>
          </a:bodyPr>
          <a:lstStyle/>
          <a:p>
            <a:r>
              <a:rPr lang="sv-SE" smtClean="0"/>
              <a:t>carrier frequency f3</a:t>
            </a:r>
            <a:endParaRPr lang="en-US"/>
          </a:p>
        </p:txBody>
      </p:sp>
      <p:sp>
        <p:nvSpPr>
          <p:cNvPr id="26" name="Rounded Rectangle 25"/>
          <p:cNvSpPr/>
          <p:nvPr/>
        </p:nvSpPr>
        <p:spPr>
          <a:xfrm>
            <a:off x="4427984" y="4941168"/>
            <a:ext cx="14401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4932040" y="5445224"/>
            <a:ext cx="14401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2843808" y="5517232"/>
            <a:ext cx="14401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1259632" y="5085184"/>
            <a:ext cx="2398926" cy="369332"/>
          </a:xfrm>
          <a:prstGeom prst="rect">
            <a:avLst/>
          </a:prstGeom>
          <a:noFill/>
        </p:spPr>
        <p:txBody>
          <a:bodyPr wrap="none" rtlCol="0">
            <a:spAutoFit/>
          </a:bodyPr>
          <a:lstStyle/>
          <a:p>
            <a:r>
              <a:rPr lang="sv-SE" smtClean="0"/>
              <a:t>UEs in serving cell on f1</a:t>
            </a:r>
            <a:endParaRPr lang="en-US"/>
          </a:p>
        </p:txBody>
      </p:sp>
      <p:sp>
        <p:nvSpPr>
          <p:cNvPr id="30" name="Oval 29"/>
          <p:cNvSpPr/>
          <p:nvPr/>
        </p:nvSpPr>
        <p:spPr>
          <a:xfrm>
            <a:off x="3528392" y="2996952"/>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1979712" y="2564904"/>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5220072" y="2708920"/>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2483768" y="2996952"/>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6487274" y="4941168"/>
            <a:ext cx="2535181" cy="1077218"/>
          </a:xfrm>
          <a:prstGeom prst="rect">
            <a:avLst/>
          </a:prstGeom>
          <a:solidFill>
            <a:schemeClr val="bg1"/>
          </a:solidFill>
        </p:spPr>
        <p:txBody>
          <a:bodyPr wrap="none" rtlCol="0">
            <a:spAutoFit/>
          </a:bodyPr>
          <a:lstStyle/>
          <a:p>
            <a:r>
              <a:rPr lang="sv-SE" sz="1600" smtClean="0"/>
              <a:t>Mode 2 on f1: UEs measure </a:t>
            </a:r>
          </a:p>
          <a:p>
            <a:r>
              <a:rPr lang="sv-SE" sz="1600" smtClean="0"/>
              <a:t>CSI-RS only on cells with </a:t>
            </a:r>
          </a:p>
          <a:p>
            <a:r>
              <a:rPr lang="sv-SE" sz="1600" smtClean="0"/>
              <a:t>explicit CSI-RS configuration</a:t>
            </a:r>
          </a:p>
          <a:p>
            <a:r>
              <a:rPr lang="sv-SE" sz="1600" smtClean="0"/>
              <a:t>(only listed cells)</a:t>
            </a:r>
          </a:p>
        </p:txBody>
      </p:sp>
      <p:sp>
        <p:nvSpPr>
          <p:cNvPr id="37" name="TextBox 36"/>
          <p:cNvSpPr txBox="1"/>
          <p:nvPr/>
        </p:nvSpPr>
        <p:spPr>
          <a:xfrm>
            <a:off x="6228184" y="2492896"/>
            <a:ext cx="2915816" cy="1077218"/>
          </a:xfrm>
          <a:prstGeom prst="rect">
            <a:avLst/>
          </a:prstGeom>
          <a:solidFill>
            <a:schemeClr val="bg1"/>
          </a:solidFill>
        </p:spPr>
        <p:txBody>
          <a:bodyPr wrap="square" rtlCol="0">
            <a:spAutoFit/>
          </a:bodyPr>
          <a:lstStyle/>
          <a:p>
            <a:r>
              <a:rPr lang="sv-SE" sz="1600" smtClean="0"/>
              <a:t>Mode 3 on f3: UEs can obtain </a:t>
            </a:r>
          </a:p>
          <a:p>
            <a:r>
              <a:rPr lang="sv-SE" sz="1600" smtClean="0"/>
              <a:t>CSI-RS configuration from cell ID </a:t>
            </a:r>
          </a:p>
          <a:p>
            <a:r>
              <a:rPr lang="sv-SE" sz="1600" smtClean="0"/>
              <a:t>and frequency specific config</a:t>
            </a:r>
          </a:p>
          <a:p>
            <a:r>
              <a:rPr lang="sv-SE" sz="1600" smtClean="0"/>
              <a:t>(listed and detected cells)</a:t>
            </a:r>
            <a:endParaRPr lang="en-US" sz="1600"/>
          </a:p>
        </p:txBody>
      </p:sp>
      <p:sp>
        <p:nvSpPr>
          <p:cNvPr id="39" name="TextBox 38"/>
          <p:cNvSpPr txBox="1"/>
          <p:nvPr/>
        </p:nvSpPr>
        <p:spPr>
          <a:xfrm>
            <a:off x="6444208" y="3750131"/>
            <a:ext cx="2535181" cy="584775"/>
          </a:xfrm>
          <a:prstGeom prst="rect">
            <a:avLst/>
          </a:prstGeom>
          <a:solidFill>
            <a:schemeClr val="bg1"/>
          </a:solidFill>
        </p:spPr>
        <p:txBody>
          <a:bodyPr wrap="none" rtlCol="0">
            <a:spAutoFit/>
          </a:bodyPr>
          <a:lstStyle/>
          <a:p>
            <a:r>
              <a:rPr lang="sv-SE" sz="1600" smtClean="0"/>
              <a:t>Mode 1 on f2: UEs measure </a:t>
            </a:r>
          </a:p>
          <a:p>
            <a:r>
              <a:rPr lang="sv-SE" sz="1600" smtClean="0"/>
              <a:t>and report only only IDLE RS</a:t>
            </a:r>
            <a:endParaRPr lang="en-US" sz="1600"/>
          </a:p>
        </p:txBody>
      </p:sp>
    </p:spTree>
    <p:extLst>
      <p:ext uri="{BB962C8B-B14F-4D97-AF65-F5344CB8AC3E}">
        <p14:creationId xmlns="" xmlns:p14="http://schemas.microsoft.com/office/powerpoint/2010/main" val="32638721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Proposal</a:t>
            </a:r>
            <a:endParaRPr kumimoji="1" lang="ja-JP" altLang="en-US" sz="3600" dirty="0"/>
          </a:p>
        </p:txBody>
      </p:sp>
      <p:sp>
        <p:nvSpPr>
          <p:cNvPr id="3" name="コンテンツ プレースホルダー 2"/>
          <p:cNvSpPr>
            <a:spLocks noGrp="1"/>
          </p:cNvSpPr>
          <p:nvPr>
            <p:ph idx="1"/>
          </p:nvPr>
        </p:nvSpPr>
        <p:spPr>
          <a:xfrm>
            <a:off x="179512" y="908720"/>
            <a:ext cx="8784976" cy="5400600"/>
          </a:xfrm>
        </p:spPr>
        <p:txBody>
          <a:bodyPr>
            <a:noAutofit/>
          </a:bodyPr>
          <a:lstStyle/>
          <a:p>
            <a:r>
              <a:rPr lang="sv-SE" sz="1600" smtClean="0"/>
              <a:t>RAN1 assumes that a UE can be configured to perform RRM measurements on a carrier frequency according to at least the following modes:</a:t>
            </a:r>
          </a:p>
          <a:p>
            <a:pPr lvl="1"/>
            <a:r>
              <a:rPr lang="sv-SE" sz="1400" smtClean="0"/>
              <a:t>Mode 1: </a:t>
            </a:r>
          </a:p>
          <a:p>
            <a:pPr lvl="2"/>
            <a:r>
              <a:rPr lang="sv-SE" sz="1400" smtClean="0"/>
              <a:t>RRM measurement and reporting only based on IDLE mode RS</a:t>
            </a:r>
          </a:p>
          <a:p>
            <a:pPr lvl="1"/>
            <a:r>
              <a:rPr lang="sv-SE" sz="1400" smtClean="0"/>
              <a:t>Mode 2: </a:t>
            </a:r>
          </a:p>
          <a:p>
            <a:pPr lvl="2"/>
            <a:r>
              <a:rPr lang="sv-SE" sz="1400" smtClean="0"/>
              <a:t>RRM measurement and reporting based on IDLE mode RS. </a:t>
            </a:r>
          </a:p>
          <a:p>
            <a:pPr lvl="2"/>
            <a:r>
              <a:rPr lang="sv-SE" sz="1400" smtClean="0"/>
              <a:t>CSI-RS based RRM measurement and reporting only on listed cells</a:t>
            </a:r>
          </a:p>
          <a:p>
            <a:pPr lvl="1"/>
            <a:r>
              <a:rPr lang="sv-SE" sz="1400" smtClean="0"/>
              <a:t>Mode 3:</a:t>
            </a:r>
          </a:p>
          <a:p>
            <a:pPr lvl="2"/>
            <a:r>
              <a:rPr lang="sv-SE" sz="1400" smtClean="0"/>
              <a:t>RRM measurement and reporting based on IDLE mode RS. </a:t>
            </a:r>
          </a:p>
          <a:p>
            <a:pPr lvl="2"/>
            <a:r>
              <a:rPr lang="sv-SE" sz="1400" smtClean="0"/>
              <a:t>CSI-RS based RRM measurement and reporting on listed cells and detected cells</a:t>
            </a:r>
          </a:p>
          <a:p>
            <a:r>
              <a:rPr lang="sv-SE" sz="1600" smtClean="0"/>
              <a:t>RAN1 assumes the following</a:t>
            </a:r>
          </a:p>
          <a:p>
            <a:pPr lvl="1"/>
            <a:r>
              <a:rPr lang="sv-SE" sz="1400" smtClean="0"/>
              <a:t>A UE can be configured with different modes on different carrier frequencies</a:t>
            </a:r>
          </a:p>
          <a:p>
            <a:pPr lvl="1"/>
            <a:r>
              <a:rPr lang="sv-SE" sz="1400" smtClean="0"/>
              <a:t>A listed cell is a cell that is configured as timing synchronization reference in a CSI-RS configuration.</a:t>
            </a:r>
          </a:p>
          <a:p>
            <a:pPr lvl="1"/>
            <a:r>
              <a:rPr lang="sv-SE" sz="1400" smtClean="0"/>
              <a:t>A detected cell is detected but not listed.</a:t>
            </a:r>
          </a:p>
          <a:p>
            <a:r>
              <a:rPr lang="sv-SE" sz="1600" smtClean="0"/>
              <a:t>In mode 3, the CSI-RS configuration of a detected cell can be obtained as follows:</a:t>
            </a:r>
          </a:p>
          <a:p>
            <a:pPr lvl="1"/>
            <a:r>
              <a:rPr lang="sv-SE" sz="1400" smtClean="0"/>
              <a:t>Part A of the CSI-RS configuration can be derived from the cell ID (of the detected cell).</a:t>
            </a:r>
          </a:p>
          <a:p>
            <a:pPr lvl="1"/>
            <a:r>
              <a:rPr lang="sv-SE" sz="1400" smtClean="0"/>
              <a:t>Part B of the CSI-RS configuration can be configured for the carrier frequency.</a:t>
            </a:r>
          </a:p>
          <a:p>
            <a:pPr lvl="1"/>
            <a:r>
              <a:rPr lang="sv-SE" sz="1400" smtClean="0"/>
              <a:t>Part C of the CSI-RS configuration is fixed.</a:t>
            </a:r>
          </a:p>
          <a:p>
            <a:pPr lvl="1"/>
            <a:r>
              <a:rPr lang="sv-SE" sz="1400" smtClean="0"/>
              <a:t>FFS Parameters, if any, included in parts A, B and C.</a:t>
            </a:r>
          </a:p>
          <a:p>
            <a:r>
              <a:rPr lang="sv-SE" sz="1600" smtClean="0"/>
              <a:t>Note that in mode 3, the explicit configuration of a listed cell overrides the derived configuration</a:t>
            </a:r>
          </a:p>
          <a:p>
            <a:r>
              <a:rPr lang="sv-SE" sz="1600" smtClean="0"/>
              <a:t>Note that the number of listed cells in mode 3 could be zero.</a:t>
            </a:r>
          </a:p>
          <a:p>
            <a:r>
              <a:rPr lang="sv-SE" sz="1600" smtClean="0"/>
              <a:t>Note that using mode 3 on a carrier frequency does not imply that the CSI-RS is always on.</a:t>
            </a:r>
          </a:p>
        </p:txBody>
      </p:sp>
    </p:spTree>
    <p:extLst>
      <p:ext uri="{BB962C8B-B14F-4D97-AF65-F5344CB8AC3E}">
        <p14:creationId xmlns="" xmlns:p14="http://schemas.microsoft.com/office/powerpoint/2010/main" val="32638721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6853</TotalTime>
  <Words>832</Words>
  <Application>Microsoft Office PowerPoint</Application>
  <PresentationFormat>On-screen Show (4:3)</PresentationFormat>
  <Paragraphs>77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テーマ</vt:lpstr>
      <vt:lpstr>WF on CSI-RS based RRM measurements on detected cells</vt:lpstr>
      <vt:lpstr>Background</vt:lpstr>
      <vt:lpstr>Background</vt:lpstr>
      <vt:lpstr>Background</vt:lpstr>
      <vt:lpstr>Example</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CSI-RS based RRM measurements on detected cells</dc:title>
  <cp:lastModifiedBy>PS</cp:lastModifiedBy>
  <cp:revision>460</cp:revision>
  <dcterms:created xsi:type="dcterms:W3CDTF">2016-04-11T23:33:51Z</dcterms:created>
  <dcterms:modified xsi:type="dcterms:W3CDTF">2017-05-18T01:50:35Z</dcterms:modified>
</cp:coreProperties>
</file>