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6"/>
  </p:notesMasterIdLst>
  <p:sldIdLst>
    <p:sldId id="271" r:id="rId6"/>
    <p:sldId id="279" r:id="rId7"/>
    <p:sldId id="280" r:id="rId8"/>
    <p:sldId id="288" r:id="rId9"/>
    <p:sldId id="287" r:id="rId10"/>
    <p:sldId id="286" r:id="rId11"/>
    <p:sldId id="285" r:id="rId12"/>
    <p:sldId id="291" r:id="rId13"/>
    <p:sldId id="290" r:id="rId14"/>
    <p:sldId id="28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720" autoAdjust="0"/>
  </p:normalViewPr>
  <p:slideViewPr>
    <p:cSldViewPr>
      <p:cViewPr varScale="1">
        <p:scale>
          <a:sx n="69" d="100"/>
          <a:sy n="69" d="100"/>
        </p:scale>
        <p:origin x="76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4CAE72-B5F4-45BD-B6DB-F5983AD303C2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CF490-51AB-49CF-8B2B-8A21A3495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150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5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2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470" indent="-260673">
              <a:buFont typeface="Qualcomm Regular" pitchFamily="34" charset="0"/>
              <a:buChar char="−"/>
              <a:defRPr/>
            </a:lvl5pPr>
            <a:lvl6pPr marL="1629209" indent="0">
              <a:buNone/>
              <a:defRPr sz="12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3" y="605812"/>
            <a:ext cx="8574733" cy="76944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3" y="1426465"/>
            <a:ext cx="8574733" cy="350865"/>
          </a:xfrm>
        </p:spPr>
        <p:txBody>
          <a:bodyPr tIns="0" bIns="0" anchor="t"/>
          <a:lstStyle>
            <a:lvl1pPr marL="0" indent="0">
              <a:buNone/>
              <a:defRPr sz="18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162755"/>
          </a:xfrm>
          <a:prstGeom prst="rect">
            <a:avLst/>
          </a:prstGeom>
        </p:spPr>
        <p:txBody>
          <a:bodyPr vert="horz" wrap="square" lIns="68598" tIns="34299" rIns="68598" bIns="34299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75" b="0" dirty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902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Processing Time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Qualcomm, ZTE, Ericsson, Deutsche Telekom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90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R1-1709696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 ,15th - 19th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7.1.3.3.4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hangingPunct="0"/>
            <a:r>
              <a:rPr lang="en-US" dirty="0"/>
              <a:t>The following are some agreed-upon terminology to provide context:</a:t>
            </a:r>
          </a:p>
          <a:p>
            <a:pPr lvl="1"/>
            <a:r>
              <a:rPr lang="en-US" b="1" u="sng" dirty="0"/>
              <a:t>K0:</a:t>
            </a:r>
            <a:r>
              <a:rPr lang="en-US" dirty="0"/>
              <a:t> Delay between DL grant and corresponding DL data (PDSCH) reception</a:t>
            </a:r>
          </a:p>
          <a:p>
            <a:pPr lvl="1"/>
            <a:r>
              <a:rPr lang="en-US" b="1" u="sng" dirty="0"/>
              <a:t>K1:</a:t>
            </a:r>
            <a:r>
              <a:rPr lang="en-US" dirty="0"/>
              <a:t> Delay between DL data (PDSCH) reception and corresponding ACK transmission on UL</a:t>
            </a:r>
          </a:p>
          <a:p>
            <a:pPr lvl="1"/>
            <a:r>
              <a:rPr lang="en-US" b="1" u="sng" dirty="0"/>
              <a:t>K2:</a:t>
            </a:r>
            <a:r>
              <a:rPr lang="en-US" dirty="0"/>
              <a:t> Delay between UL grant reception in DL and UL data (PUSCH) transmission</a:t>
            </a:r>
          </a:p>
          <a:p>
            <a:pPr lvl="1"/>
            <a:r>
              <a:rPr lang="en-US" b="1" u="sng" dirty="0"/>
              <a:t>K3:</a:t>
            </a:r>
            <a:r>
              <a:rPr lang="en-US" dirty="0"/>
              <a:t> Delay between ACK/NAK reception in UL and corresponding retransmission of data (PDSCH) on DL</a:t>
            </a:r>
          </a:p>
        </p:txBody>
      </p:sp>
    </p:spTree>
    <p:extLst>
      <p:ext uri="{BB962C8B-B14F-4D97-AF65-F5344CB8AC3E}">
        <p14:creationId xmlns:p14="http://schemas.microsoft.com/office/powerpoint/2010/main" val="3598755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RAN1 #86bis</a:t>
            </a:r>
            <a:endParaRPr lang="en-US" b="1" u="sng" dirty="0">
              <a:highlight>
                <a:srgbClr val="00FF00"/>
              </a:highlight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 marL="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u="sng" dirty="0">
                <a:highlight>
                  <a:srgbClr val="00FF00"/>
                </a:highlight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Agreements:</a:t>
            </a:r>
            <a:endParaRPr lang="en-US" sz="2000" dirty="0"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tabLst>
                <a:tab pos="4572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For slot-based scheduling, NR specification should support the following</a:t>
            </a: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DL data reception in slot N and corresponding acknowledgment in slot N+K1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All UEs should support K1≥1 with exact values for K1 FFS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Some UEs may support K1=0 (FFS conditions)</a:t>
            </a: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UL assignment in slot N and corresponding uplink data transmission in slot N+K2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All UEs should support K2≥1 with exact values for K2 FFS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Some UEs may support K2=0 (FFS conditions)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NR Release 15  </a:t>
            </a:r>
          </a:p>
          <a:p>
            <a:pPr lvl="1"/>
            <a:r>
              <a:rPr lang="en-US" dirty="0"/>
              <a:t>Mandatory UE support of self-contained operation (K1=0 and K2=0), at least for up to 30kHz numerology</a:t>
            </a:r>
          </a:p>
        </p:txBody>
      </p:sp>
    </p:spTree>
    <p:extLst>
      <p:ext uri="{BB962C8B-B14F-4D97-AF65-F5344CB8AC3E}">
        <p14:creationId xmlns:p14="http://schemas.microsoft.com/office/powerpoint/2010/main" val="960382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158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0552873"/>
              </p:ext>
            </p:extLst>
          </p:nvPr>
        </p:nvGraphicFramePr>
        <p:xfrm>
          <a:off x="3344195" y="2206366"/>
          <a:ext cx="5876005" cy="1444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" name="Visio" r:id="rId3" imgW="21653130" imgH="5323325" progId="Visio.Drawing.11">
                  <p:embed/>
                </p:oleObj>
              </mc:Choice>
              <mc:Fallback>
                <p:oleObj name="Visio" r:id="rId3" imgW="21653130" imgH="5323325" progId="Visio.Drawing.11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4195" y="2206366"/>
                        <a:ext cx="5876005" cy="1444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 Latency</a:t>
            </a:r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>
            <a:off x="316034" y="1333995"/>
            <a:ext cx="8511932" cy="431657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ct val="20000"/>
              </a:spcBef>
              <a:buFontTx/>
              <a:buNone/>
              <a:defRPr lang="en-US" sz="2399" b="0" kern="1200" baseline="0" dirty="0" smtClean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063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999" b="1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126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799" b="1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189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b="1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251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b="1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5314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377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44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503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5000"/>
              </a:lnSpc>
            </a:pPr>
            <a:r>
              <a:rPr lang="en-US" sz="2400" dirty="0">
                <a:solidFill>
                  <a:srgbClr val="00ACBD"/>
                </a:solidFill>
                <a:latin typeface="Qualcomm Office Regular" pitchFamily="34" charset="0"/>
                <a:cs typeface="Arial" pitchFamily="34" charset="0"/>
              </a:rPr>
              <a:t>Reduces </a:t>
            </a:r>
            <a:r>
              <a:rPr lang="en-US" sz="2400" dirty="0" err="1">
                <a:solidFill>
                  <a:srgbClr val="00ACBD"/>
                </a:solidFill>
                <a:latin typeface="Qualcomm Office Regular" pitchFamily="34" charset="0"/>
                <a:cs typeface="Arial" pitchFamily="34" charset="0"/>
              </a:rPr>
              <a:t>TxOp</a:t>
            </a:r>
            <a:r>
              <a:rPr lang="en-US" sz="2400" dirty="0">
                <a:solidFill>
                  <a:srgbClr val="00ACBD"/>
                </a:solidFill>
                <a:latin typeface="Qualcomm Office Regular" pitchFamily="34" charset="0"/>
                <a:cs typeface="Arial" pitchFamily="34" charset="0"/>
              </a:rPr>
              <a:t> delay for both 1st </a:t>
            </a:r>
            <a:r>
              <a:rPr lang="en-US" sz="2400" dirty="0" err="1">
                <a:solidFill>
                  <a:srgbClr val="00ACBD"/>
                </a:solidFill>
                <a:latin typeface="Qualcomm Office Regular" pitchFamily="34" charset="0"/>
                <a:cs typeface="Arial" pitchFamily="34" charset="0"/>
              </a:rPr>
              <a:t>Tx</a:t>
            </a:r>
            <a:r>
              <a:rPr lang="en-US" sz="2400" dirty="0">
                <a:solidFill>
                  <a:srgbClr val="00ACBD"/>
                </a:solidFill>
                <a:latin typeface="Qualcomm Office Regular" pitchFamily="34" charset="0"/>
                <a:cs typeface="Arial" pitchFamily="34" charset="0"/>
              </a:rPr>
              <a:t> and Re-</a:t>
            </a:r>
            <a:r>
              <a:rPr lang="en-US" sz="2400" dirty="0" err="1">
                <a:solidFill>
                  <a:srgbClr val="00ACBD"/>
                </a:solidFill>
                <a:latin typeface="Qualcomm Office Regular" pitchFamily="34" charset="0"/>
                <a:cs typeface="Arial" pitchFamily="34" charset="0"/>
              </a:rPr>
              <a:t>Tx</a:t>
            </a:r>
            <a:r>
              <a:rPr lang="en-US" sz="2400" dirty="0">
                <a:solidFill>
                  <a:srgbClr val="00ACBD"/>
                </a:solidFill>
                <a:latin typeface="Qualcomm Office Regular" pitchFamily="34" charset="0"/>
                <a:cs typeface="Arial" pitchFamily="34" charset="0"/>
              </a:rPr>
              <a:t> (single-interlace HARQ)</a:t>
            </a:r>
          </a:p>
          <a:p>
            <a:pPr marL="0" marR="0" lvl="0" indent="0" algn="ctr" defTabSz="914400" rtl="0" eaLnBrk="1" fontAlgn="auto" latinLnBrk="0" hangingPunct="1">
              <a:lnSpc>
                <a:spcPct val="83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0" i="0" u="none" strike="noStrike" kern="1200" cap="none" spc="0" normalizeH="0" baseline="0" noProof="0" dirty="0">
              <a:ln>
                <a:noFill/>
              </a:ln>
              <a:solidFill>
                <a:srgbClr val="FFD939">
                  <a:lumMod val="75000"/>
                </a:srgbClr>
              </a:solidFill>
              <a:effectLst/>
              <a:uLnTx/>
              <a:uFillTx/>
              <a:latin typeface="Qualcomm Office Regular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44194" y="2248367"/>
            <a:ext cx="1777940" cy="261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249" dirty="0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4G LTE TDD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44195" y="3772367"/>
            <a:ext cx="1046777" cy="2616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249" dirty="0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5G NR TDD*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411154" y="5311757"/>
            <a:ext cx="336292" cy="7908"/>
          </a:xfrm>
          <a:prstGeom prst="straightConnector1">
            <a:avLst/>
          </a:prstGeom>
          <a:noFill/>
          <a:ln w="38100" cap="rnd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3344195" y="4928132"/>
            <a:ext cx="365989" cy="2616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249" dirty="0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1 </a:t>
            </a:r>
            <a:r>
              <a:rPr lang="en-US" sz="2249" dirty="0" err="1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ms</a:t>
            </a:r>
            <a:endParaRPr lang="en-US" sz="2249" dirty="0">
              <a:solidFill>
                <a:prstClr val="black">
                  <a:lumMod val="50000"/>
                  <a:lumOff val="50000"/>
                </a:prstClr>
              </a:solidFill>
              <a:latin typeface="Qualcomm Office Regular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59240" y="5524967"/>
            <a:ext cx="2531578" cy="4186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85664" indent="-285664">
              <a:buFont typeface="Arial" panose="020B0604020202020204" pitchFamily="34" charset="0"/>
              <a:buChar char="•"/>
            </a:pPr>
            <a:r>
              <a:rPr lang="en-US" sz="1799" dirty="0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Sub 6 GHz, macro cell numerology</a:t>
            </a:r>
          </a:p>
          <a:p>
            <a:pPr marL="285664" indent="-285664">
              <a:buFont typeface="Arial" panose="020B0604020202020204" pitchFamily="34" charset="0"/>
              <a:buChar char="•"/>
            </a:pPr>
            <a:r>
              <a:rPr lang="en-US" sz="1799" dirty="0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30 kHz tone spacing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518935"/>
              </p:ext>
            </p:extLst>
          </p:nvPr>
        </p:nvGraphicFramePr>
        <p:xfrm>
          <a:off x="3344195" y="4157110"/>
          <a:ext cx="5506039" cy="746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5" name="Visio" r:id="rId5" imgW="21578641" imgH="2922193" progId="Visio.Drawing.11">
                  <p:embed/>
                </p:oleObj>
              </mc:Choice>
              <mc:Fallback>
                <p:oleObj name="Visio" r:id="rId5" imgW="21578641" imgH="2922193" progId="Visio.Drawing.11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4195" y="4157110"/>
                        <a:ext cx="5506039" cy="7463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228600" y="1958145"/>
            <a:ext cx="2679606" cy="44319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797" indent="-342797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OTA latency is impacted by transmission duration and UE/network response time </a:t>
            </a:r>
          </a:p>
          <a:p>
            <a:pPr marL="342797" indent="-342797">
              <a:buFont typeface="Arial" panose="020B0604020202020204" pitchFamily="34" charset="0"/>
              <a:buChar char="•"/>
            </a:pPr>
            <a:endParaRPr lang="en-US" dirty="0">
              <a:solidFill>
                <a:prstClr val="black">
                  <a:lumMod val="50000"/>
                  <a:lumOff val="50000"/>
                </a:prstClr>
              </a:solidFill>
              <a:latin typeface="Qualcomm Office Regular"/>
            </a:endParaRPr>
          </a:p>
          <a:p>
            <a:pPr marL="342797" indent="-342797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NR has shorter control/data transmission time: 10’s of </a:t>
            </a:r>
            <a:r>
              <a:rPr lang="en-US" dirty="0" err="1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usec</a:t>
            </a: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 compared to LTE 1ms</a:t>
            </a:r>
          </a:p>
          <a:p>
            <a:pPr marL="342797" indent="-342797">
              <a:buFont typeface="Arial" panose="020B0604020202020204" pitchFamily="34" charset="0"/>
              <a:buChar char="•"/>
            </a:pPr>
            <a:endParaRPr lang="en-US" dirty="0">
              <a:solidFill>
                <a:prstClr val="black">
                  <a:lumMod val="50000"/>
                  <a:lumOff val="50000"/>
                </a:prstClr>
              </a:solidFill>
              <a:latin typeface="Qualcomm Office Regular"/>
            </a:endParaRPr>
          </a:p>
          <a:p>
            <a:pPr marL="342797" indent="-342797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NR self-contained subframe allows UE to respond within 10’s </a:t>
            </a:r>
            <a:r>
              <a:rPr lang="en-US" dirty="0" err="1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usec</a:t>
            </a: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 compared to LTE &gt; 4ms </a:t>
            </a:r>
          </a:p>
          <a:p>
            <a:pPr marL="342797" indent="-342797">
              <a:buFont typeface="Arial" panose="020B0604020202020204" pitchFamily="34" charset="0"/>
              <a:buChar char="•"/>
            </a:pPr>
            <a:endParaRPr lang="en-US" dirty="0">
              <a:solidFill>
                <a:prstClr val="black">
                  <a:lumMod val="50000"/>
                  <a:lumOff val="50000"/>
                </a:prstClr>
              </a:solidFill>
              <a:latin typeface="Qualcomm Office Regular"/>
            </a:endParaRPr>
          </a:p>
          <a:p>
            <a:pPr marL="342797" indent="-342797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rPr>
              <a:t>Latency reduction by 10x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5149" y="6455789"/>
            <a:ext cx="37664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Reference: R1-1708629, “Processing Time Requirements”</a:t>
            </a:r>
          </a:p>
        </p:txBody>
      </p:sp>
    </p:spTree>
    <p:extLst>
      <p:ext uri="{BB962C8B-B14F-4D97-AF65-F5344CB8AC3E}">
        <p14:creationId xmlns:p14="http://schemas.microsoft.com/office/powerpoint/2010/main" val="2997724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Forward Compatibility -1/2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04800" y="1981200"/>
            <a:ext cx="8431820" cy="3525707"/>
            <a:chOff x="466383" y="1798745"/>
            <a:chExt cx="10692282" cy="4470904"/>
          </a:xfrm>
        </p:grpSpPr>
        <p:sp>
          <p:nvSpPr>
            <p:cNvPr id="26" name="TextBox 25"/>
            <p:cNvSpPr txBox="1"/>
            <p:nvPr/>
          </p:nvSpPr>
          <p:spPr>
            <a:xfrm>
              <a:off x="494060" y="2117411"/>
              <a:ext cx="921403" cy="780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4G LTE</a:t>
              </a:r>
            </a:p>
            <a:p>
              <a:r>
                <a:rPr 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TDD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94060" y="5015841"/>
              <a:ext cx="804968" cy="780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5G NR</a:t>
              </a:r>
            </a:p>
            <a:p>
              <a:r>
                <a:rPr 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TDD*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66383" y="5957419"/>
              <a:ext cx="5745845" cy="3122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* Sub 6 GHz, macro cell numerology, 30 kHz tone spacing</a:t>
              </a:r>
            </a:p>
          </p:txBody>
        </p:sp>
        <p:graphicFrame>
          <p:nvGraphicFramePr>
            <p:cNvPr id="29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2934231"/>
                </p:ext>
              </p:extLst>
            </p:nvPr>
          </p:nvGraphicFramePr>
          <p:xfrm>
            <a:off x="2031470" y="1798745"/>
            <a:ext cx="8974834" cy="19194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2" name="Visio" r:id="rId3" imgW="21650122" imgH="4621695" progId="Visio.Drawing.11">
                    <p:embed/>
                  </p:oleObj>
                </mc:Choice>
                <mc:Fallback>
                  <p:oleObj name="Visio" r:id="rId3" imgW="21650122" imgH="4621695" progId="Visio.Drawing.11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31470" y="1798745"/>
                          <a:ext cx="8974834" cy="191942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44338884"/>
                </p:ext>
              </p:extLst>
            </p:nvPr>
          </p:nvGraphicFramePr>
          <p:xfrm>
            <a:off x="2031470" y="4877420"/>
            <a:ext cx="8974834" cy="11569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3" name="Visio" r:id="rId5" imgW="21634357" imgH="2779452" progId="Visio.Drawing.11">
                    <p:embed/>
                  </p:oleObj>
                </mc:Choice>
                <mc:Fallback>
                  <p:oleObj name="Visio" r:id="rId5" imgW="21634357" imgH="2779452" progId="Visio.Drawing.11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031470" y="4877420"/>
                          <a:ext cx="8974834" cy="11569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" name="Rectangle 30"/>
            <p:cNvSpPr/>
            <p:nvPr/>
          </p:nvSpPr>
          <p:spPr>
            <a:xfrm>
              <a:off x="2107651" y="3901317"/>
              <a:ext cx="360586" cy="319957"/>
            </a:xfrm>
            <a:prstGeom prst="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lcomm Office Regular"/>
                <a:ea typeface="+mn-ea"/>
                <a:cs typeface="+mn-cs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620597" y="3869783"/>
              <a:ext cx="1558142" cy="780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Not Forward</a:t>
              </a:r>
            </a:p>
            <a:p>
              <a:r>
                <a:rPr 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Compatible</a:t>
              </a:r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>
              <a:off x="8124452" y="4132625"/>
              <a:ext cx="606480" cy="0"/>
            </a:xfrm>
            <a:prstGeom prst="straightConnector1">
              <a:avLst/>
            </a:prstGeom>
            <a:noFill/>
            <a:ln w="38100" cap="rnd" cmpd="sng" algn="ctr">
              <a:solidFill>
                <a:srgbClr val="FF0000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8903818" y="3651759"/>
              <a:ext cx="2254847" cy="12489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PDCCH &lt;-&gt;UL data</a:t>
              </a:r>
            </a:p>
            <a:p>
              <a:r>
                <a:rPr 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UL data &lt;-&gt; PHICH</a:t>
              </a:r>
            </a:p>
            <a:p>
              <a:r>
                <a:rPr 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PDSCH &lt;-&gt; ACK</a:t>
              </a:r>
            </a:p>
            <a:p>
              <a:r>
                <a:rPr 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ACK &lt;-&gt; </a:t>
              </a:r>
              <a:r>
                <a:rPr lang="en-US" sz="16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ReTx</a:t>
              </a:r>
              <a:endParaRPr 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Qualcomm Office Regular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506431" y="3912010"/>
              <a:ext cx="360586" cy="319957"/>
            </a:xfrm>
            <a:prstGeom prst="rect">
              <a:avLst/>
            </a:prstGeom>
            <a:pattFill prst="smGrid">
              <a:fgClr>
                <a:srgbClr val="FF0000"/>
              </a:fgClr>
              <a:bgClr>
                <a:srgbClr val="FFFFFF"/>
              </a:bgClr>
            </a:patt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alcomm Office Regular"/>
                <a:ea typeface="+mn-ea"/>
                <a:cs typeface="+mn-cs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19377" y="3880478"/>
              <a:ext cx="2621024" cy="780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Constrained Forward</a:t>
              </a:r>
            </a:p>
            <a:p>
              <a:r>
                <a:rPr 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Qualcomm Office Regular"/>
                </a:rPr>
                <a:t>Compatibility </a:t>
              </a:r>
            </a:p>
          </p:txBody>
        </p:sp>
      </p:grpSp>
      <p:sp>
        <p:nvSpPr>
          <p:cNvPr id="38" name="Text Placeholder 2"/>
          <p:cNvSpPr txBox="1">
            <a:spLocks/>
          </p:cNvSpPr>
          <p:nvPr/>
        </p:nvSpPr>
        <p:spPr>
          <a:xfrm>
            <a:off x="304800" y="1349475"/>
            <a:ext cx="8136802" cy="431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rgbClr val="00ACBD"/>
                </a:solidFill>
                <a:latin typeface="Qualcomm Office Regular" pitchFamily="34" charset="0"/>
                <a:cs typeface="Arial" pitchFamily="34" charset="0"/>
              </a:rPr>
              <a:t>Self-contained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sz="2400" dirty="0" err="1">
                <a:solidFill>
                  <a:srgbClr val="00ACBD"/>
                </a:solidFill>
                <a:latin typeface="Qualcomm Office Regular" pitchFamily="34" charset="0"/>
                <a:cs typeface="Arial" pitchFamily="34" charset="0"/>
              </a:rPr>
              <a:t>subframe</a:t>
            </a:r>
            <a:r>
              <a:rPr lang="en-US" sz="2400" dirty="0">
                <a:solidFill>
                  <a:srgbClr val="00ACBD"/>
                </a:solidFill>
                <a:latin typeface="Qualcomm Office Regular" pitchFamily="34" charset="0"/>
                <a:cs typeface="Arial" pitchFamily="34" charset="0"/>
              </a:rPr>
              <a:t> removes </a:t>
            </a:r>
            <a:r>
              <a:rPr lang="en-US" sz="2400" dirty="0" err="1">
                <a:solidFill>
                  <a:srgbClr val="00ACBD"/>
                </a:solidFill>
                <a:latin typeface="Qualcomm Office Regular" pitchFamily="34" charset="0"/>
                <a:cs typeface="Arial" pitchFamily="34" charset="0"/>
              </a:rPr>
              <a:t>subframe</a:t>
            </a:r>
            <a:r>
              <a:rPr lang="en-US" sz="2400" dirty="0">
                <a:solidFill>
                  <a:srgbClr val="00ACBD"/>
                </a:solidFill>
                <a:latin typeface="Qualcomm Office Regular" pitchFamily="34" charset="0"/>
                <a:cs typeface="Arial" pitchFamily="34" charset="0"/>
              </a:rPr>
              <a:t> inter-dependency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149" y="6455789"/>
            <a:ext cx="37664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Reference: R1-1708629, “Processing Time Requirements”</a:t>
            </a:r>
          </a:p>
        </p:txBody>
      </p:sp>
    </p:spTree>
    <p:extLst>
      <p:ext uri="{BB962C8B-B14F-4D97-AF65-F5344CB8AC3E}">
        <p14:creationId xmlns:p14="http://schemas.microsoft.com/office/powerpoint/2010/main" val="3465649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Forward Compatibility -2/2</a:t>
            </a:r>
          </a:p>
        </p:txBody>
      </p:sp>
      <p:sp>
        <p:nvSpPr>
          <p:cNvPr id="125" name="Content Placeholder 1"/>
          <p:cNvSpPr txBox="1">
            <a:spLocks/>
          </p:cNvSpPr>
          <p:nvPr/>
        </p:nvSpPr>
        <p:spPr>
          <a:xfrm>
            <a:off x="231005" y="1933394"/>
            <a:ext cx="5038882" cy="4705945"/>
          </a:xfrm>
          <a:prstGeom prst="rect">
            <a:avLst/>
          </a:prstGeom>
        </p:spPr>
        <p:txBody>
          <a:bodyPr vert="horz" wrap="square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2"/>
              </a:buBlip>
              <a:defRPr lang="en-US" sz="24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20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8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Qualcomm Regular" pitchFamily="34" charset="0"/>
              <a:buChar char="−"/>
              <a:defRPr lang="en-US" sz="1400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171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Self-contained SF: </a:t>
            </a:r>
          </a:p>
          <a:p>
            <a:pPr marL="742950" marR="0" lvl="1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Option 1: No scheduling in slot n+1</a:t>
            </a:r>
          </a:p>
          <a:p>
            <a:pPr marL="742950" marR="0" lvl="1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Option 2: Indicator channel at slot n+1 signals blanked slot</a:t>
            </a:r>
          </a:p>
          <a:p>
            <a:pPr marL="742950" marR="0" lvl="1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Option 3: Signaling at slot n</a:t>
            </a:r>
          </a:p>
          <a:p>
            <a:pPr marL="1028700" marR="0" lvl="2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Decision to be made before slot n</a:t>
            </a:r>
          </a:p>
          <a:p>
            <a:pPr marL="342900" marR="0" lvl="0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Qualcomm Office Regular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Non-Self contained SF: </a:t>
            </a:r>
          </a:p>
          <a:p>
            <a:pPr marL="742950" marR="0" lvl="1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Signaling at slot n</a:t>
            </a:r>
          </a:p>
          <a:p>
            <a:pPr marL="1028700" marR="0" lvl="2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Blanking decision to be made “k”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subframes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 ahead depending on UE capability</a:t>
            </a:r>
          </a:p>
          <a:p>
            <a:pPr marL="1028700" marR="0" lvl="2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Similar to LTE TDD inter-dependency shown in previous slide</a:t>
            </a:r>
          </a:p>
          <a:p>
            <a:pPr marL="1314450" marR="0" lvl="3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Slot n DL data to be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ACK’ed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 at the next un-blanked slot after k</a:t>
            </a:r>
          </a:p>
          <a:p>
            <a:pPr marL="1314450" marR="0" lvl="3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UL grant sent at slot n applicable for the next un-blanked slot after k</a:t>
            </a:r>
          </a:p>
          <a:p>
            <a:pPr marL="1028700" marR="0" lvl="2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Example k = 2</a:t>
            </a:r>
          </a:p>
          <a:p>
            <a:pPr marL="742950" marR="0" lvl="1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Qualcomm Office Regular" pitchFamily="34" charset="0"/>
              <a:ea typeface="+mn-ea"/>
              <a:cs typeface="Arial" pitchFamily="34" charset="0"/>
            </a:endParaRPr>
          </a:p>
          <a:p>
            <a:pPr marL="742950" marR="0" lvl="1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Qualcomm Office Regular" pitchFamily="34" charset="0"/>
              <a:ea typeface="+mn-ea"/>
              <a:cs typeface="Arial" pitchFamily="34" charset="0"/>
            </a:endParaRPr>
          </a:p>
          <a:p>
            <a:pPr marL="742950" marR="0" lvl="1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Qualcomm Office Regular" pitchFamily="34" charset="0"/>
              <a:ea typeface="+mn-ea"/>
              <a:cs typeface="Arial" pitchFamily="34" charset="0"/>
            </a:endParaRPr>
          </a:p>
          <a:p>
            <a:pPr marL="742950" marR="0" lvl="1" indent="-34290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F7921E"/>
              </a:buClr>
              <a:buSzTx/>
              <a:buFont typeface="Calibre Regular" pitchFamily="34" charset="0"/>
              <a:buChar char="−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sp>
        <p:nvSpPr>
          <p:cNvPr id="126" name="Text Placeholder 55"/>
          <p:cNvSpPr txBox="1">
            <a:spLocks/>
          </p:cNvSpPr>
          <p:nvPr/>
        </p:nvSpPr>
        <p:spPr>
          <a:xfrm>
            <a:off x="283464" y="1426464"/>
            <a:ext cx="8732819" cy="350865"/>
          </a:xfrm>
          <a:prstGeom prst="rect">
            <a:avLst/>
          </a:prstGeom>
        </p:spPr>
        <p:txBody>
          <a:bodyPr vert="horz" wrap="square" lIns="91440" tIns="0" rIns="91440" bIns="0" rtlCol="0" anchor="t">
            <a:sp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b="1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b="1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b="1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b="1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ACBD"/>
                </a:solidFill>
                <a:effectLst/>
                <a:uLnTx/>
                <a:uFillTx/>
                <a:latin typeface="Qualcomm Office Regular" pitchFamily="34" charset="0"/>
                <a:ea typeface="+mn-ea"/>
                <a:cs typeface="Arial" pitchFamily="34" charset="0"/>
              </a:rPr>
              <a:t>Blank resources in slot n+1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122561" y="1777329"/>
            <a:ext cx="3640439" cy="4486356"/>
            <a:chOff x="6791737" y="1502435"/>
            <a:chExt cx="5258430" cy="4940053"/>
          </a:xfrm>
        </p:grpSpPr>
        <p:grpSp>
          <p:nvGrpSpPr>
            <p:cNvPr id="127" name="Group 126"/>
            <p:cNvGrpSpPr/>
            <p:nvPr/>
          </p:nvGrpSpPr>
          <p:grpSpPr>
            <a:xfrm>
              <a:off x="8053562" y="4349423"/>
              <a:ext cx="3996605" cy="942280"/>
              <a:chOff x="1817484" y="5467389"/>
              <a:chExt cx="6820789" cy="1040622"/>
            </a:xfrm>
          </p:grpSpPr>
          <p:sp>
            <p:nvSpPr>
              <p:cNvPr id="128" name="Rectangle 127"/>
              <p:cNvSpPr/>
              <p:nvPr/>
            </p:nvSpPr>
            <p:spPr bwMode="auto">
              <a:xfrm>
                <a:off x="1817484" y="5636327"/>
                <a:ext cx="6820789" cy="485252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ysClr val="windowText" lastClr="000000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  <p:sp>
            <p:nvSpPr>
              <p:cNvPr id="129" name="Rectangle 128"/>
              <p:cNvSpPr/>
              <p:nvPr/>
            </p:nvSpPr>
            <p:spPr bwMode="auto">
              <a:xfrm>
                <a:off x="1830519" y="5636327"/>
                <a:ext cx="299673" cy="485252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  <p:sp>
            <p:nvSpPr>
              <p:cNvPr id="130" name="Rectangle 129"/>
              <p:cNvSpPr/>
              <p:nvPr/>
            </p:nvSpPr>
            <p:spPr bwMode="auto">
              <a:xfrm>
                <a:off x="2130190" y="5636327"/>
                <a:ext cx="1193553" cy="4852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  <p:sp>
            <p:nvSpPr>
              <p:cNvPr id="131" name="Rectangle 130"/>
              <p:cNvSpPr/>
              <p:nvPr/>
            </p:nvSpPr>
            <p:spPr bwMode="auto">
              <a:xfrm>
                <a:off x="3667634" y="5636327"/>
                <a:ext cx="351787" cy="485252"/>
              </a:xfrm>
              <a:prstGeom prst="rect">
                <a:avLst/>
              </a:prstGeom>
              <a:solidFill>
                <a:srgbClr val="FDF055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  <p:sp>
            <p:nvSpPr>
              <p:cNvPr id="132" name="Rectangle 131"/>
              <p:cNvSpPr/>
              <p:nvPr/>
            </p:nvSpPr>
            <p:spPr bwMode="auto">
              <a:xfrm>
                <a:off x="4091084" y="5636327"/>
                <a:ext cx="2139110" cy="485252"/>
              </a:xfrm>
              <a:prstGeom prst="rect">
                <a:avLst/>
              </a:prstGeom>
              <a:solidFill>
                <a:srgbClr val="153C66">
                  <a:lumMod val="60000"/>
                  <a:lumOff val="40000"/>
                </a:srgbClr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Qualcomm Office Regular"/>
                  </a:rPr>
                  <a:t>Blanked Resource</a:t>
                </a:r>
              </a:p>
            </p:txBody>
          </p:sp>
          <p:sp>
            <p:nvSpPr>
              <p:cNvPr id="133" name="Rectangle 132"/>
              <p:cNvSpPr/>
              <p:nvPr/>
            </p:nvSpPr>
            <p:spPr bwMode="auto">
              <a:xfrm>
                <a:off x="6364678" y="5631663"/>
                <a:ext cx="299673" cy="485252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  <p:sp>
            <p:nvSpPr>
              <p:cNvPr id="134" name="Rectangle 133"/>
              <p:cNvSpPr/>
              <p:nvPr/>
            </p:nvSpPr>
            <p:spPr bwMode="auto">
              <a:xfrm>
                <a:off x="6664347" y="5631663"/>
                <a:ext cx="1147326" cy="4852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  <p:sp>
            <p:nvSpPr>
              <p:cNvPr id="135" name="Rectangle 134"/>
              <p:cNvSpPr/>
              <p:nvPr/>
            </p:nvSpPr>
            <p:spPr bwMode="auto">
              <a:xfrm>
                <a:off x="8201794" y="5631663"/>
                <a:ext cx="351787" cy="485252"/>
              </a:xfrm>
              <a:prstGeom prst="rect">
                <a:avLst/>
              </a:prstGeom>
              <a:solidFill>
                <a:srgbClr val="FDF055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  <p:sp>
            <p:nvSpPr>
              <p:cNvPr id="136" name="Arc 135"/>
              <p:cNvSpPr/>
              <p:nvPr/>
            </p:nvSpPr>
            <p:spPr>
              <a:xfrm>
                <a:off x="1978238" y="5522181"/>
                <a:ext cx="615591" cy="271864"/>
              </a:xfrm>
              <a:prstGeom prst="arc">
                <a:avLst>
                  <a:gd name="adj1" fmla="val 11011488"/>
                  <a:gd name="adj2" fmla="val 0"/>
                </a:avLst>
              </a:prstGeom>
              <a:noFill/>
              <a:ln w="28575" cap="flat" cmpd="sng" algn="ctr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lcomm Office Regular"/>
                  <a:ea typeface="+mn-ea"/>
                  <a:cs typeface="+mn-cs"/>
                </a:endParaRPr>
              </a:p>
            </p:txBody>
          </p:sp>
          <p:sp>
            <p:nvSpPr>
              <p:cNvPr id="137" name="Arc 136"/>
              <p:cNvSpPr/>
              <p:nvPr/>
            </p:nvSpPr>
            <p:spPr>
              <a:xfrm>
                <a:off x="2600923" y="5467389"/>
                <a:ext cx="5785085" cy="409278"/>
              </a:xfrm>
              <a:prstGeom prst="arc">
                <a:avLst>
                  <a:gd name="adj1" fmla="val 10807564"/>
                  <a:gd name="adj2" fmla="val 0"/>
                </a:avLst>
              </a:prstGeom>
              <a:noFill/>
              <a:ln w="28575" cap="flat" cmpd="sng" algn="ctr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lcomm Office Regular"/>
                  <a:ea typeface="+mn-ea"/>
                  <a:cs typeface="+mn-cs"/>
                </a:endParaRPr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2319401" y="6210466"/>
                <a:ext cx="1344357" cy="2975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Calibre Semibold" pitchFamily="34" charset="0"/>
                  </a:rPr>
                  <a:t>Slot n</a:t>
                </a: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4556690" y="6196941"/>
                <a:ext cx="1739523" cy="2975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Calibre Semibold" pitchFamily="34" charset="0"/>
                  </a:rPr>
                  <a:t>Slot n+1</a:t>
                </a:r>
              </a:p>
            </p:txBody>
          </p:sp>
        </p:grpSp>
        <p:grpSp>
          <p:nvGrpSpPr>
            <p:cNvPr id="140" name="Group 139"/>
            <p:cNvGrpSpPr/>
            <p:nvPr/>
          </p:nvGrpSpPr>
          <p:grpSpPr>
            <a:xfrm>
              <a:off x="8053562" y="5560518"/>
              <a:ext cx="3996605" cy="881970"/>
              <a:chOff x="1817484" y="5478557"/>
              <a:chExt cx="6820789" cy="963492"/>
            </a:xfrm>
          </p:grpSpPr>
          <p:sp>
            <p:nvSpPr>
              <p:cNvPr id="141" name="Rectangle 140"/>
              <p:cNvSpPr/>
              <p:nvPr/>
            </p:nvSpPr>
            <p:spPr bwMode="auto">
              <a:xfrm>
                <a:off x="1830519" y="5636327"/>
                <a:ext cx="299673" cy="485252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  <p:sp>
            <p:nvSpPr>
              <p:cNvPr id="142" name="Rectangle 141"/>
              <p:cNvSpPr/>
              <p:nvPr/>
            </p:nvSpPr>
            <p:spPr bwMode="auto">
              <a:xfrm>
                <a:off x="2130190" y="5636327"/>
                <a:ext cx="1193553" cy="4852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  <p:sp>
            <p:nvSpPr>
              <p:cNvPr id="143" name="Rectangle 142"/>
              <p:cNvSpPr/>
              <p:nvPr/>
            </p:nvSpPr>
            <p:spPr bwMode="auto">
              <a:xfrm>
                <a:off x="3667634" y="5636327"/>
                <a:ext cx="351787" cy="485252"/>
              </a:xfrm>
              <a:prstGeom prst="rect">
                <a:avLst/>
              </a:prstGeom>
              <a:solidFill>
                <a:srgbClr val="FDF055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  <p:sp>
            <p:nvSpPr>
              <p:cNvPr id="144" name="Rectangle 143"/>
              <p:cNvSpPr/>
              <p:nvPr/>
            </p:nvSpPr>
            <p:spPr bwMode="auto">
              <a:xfrm>
                <a:off x="4091084" y="5636327"/>
                <a:ext cx="2139109" cy="485252"/>
              </a:xfrm>
              <a:prstGeom prst="rect">
                <a:avLst/>
              </a:prstGeom>
              <a:solidFill>
                <a:srgbClr val="153C66">
                  <a:lumMod val="60000"/>
                  <a:lumOff val="40000"/>
                </a:srgbClr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Qualcomm Office Regular"/>
                  </a:rPr>
                  <a:t>Blanked Resource</a:t>
                </a:r>
              </a:p>
            </p:txBody>
          </p:sp>
          <p:sp>
            <p:nvSpPr>
              <p:cNvPr id="145" name="Rectangle 144"/>
              <p:cNvSpPr/>
              <p:nvPr/>
            </p:nvSpPr>
            <p:spPr bwMode="auto">
              <a:xfrm>
                <a:off x="6364678" y="5631663"/>
                <a:ext cx="299673" cy="485252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  <p:sp>
            <p:nvSpPr>
              <p:cNvPr id="146" name="Rectangle 145"/>
              <p:cNvSpPr/>
              <p:nvPr/>
            </p:nvSpPr>
            <p:spPr bwMode="auto">
              <a:xfrm>
                <a:off x="7060356" y="5643695"/>
                <a:ext cx="1147326" cy="48525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  <p:sp>
            <p:nvSpPr>
              <p:cNvPr id="147" name="Rectangle 146"/>
              <p:cNvSpPr/>
              <p:nvPr/>
            </p:nvSpPr>
            <p:spPr bwMode="auto">
              <a:xfrm>
                <a:off x="8201794" y="5643695"/>
                <a:ext cx="351787" cy="485252"/>
              </a:xfrm>
              <a:prstGeom prst="rect">
                <a:avLst/>
              </a:prstGeom>
              <a:solidFill>
                <a:srgbClr val="FDF055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  <p:sp>
            <p:nvSpPr>
              <p:cNvPr id="148" name="Arc 147"/>
              <p:cNvSpPr/>
              <p:nvPr/>
            </p:nvSpPr>
            <p:spPr>
              <a:xfrm>
                <a:off x="1978240" y="5478557"/>
                <a:ext cx="5685878" cy="325917"/>
              </a:xfrm>
              <a:prstGeom prst="arc">
                <a:avLst>
                  <a:gd name="adj1" fmla="val 10807564"/>
                  <a:gd name="adj2" fmla="val 0"/>
                </a:avLst>
              </a:prstGeom>
              <a:noFill/>
              <a:ln w="28575" cap="flat" cmpd="sng" algn="ctr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lcomm Office Regular"/>
                  <a:ea typeface="+mn-ea"/>
                  <a:cs typeface="+mn-cs"/>
                </a:endParaRPr>
              </a:p>
            </p:txBody>
          </p:sp>
          <p:sp>
            <p:nvSpPr>
              <p:cNvPr id="149" name="TextBox 148"/>
              <p:cNvSpPr txBox="1"/>
              <p:nvPr/>
            </p:nvSpPr>
            <p:spPr>
              <a:xfrm>
                <a:off x="2370551" y="6138275"/>
                <a:ext cx="1344357" cy="294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Calibre Semibold" pitchFamily="34" charset="0"/>
                  </a:rPr>
                  <a:t>Slot n</a:t>
                </a:r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4637394" y="6147719"/>
                <a:ext cx="1739523" cy="294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Calibre Semibold" pitchFamily="34" charset="0"/>
                  </a:rPr>
                  <a:t>Slot n+1</a:t>
                </a:r>
              </a:p>
            </p:txBody>
          </p:sp>
          <p:sp>
            <p:nvSpPr>
              <p:cNvPr id="151" name="Rectangle 150"/>
              <p:cNvSpPr/>
              <p:nvPr/>
            </p:nvSpPr>
            <p:spPr bwMode="auto">
              <a:xfrm>
                <a:off x="1817484" y="5636327"/>
                <a:ext cx="6820789" cy="485252"/>
              </a:xfrm>
              <a:prstGeom prst="rect">
                <a:avLst/>
              </a:prstGeom>
              <a:noFill/>
              <a:ln>
                <a:solidFill>
                  <a:sysClr val="windowText" lastClr="000000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alcomm Office Regular"/>
                </a:endParaRPr>
              </a:p>
            </p:txBody>
          </p:sp>
        </p:grpSp>
        <p:sp>
          <p:nvSpPr>
            <p:cNvPr id="152" name="TextBox 151"/>
            <p:cNvSpPr txBox="1"/>
            <p:nvPr/>
          </p:nvSpPr>
          <p:spPr>
            <a:xfrm>
              <a:off x="6798366" y="1502435"/>
              <a:ext cx="1053996" cy="632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e Semibold" pitchFamily="34" charset="0"/>
                </a:rPr>
                <a:t>SCSF</a:t>
              </a:r>
            </a:p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e Semibold" pitchFamily="34" charset="0"/>
                </a:rPr>
                <a:t>DL</a:t>
              </a:r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6838180" y="4484464"/>
              <a:ext cx="1219201" cy="632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160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e Semibold" pitchFamily="34" charset="0"/>
                </a:rPr>
                <a:t>nSCSF</a:t>
              </a:r>
              <a:endParaRPr 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e Semibold" pitchFamily="34" charset="0"/>
              </a:endParaRPr>
            </a:p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e Semibold" pitchFamily="34" charset="0"/>
                </a:rPr>
                <a:t>DL, </a:t>
              </a:r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6832622" y="5514704"/>
              <a:ext cx="1219201" cy="632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1600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e Semibold" pitchFamily="34" charset="0"/>
                </a:rPr>
                <a:t>nSCSF</a:t>
              </a:r>
              <a:endParaRPr 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e Semibold" pitchFamily="34" charset="0"/>
              </a:endParaRPr>
            </a:p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e Semibold" pitchFamily="34" charset="0"/>
                </a:rPr>
                <a:t>UL, </a:t>
              </a:r>
            </a:p>
          </p:txBody>
        </p:sp>
        <p:grpSp>
          <p:nvGrpSpPr>
            <p:cNvPr id="155" name="Group 154"/>
            <p:cNvGrpSpPr/>
            <p:nvPr/>
          </p:nvGrpSpPr>
          <p:grpSpPr>
            <a:xfrm>
              <a:off x="8040706" y="2604299"/>
              <a:ext cx="2691434" cy="888972"/>
              <a:chOff x="7843880" y="1507463"/>
              <a:chExt cx="2691434" cy="888972"/>
            </a:xfrm>
          </p:grpSpPr>
          <p:grpSp>
            <p:nvGrpSpPr>
              <p:cNvPr id="156" name="Group 155"/>
              <p:cNvGrpSpPr/>
              <p:nvPr/>
            </p:nvGrpSpPr>
            <p:grpSpPr>
              <a:xfrm>
                <a:off x="7843880" y="1609810"/>
                <a:ext cx="2691434" cy="786625"/>
                <a:chOff x="7843880" y="1862480"/>
                <a:chExt cx="2691434" cy="786625"/>
              </a:xfrm>
            </p:grpSpPr>
            <p:grpSp>
              <p:nvGrpSpPr>
                <p:cNvPr id="158" name="Group 157"/>
                <p:cNvGrpSpPr/>
                <p:nvPr/>
              </p:nvGrpSpPr>
              <p:grpSpPr>
                <a:xfrm>
                  <a:off x="7843880" y="1862480"/>
                  <a:ext cx="2691434" cy="786625"/>
                  <a:chOff x="1817486" y="5636327"/>
                  <a:chExt cx="4593325" cy="786625"/>
                </a:xfrm>
              </p:grpSpPr>
              <p:sp>
                <p:nvSpPr>
                  <p:cNvPr id="160" name="Rectangle 159"/>
                  <p:cNvSpPr/>
                  <p:nvPr/>
                </p:nvSpPr>
                <p:spPr bwMode="auto">
                  <a:xfrm>
                    <a:off x="1817486" y="5636327"/>
                    <a:ext cx="4412710" cy="485252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solidFill>
                      <a:sysClr val="windowText" lastClr="000000"/>
                    </a:solidFill>
                  </a:ln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Qualcomm Office Regular"/>
                    </a:endParaRPr>
                  </a:p>
                </p:txBody>
              </p:sp>
              <p:sp>
                <p:nvSpPr>
                  <p:cNvPr id="161" name="Rectangle 160"/>
                  <p:cNvSpPr/>
                  <p:nvPr/>
                </p:nvSpPr>
                <p:spPr bwMode="auto">
                  <a:xfrm>
                    <a:off x="1830519" y="5636327"/>
                    <a:ext cx="299673" cy="485252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noFill/>
                  </a:ln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Qualcomm Office Regular"/>
                    </a:endParaRPr>
                  </a:p>
                </p:txBody>
              </p:sp>
              <p:sp>
                <p:nvSpPr>
                  <p:cNvPr id="162" name="Rectangle 161"/>
                  <p:cNvSpPr/>
                  <p:nvPr/>
                </p:nvSpPr>
                <p:spPr bwMode="auto">
                  <a:xfrm>
                    <a:off x="3667634" y="5636327"/>
                    <a:ext cx="351787" cy="485252"/>
                  </a:xfrm>
                  <a:prstGeom prst="rect">
                    <a:avLst/>
                  </a:prstGeom>
                  <a:solidFill>
                    <a:srgbClr val="FDF055"/>
                  </a:solidFill>
                  <a:ln>
                    <a:noFill/>
                  </a:ln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Qualcomm Office Regular"/>
                    </a:endParaRPr>
                  </a:p>
                </p:txBody>
              </p:sp>
              <p:sp>
                <p:nvSpPr>
                  <p:cNvPr id="163" name="Rectangle 162"/>
                  <p:cNvSpPr/>
                  <p:nvPr/>
                </p:nvSpPr>
                <p:spPr bwMode="auto">
                  <a:xfrm>
                    <a:off x="4091084" y="5636327"/>
                    <a:ext cx="2139109" cy="485252"/>
                  </a:xfrm>
                  <a:prstGeom prst="rect">
                    <a:avLst/>
                  </a:prstGeom>
                  <a:solidFill>
                    <a:srgbClr val="153C66">
                      <a:lumMod val="60000"/>
                      <a:lumOff val="40000"/>
                    </a:srgbClr>
                  </a:solidFill>
                  <a:ln>
                    <a:noFill/>
                  </a:ln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Qualcomm Office Regular"/>
                      </a:rPr>
                      <a:t>Blanked Resource</a:t>
                    </a:r>
                  </a:p>
                </p:txBody>
              </p:sp>
              <p:sp>
                <p:nvSpPr>
                  <p:cNvPr id="164" name="TextBox 163"/>
                  <p:cNvSpPr txBox="1"/>
                  <p:nvPr/>
                </p:nvSpPr>
                <p:spPr>
                  <a:xfrm>
                    <a:off x="2319401" y="6138275"/>
                    <a:ext cx="1423391" cy="2846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3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libre Semibold" pitchFamily="34" charset="0"/>
                      </a:rPr>
                      <a:t>Slot n</a:t>
                    </a:r>
                  </a:p>
                </p:txBody>
              </p:sp>
              <p:sp>
                <p:nvSpPr>
                  <p:cNvPr id="165" name="TextBox 164"/>
                  <p:cNvSpPr txBox="1"/>
                  <p:nvPr/>
                </p:nvSpPr>
                <p:spPr>
                  <a:xfrm>
                    <a:off x="4556690" y="6124750"/>
                    <a:ext cx="1854121" cy="2846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3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libre Semibold" pitchFamily="34" charset="0"/>
                      </a:rPr>
                      <a:t>Slot n+1</a:t>
                    </a:r>
                  </a:p>
                </p:txBody>
              </p:sp>
            </p:grpSp>
            <p:sp>
              <p:nvSpPr>
                <p:cNvPr id="159" name="Rectangle 158"/>
                <p:cNvSpPr/>
                <p:nvPr/>
              </p:nvSpPr>
              <p:spPr bwMode="auto">
                <a:xfrm>
                  <a:off x="9168683" y="1870844"/>
                  <a:ext cx="109389" cy="485252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Qualcomm Office Regular"/>
                  </a:endParaRPr>
                </a:p>
              </p:txBody>
            </p:sp>
          </p:grpSp>
          <p:sp>
            <p:nvSpPr>
              <p:cNvPr id="157" name="Arc 156"/>
              <p:cNvSpPr/>
              <p:nvPr/>
            </p:nvSpPr>
            <p:spPr>
              <a:xfrm>
                <a:off x="7925558" y="1507463"/>
                <a:ext cx="360702" cy="246172"/>
              </a:xfrm>
              <a:prstGeom prst="arc">
                <a:avLst>
                  <a:gd name="adj1" fmla="val 11011488"/>
                  <a:gd name="adj2" fmla="val 0"/>
                </a:avLst>
              </a:prstGeom>
              <a:noFill/>
              <a:ln w="28575" cap="flat" cmpd="sng" algn="ctr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alcomm Office Regular"/>
                  <a:ea typeface="+mn-ea"/>
                  <a:cs typeface="+mn-cs"/>
                </a:endParaRPr>
              </a:p>
            </p:txBody>
          </p:sp>
        </p:grpSp>
        <p:sp>
          <p:nvSpPr>
            <p:cNvPr id="166" name="TextBox 165"/>
            <p:cNvSpPr txBox="1"/>
            <p:nvPr/>
          </p:nvSpPr>
          <p:spPr>
            <a:xfrm>
              <a:off x="6791737" y="2715009"/>
              <a:ext cx="1053996" cy="632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e Semibold" pitchFamily="34" charset="0"/>
                </a:rPr>
                <a:t>SCSF</a:t>
              </a:r>
            </a:p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e Semibold" pitchFamily="34" charset="0"/>
                </a:rPr>
                <a:t>UL</a:t>
              </a:r>
            </a:p>
          </p:txBody>
        </p:sp>
        <p:sp>
          <p:nvSpPr>
            <p:cNvPr id="167" name="Rectangle 166"/>
            <p:cNvSpPr/>
            <p:nvPr/>
          </p:nvSpPr>
          <p:spPr bwMode="auto">
            <a:xfrm>
              <a:off x="8442555" y="2723539"/>
              <a:ext cx="672270" cy="44419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100" dirty="0" err="1">
                <a:solidFill>
                  <a:srgbClr val="FFFFFF"/>
                </a:solidFill>
                <a:latin typeface="Qualcomm Office Regular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55149" y="6455789"/>
            <a:ext cx="37664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Reference: R1-1708629, “Processing Time Requirements”</a:t>
            </a:r>
          </a:p>
        </p:txBody>
      </p:sp>
    </p:spTree>
    <p:extLst>
      <p:ext uri="{BB962C8B-B14F-4D97-AF65-F5344CB8AC3E}">
        <p14:creationId xmlns:p14="http://schemas.microsoft.com/office/powerpoint/2010/main" val="3051463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SCSF operation for link budget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9059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UE capability for SCSF also allows immediate acknowledgement w/in </a:t>
            </a:r>
            <a:r>
              <a:rPr lang="en-US"/>
              <a:t>next long </a:t>
            </a:r>
            <a:r>
              <a:rPr lang="en-US" dirty="0"/>
              <a:t>uplink bursts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56" y="2971800"/>
            <a:ext cx="8725688" cy="182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3049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RAN1 #85</a:t>
            </a:r>
            <a:endParaRPr lang="en-US" b="1" u="sng" dirty="0">
              <a:solidFill>
                <a:prstClr val="black"/>
              </a:solidFill>
              <a:highlight>
                <a:srgbClr val="00FF00"/>
              </a:highlight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2600" b="1" u="sng" dirty="0">
              <a:solidFill>
                <a:prstClr val="black"/>
              </a:solidFill>
              <a:highlight>
                <a:srgbClr val="00FF00"/>
              </a:highlight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600" b="1" u="sng" dirty="0">
                <a:solidFill>
                  <a:prstClr val="black"/>
                </a:solidFill>
                <a:highlight>
                  <a:srgbClr val="00FF00"/>
                </a:highlight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Agreements:</a:t>
            </a:r>
            <a:endParaRPr lang="en-US" sz="4000" dirty="0"/>
          </a:p>
          <a:p>
            <a:pPr lvl="0"/>
            <a:r>
              <a:rPr lang="en-US" dirty="0"/>
              <a:t>NR design should strive at least to enable the possibility for</a:t>
            </a:r>
          </a:p>
          <a:p>
            <a:pPr lvl="1"/>
            <a:r>
              <a:rPr lang="en-US" dirty="0"/>
              <a:t>Corresponding acknowledgement reporting shortly (in the order of X µs) after the end of the DL data transmission</a:t>
            </a:r>
          </a:p>
          <a:p>
            <a:pPr lvl="1"/>
            <a:r>
              <a:rPr lang="en-US" dirty="0"/>
              <a:t>Corresponding uplink data transmission shortly (in the order of Y µs) after reception of UL assignment</a:t>
            </a:r>
          </a:p>
          <a:p>
            <a:pPr lvl="1"/>
            <a:r>
              <a:rPr lang="en-US" dirty="0"/>
              <a:t>Note: may depend on e.g. UE capability/category, payload size, </a:t>
            </a:r>
            <a:r>
              <a:rPr lang="en-US" dirty="0" err="1"/>
              <a:t>etc</a:t>
            </a:r>
            <a:endParaRPr lang="en-US" dirty="0"/>
          </a:p>
          <a:p>
            <a:pPr lvl="1"/>
            <a:r>
              <a:rPr lang="en-US" dirty="0"/>
              <a:t>FFS: X and Y in the order of a few tens of or hundreds of micro sec is feasible</a:t>
            </a:r>
          </a:p>
          <a:p>
            <a:pPr lvl="0"/>
            <a:r>
              <a:rPr lang="en-US" dirty="0"/>
              <a:t>Other mechanisms/configurations in addition to fast/short corresponding acknowledgement are needed</a:t>
            </a:r>
          </a:p>
          <a:p>
            <a:pPr lvl="1"/>
            <a:r>
              <a:rPr lang="en-US" dirty="0"/>
              <a:t>For example to provide coverage or enable TD-LTE coexistence</a:t>
            </a:r>
          </a:p>
          <a:p>
            <a:pPr lvl="0"/>
            <a:r>
              <a:rPr lang="en-US" dirty="0"/>
              <a:t>Note: RAN1 will continue investigations about UE complexity, implementation processing time, interleaving applicability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014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HR33RHYHUWRF-4-2610</_dlc_DocId>
    <_dlc_DocIdUrl xmlns="c06861ca-3f08-4d07-bff7-bb15bac121f4">
      <Url>https://projects.qualcomm.com/sites/pentari/_layouts/15/DocIdRedir.aspx?ID=HR33RHYHUWRF-4-2610</Url>
      <Description>HR33RHYHUWRF-4-2610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417B21-2CF7-4BE1-9E5D-D8A2093C2739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c06861ca-3f08-4d07-bff7-bb15bac121f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9ABC276-87E3-4946-B288-E7EE428323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D8B9F0C-B7F3-4E6A-B0B0-838377407FE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3D5CE79D-6F38-4890-8617-9DA91F3A79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3800</TotalTime>
  <Words>647</Words>
  <Application>Microsoft Office PowerPoint</Application>
  <PresentationFormat>On-screen Show (4:3)</PresentationFormat>
  <Paragraphs>106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Arial Unicode MS</vt:lpstr>
      <vt:lpstr>Calibre Regular</vt:lpstr>
      <vt:lpstr>Calibre Semibold</vt:lpstr>
      <vt:lpstr>Calibri</vt:lpstr>
      <vt:lpstr>MS Mincho</vt:lpstr>
      <vt:lpstr>Qualcomm Office Regular</vt:lpstr>
      <vt:lpstr>Qualcomm Regular</vt:lpstr>
      <vt:lpstr>Tahoma</vt:lpstr>
      <vt:lpstr>Times New Roman</vt:lpstr>
      <vt:lpstr>Office Theme</vt:lpstr>
      <vt:lpstr>Visio</vt:lpstr>
      <vt:lpstr>WF on Processing Time Requirements</vt:lpstr>
      <vt:lpstr>Background</vt:lpstr>
      <vt:lpstr>Proposal</vt:lpstr>
      <vt:lpstr>Background</vt:lpstr>
      <vt:lpstr>Low Latency</vt:lpstr>
      <vt:lpstr>Forward Compatibility -1/2</vt:lpstr>
      <vt:lpstr>Forward Compatibility -2/2</vt:lpstr>
      <vt:lpstr>SCSF operation for link budget </vt:lpstr>
      <vt:lpstr>Background</vt:lpstr>
      <vt:lpstr>Background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Circulant Weight  for LDPC Codes</dc:title>
  <dc:creator/>
  <cp:lastModifiedBy>Joseph Soriaga</cp:lastModifiedBy>
  <cp:revision>261</cp:revision>
  <dcterms:created xsi:type="dcterms:W3CDTF">2006-08-16T00:00:00Z</dcterms:created>
  <dcterms:modified xsi:type="dcterms:W3CDTF">2017-05-18T06:47:27Z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10454a5a-da0c-447b-8725-61d1ed0b9c60</vt:lpwstr>
  </property>
  <property fmtid="{D5CDD505-2E9C-101B-9397-08002B2CF9AE}" pid="3" name="ContentTypeId">
    <vt:lpwstr>0x010100BC29BFD66497B943AA3B102F0C7B1355</vt:lpwstr>
  </property>
</Properties>
</file>