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260" autoAdjust="0"/>
  </p:normalViewPr>
  <p:slideViewPr>
    <p:cSldViewPr snapToGrid="0">
      <p:cViewPr varScale="1">
        <p:scale>
          <a:sx n="90" d="100"/>
          <a:sy n="90" d="100"/>
        </p:scale>
        <p:origin x="37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ED88F8-3BE8-4A15-BB6F-EEB7FFEB720E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365F1-9457-4F4C-A0E2-EF87BBE8A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003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365F1-9457-4F4C-A0E2-EF87BBE8A9C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433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365F1-9457-4F4C-A0E2-EF87BBE8A9C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967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190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034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317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95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840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88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89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26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720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25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18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24F79-C58E-44B5-A480-AE671A78A47F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866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226332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Forward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Group-based Beam Reporting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5230115"/>
            <a:ext cx="9144000" cy="88075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Intel, Ericsson, CATT, 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Xinwei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67990" y="228600"/>
            <a:ext cx="1148575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3GPP TSG RAN WG1 Meeting #</a:t>
            </a:r>
            <a:r>
              <a:rPr lang="en-US" altLang="zh-CN" sz="2000" b="1" dirty="0" smtClean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89                                                                              </a:t>
            </a:r>
            <a:r>
              <a:rPr lang="sv-SE" altLang="zh-CN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</a:rPr>
              <a:t>R1-17xxxxx</a:t>
            </a:r>
            <a:endParaRPr lang="en-US" altLang="zh-CN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  <a:p>
            <a:pPr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en-GB" altLang="zh-CN" sz="2000" b="1" dirty="0" smtClean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Hangzhou, China 15</a:t>
            </a:r>
            <a:r>
              <a:rPr lang="en-GB" altLang="zh-CN" sz="2000" b="1" baseline="30000" dirty="0" smtClean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th</a:t>
            </a:r>
            <a:r>
              <a:rPr lang="en-GB" altLang="zh-CN" sz="2000" b="1" dirty="0" smtClean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 – 19</a:t>
            </a:r>
            <a:r>
              <a:rPr lang="en-GB" altLang="zh-CN" sz="2000" b="1" baseline="30000" dirty="0" smtClean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th</a:t>
            </a:r>
            <a:r>
              <a:rPr lang="en-GB" altLang="zh-CN" sz="2000" b="1" dirty="0" smtClean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 May 2017</a:t>
            </a:r>
            <a:endParaRPr lang="en-US" altLang="zh-CN" sz="20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x-none" sz="2000" b="1" dirty="0">
                <a:solidFill>
                  <a:srgbClr val="000000"/>
                </a:solidFill>
                <a:ea typeface="宋体" pitchFamily="2" charset="-122"/>
              </a:rPr>
              <a:t>Agenda Item:	</a:t>
            </a:r>
            <a:r>
              <a:rPr lang="en-US" sz="2000" b="1" dirty="0" smtClean="0">
                <a:solidFill>
                  <a:srgbClr val="000000"/>
                </a:solidFill>
                <a:ea typeface="宋体" pitchFamily="2" charset="-122"/>
              </a:rPr>
              <a:t>7.1.2.2.1</a:t>
            </a:r>
            <a:endParaRPr lang="en-US" altLang="ko-KR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9030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 the previous meetings, the following agreements have been achieved on group-based beam reporting</a:t>
            </a:r>
          </a:p>
          <a:p>
            <a:pPr lvl="1"/>
            <a:r>
              <a:rPr lang="en-US" sz="1700" i="1" dirty="0"/>
              <a:t>Alt </a:t>
            </a:r>
            <a:r>
              <a:rPr lang="en-US" sz="1700" i="1" dirty="0" smtClean="0"/>
              <a:t>1:</a:t>
            </a:r>
          </a:p>
          <a:p>
            <a:pPr lvl="2">
              <a:buFontTx/>
              <a:buChar char="‒"/>
            </a:pPr>
            <a:r>
              <a:rPr lang="en-US" sz="1700" i="1" dirty="0" smtClean="0"/>
              <a:t>UE </a:t>
            </a:r>
            <a:r>
              <a:rPr lang="en-US" sz="1700" i="1" dirty="0"/>
              <a:t>reports information about TRP </a:t>
            </a:r>
            <a:r>
              <a:rPr lang="en-US" sz="1700" i="1" dirty="0" err="1"/>
              <a:t>Tx</a:t>
            </a:r>
            <a:r>
              <a:rPr lang="en-US" sz="1700" i="1" dirty="0"/>
              <a:t> Beam(s) that can be received using selected UE Rx beam set(s) where a Rx beam set refers to a set of UE Rx beams that are used for receiving a DL signal. </a:t>
            </a:r>
            <a:endParaRPr lang="en-US" sz="1700" i="1" dirty="0" smtClean="0"/>
          </a:p>
          <a:p>
            <a:pPr lvl="2">
              <a:buFontTx/>
              <a:buChar char="‒"/>
            </a:pPr>
            <a:r>
              <a:rPr lang="en-US" sz="1700" i="1" dirty="0" smtClean="0"/>
              <a:t>NOTE</a:t>
            </a:r>
            <a:r>
              <a:rPr lang="en-US" sz="1700" i="1" dirty="0"/>
              <a:t>: Different TRP </a:t>
            </a:r>
            <a:r>
              <a:rPr lang="en-US" sz="1700" i="1" dirty="0" err="1"/>
              <a:t>Tx</a:t>
            </a:r>
            <a:r>
              <a:rPr lang="en-US" sz="1700" i="1" dirty="0"/>
              <a:t> beams reported for the same Rx beam set can be received simultaneously at the </a:t>
            </a:r>
            <a:r>
              <a:rPr lang="en-US" sz="1700" i="1" dirty="0" smtClean="0"/>
              <a:t>UE.</a:t>
            </a:r>
          </a:p>
          <a:p>
            <a:pPr lvl="2">
              <a:buFontTx/>
              <a:buChar char="‒"/>
            </a:pPr>
            <a:r>
              <a:rPr lang="en-US" sz="1700" i="1" dirty="0" smtClean="0"/>
              <a:t>NOTE</a:t>
            </a:r>
            <a:r>
              <a:rPr lang="en-US" sz="1700" i="1" dirty="0"/>
              <a:t>: Different TRP TX beams reported for different UE Rx beam set may not be possible to be received simultaneously at the </a:t>
            </a:r>
            <a:r>
              <a:rPr lang="en-US" sz="1700" i="1" dirty="0" smtClean="0"/>
              <a:t>UE</a:t>
            </a:r>
          </a:p>
          <a:p>
            <a:pPr lvl="1"/>
            <a:r>
              <a:rPr lang="en-US" sz="1700" i="1" dirty="0" smtClean="0"/>
              <a:t>Alt </a:t>
            </a:r>
            <a:r>
              <a:rPr lang="en-US" sz="1700" i="1" dirty="0"/>
              <a:t>2</a:t>
            </a:r>
            <a:r>
              <a:rPr lang="en-US" sz="1700" i="1" dirty="0" smtClean="0"/>
              <a:t>:</a:t>
            </a:r>
          </a:p>
          <a:p>
            <a:pPr lvl="2">
              <a:buFontTx/>
              <a:buChar char="‒"/>
            </a:pPr>
            <a:r>
              <a:rPr lang="en-US" sz="1700" i="1" dirty="0"/>
              <a:t>UE reports information about TRP </a:t>
            </a:r>
            <a:r>
              <a:rPr lang="en-US" sz="1700" i="1" dirty="0" err="1"/>
              <a:t>Tx</a:t>
            </a:r>
            <a:r>
              <a:rPr lang="en-US" sz="1700" i="1" dirty="0"/>
              <a:t> Beam(s) per UE antenna group basis where UE antenna group refers to receive UE antenna panel or subarray. </a:t>
            </a:r>
          </a:p>
          <a:p>
            <a:pPr lvl="2">
              <a:buFontTx/>
              <a:buChar char="‒"/>
            </a:pPr>
            <a:r>
              <a:rPr lang="en-US" sz="1700" i="1" dirty="0"/>
              <a:t>NOTE: Different TX beams reported for different antenna groups can be received simultaneously at the UE.</a:t>
            </a:r>
          </a:p>
          <a:p>
            <a:pPr lvl="2">
              <a:buFontTx/>
              <a:buChar char="‒"/>
            </a:pPr>
            <a:r>
              <a:rPr lang="en-US" sz="1700" i="1" dirty="0"/>
              <a:t>NOTE: Different TX beams reported for the same UE antenna group may not be possible to be received simultaneously at the </a:t>
            </a:r>
            <a:r>
              <a:rPr lang="en-US" sz="1700" i="1" dirty="0" smtClean="0"/>
              <a:t>UE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80697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For beam management with beam </a:t>
            </a:r>
            <a:r>
              <a:rPr lang="en-US" dirty="0"/>
              <a:t>group reporting, the </a:t>
            </a:r>
            <a:r>
              <a:rPr lang="en-US" dirty="0" smtClean="0"/>
              <a:t>number </a:t>
            </a:r>
            <a:r>
              <a:rPr lang="en-US" dirty="0"/>
              <a:t>of </a:t>
            </a:r>
            <a:r>
              <a:rPr lang="en-US" dirty="0" smtClean="0"/>
              <a:t>groups M </a:t>
            </a:r>
            <a:r>
              <a:rPr lang="en-US" dirty="0"/>
              <a:t>and the </a:t>
            </a:r>
            <a:r>
              <a:rPr lang="en-US" dirty="0" smtClean="0"/>
              <a:t>number of </a:t>
            </a:r>
            <a:r>
              <a:rPr lang="en-US" dirty="0" err="1" smtClean="0"/>
              <a:t>Tx</a:t>
            </a:r>
            <a:r>
              <a:rPr lang="en-US" dirty="0" smtClean="0"/>
              <a:t> beams per group N can be UE-specifically configured</a:t>
            </a:r>
          </a:p>
          <a:p>
            <a:pPr lvl="1"/>
            <a:r>
              <a:rPr lang="en-US" dirty="0" smtClean="0"/>
              <a:t>Configuration of M = 1 and N = 1 are supported which implies no impact to reporting and indication overhead</a:t>
            </a:r>
          </a:p>
          <a:p>
            <a:pPr lvl="1"/>
            <a:r>
              <a:rPr lang="en-US" dirty="0"/>
              <a:t>The UE specific configuration can be based on UE capability </a:t>
            </a:r>
          </a:p>
          <a:p>
            <a:pPr lvl="1"/>
            <a:r>
              <a:rPr lang="en-US" dirty="0"/>
              <a:t>Decide the maximum values of M, N </a:t>
            </a:r>
            <a:r>
              <a:rPr lang="en-US" dirty="0" smtClean="0"/>
              <a:t>supported by the spec in the next meeting to be able to determine impact on </a:t>
            </a:r>
            <a:r>
              <a:rPr lang="en-US" dirty="0"/>
              <a:t>reporting and indication overhead </a:t>
            </a:r>
          </a:p>
          <a:p>
            <a:pPr lvl="1"/>
            <a:r>
              <a:rPr lang="en-US" dirty="0" smtClean="0"/>
              <a:t>Down-selection between Alt1 and Alt2 at next meeting</a:t>
            </a:r>
          </a:p>
          <a:p>
            <a:pPr lvl="1"/>
            <a:r>
              <a:rPr lang="en-US" dirty="0" smtClean="0"/>
              <a:t>FFS: The number of groups reported could be smaller than M and the number of </a:t>
            </a:r>
            <a:r>
              <a:rPr lang="en-US" dirty="0" err="1" smtClean="0"/>
              <a:t>Tx</a:t>
            </a:r>
            <a:r>
              <a:rPr lang="en-US" dirty="0" smtClean="0"/>
              <a:t> beams reported per group could be smaller than N</a:t>
            </a:r>
          </a:p>
          <a:p>
            <a:pPr lvl="1"/>
            <a:r>
              <a:rPr lang="en-US" dirty="0" smtClean="0"/>
              <a:t>FFS: Companies are encouraged to evaluate performance to determine maximum values of M,N for the first release of NR</a:t>
            </a:r>
          </a:p>
        </p:txBody>
      </p:sp>
    </p:spTree>
    <p:extLst>
      <p:ext uri="{BB962C8B-B14F-4D97-AF65-F5344CB8AC3E}">
        <p14:creationId xmlns:p14="http://schemas.microsoft.com/office/powerpoint/2010/main" val="2581623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2340</TotalTime>
  <Words>349</Words>
  <Application>Microsoft Office PowerPoint</Application>
  <PresentationFormat>Widescreen</PresentationFormat>
  <Paragraphs>26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宋体</vt:lpstr>
      <vt:lpstr>等线</vt:lpstr>
      <vt:lpstr>等线 Light</vt:lpstr>
      <vt:lpstr>Arial</vt:lpstr>
      <vt:lpstr>Calibri</vt:lpstr>
      <vt:lpstr>Office 主题​​</vt:lpstr>
      <vt:lpstr>Way Forward on Group-based Beam Reporting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CSI-RS Design and Configuration for RRM measurement</dc:title>
  <dc:creator>liul</dc:creator>
  <cp:keywords>CTPClassification=CTP_PUBLIC:VisualMarkings=</cp:keywords>
  <cp:lastModifiedBy>Wang, Guotong</cp:lastModifiedBy>
  <cp:revision>121</cp:revision>
  <dcterms:created xsi:type="dcterms:W3CDTF">2017-04-03T05:00:24Z</dcterms:created>
  <dcterms:modified xsi:type="dcterms:W3CDTF">2017-05-18T08:22:38Z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be5bb317-0caa-4518-b813-94e9fc190cc7</vt:lpwstr>
  </property>
  <property fmtid="{D5CDD505-2E9C-101B-9397-08002B2CF9AE}" pid="3" name="CTP_TimeStamp">
    <vt:lpwstr>2017-04-07 07:39:42Z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