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2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 fontScale="90000"/>
          </a:bodyPr>
          <a:lstStyle/>
          <a:p>
            <a:r>
              <a:rPr lang="en-US" smtClean="0"/>
              <a:t>Way </a:t>
            </a:r>
            <a:r>
              <a:rPr lang="en-US" dirty="0" smtClean="0"/>
              <a:t>forward on NPRACH cell range enhancement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Qualcomm,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R1-1709590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May 15-19, 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6.2.7.3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903087"/>
            <a:ext cx="9748234" cy="341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None/>
              <a:tabLst>
                <a:tab pos="457200" algn="l"/>
              </a:tabLst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In RAN1#88bis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meeting, </a:t>
            </a:r>
            <a:r>
              <a:rPr lang="en-GB" altLang="zh-CN" sz="2400" dirty="0" smtClean="0">
                <a:latin typeface="Calibri" pitchFamily="34" charset="0"/>
                <a:cs typeface="Calibri" pitchFamily="34" charset="0"/>
              </a:rPr>
              <a:t>Working assumption for evaluation until RAN1#89:</a:t>
            </a:r>
            <a:endParaRPr lang="zh-CN" altLang="zh-CN" sz="2400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GB" altLang="zh-CN" dirty="0" smtClean="0">
                <a:latin typeface="Calibri" pitchFamily="34" charset="0"/>
                <a:cs typeface="Calibri" pitchFamily="34" charset="0"/>
              </a:rPr>
              <a:t>At least the following 2 options are considered for a new NPRACH format </a:t>
            </a:r>
            <a:endParaRPr lang="zh-CN" altLang="zh-CN" dirty="0" smtClean="0">
              <a:latin typeface="Calibri" pitchFamily="34" charset="0"/>
              <a:cs typeface="Calibri" pitchFamily="34" charset="0"/>
            </a:endParaRPr>
          </a:p>
          <a:p>
            <a:pPr lvl="2"/>
            <a:r>
              <a:rPr lang="en-GB" altLang="zh-CN" sz="2400" dirty="0" smtClean="0"/>
              <a:t>Option 1: Rel-13 NPRACH definition with CP length &gt;= 666.67us is introduced. </a:t>
            </a:r>
            <a:endParaRPr lang="zh-CN" altLang="zh-CN" sz="2400" dirty="0" smtClean="0"/>
          </a:p>
          <a:p>
            <a:pPr lvl="3"/>
            <a:r>
              <a:rPr lang="en-GB" altLang="zh-CN" sz="2000" dirty="0" smtClean="0"/>
              <a:t>Subcarrier bandwidth &lt;= 1.5 kHz</a:t>
            </a:r>
            <a:endParaRPr lang="zh-CN" altLang="zh-CN" sz="2000" dirty="0" smtClean="0"/>
          </a:p>
          <a:p>
            <a:pPr lvl="2"/>
            <a:r>
              <a:rPr lang="en-GB" altLang="zh-CN" sz="2400" dirty="0" smtClean="0"/>
              <a:t>Option 2: </a:t>
            </a:r>
            <a:r>
              <a:rPr lang="en-US" altLang="zh-CN" sz="2400" dirty="0" smtClean="0"/>
              <a:t>Rel-13 based NPRACH scrambled by a sequence with good autocorrelation properties</a:t>
            </a:r>
            <a:r>
              <a:rPr lang="en-GB" altLang="zh-CN" sz="2400" dirty="0" smtClean="0"/>
              <a:t>. </a:t>
            </a:r>
            <a:endParaRPr lang="zh-CN" altLang="zh-CN" sz="2400" dirty="0" smtClean="0"/>
          </a:p>
          <a:p>
            <a:pPr marL="342900" indent="-342900">
              <a:tabLst>
                <a:tab pos="457200" algn="l"/>
              </a:tabLst>
            </a:pP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7580"/>
            <a:ext cx="10515600" cy="4479076"/>
          </a:xfrm>
        </p:spPr>
        <p:txBody>
          <a:bodyPr>
            <a:noAutofit/>
          </a:bodyPr>
          <a:lstStyle/>
          <a:p>
            <a:pPr lvl="0"/>
            <a:r>
              <a:rPr lang="en-GB" altLang="zh-CN" dirty="0" smtClean="0"/>
              <a:t>Enhancement to Rel-13 NPRACH can allow efficient support of cell range of at least 100 km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NPRACH format with CP length &gt;= 666.67us is introduced</a:t>
            </a:r>
          </a:p>
          <a:p>
            <a:pPr lvl="1"/>
            <a:r>
              <a:rPr lang="en-GB" altLang="zh-CN" dirty="0" smtClean="0"/>
              <a:t>CP length is 800us</a:t>
            </a:r>
          </a:p>
          <a:p>
            <a:pPr lvl="1"/>
            <a:r>
              <a:rPr lang="en-GB" altLang="zh-CN" dirty="0" smtClean="0"/>
              <a:t>Sub-carrier spacing is 1.25kHz</a:t>
            </a:r>
          </a:p>
          <a:p>
            <a:pPr lvl="1"/>
            <a:r>
              <a:rPr lang="en-US" altLang="zh-CN" dirty="0" smtClean="0"/>
              <a:t>“Minimum hop” distance is 1.25kHz</a:t>
            </a:r>
            <a:endParaRPr lang="zh-CN" altLang="zh-CN" dirty="0" smtClean="0"/>
          </a:p>
          <a:p>
            <a:pPr lvl="1"/>
            <a:r>
              <a:rPr lang="en-GB" altLang="zh-CN" dirty="0" smtClean="0"/>
              <a:t>Further details FFS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Similar to Rel-13 NPRACH frequency hopping design is preferable.</a:t>
            </a:r>
          </a:p>
          <a:p>
            <a:pPr lvl="2"/>
            <a:r>
              <a:rPr lang="en-GB" altLang="zh-CN" dirty="0" smtClean="0"/>
              <a:t>If an enhancement to Rel-13 NPRACH is necessary and can be found to reduce false alarm due to inter-cell interference, a similar enhancement can be applied on top of the new NPRACH format to support at least 100km cell range.</a:t>
            </a:r>
            <a:endParaRPr lang="zh-CN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188</Words>
  <Application>Microsoft Office PowerPoint</Application>
  <PresentationFormat>自定义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NPRACH cell range enhancement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114</cp:revision>
  <dcterms:created xsi:type="dcterms:W3CDTF">2016-03-23T22:01:47Z</dcterms:created>
  <dcterms:modified xsi:type="dcterms:W3CDTF">2017-05-17T07:33:34Z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(3)yPx0V3a4IE+bo4VeWIqtbuukVXnnuMCTV0caB3ghJUMEO4Emx/uO47aAcgMYR2346djXWZQ9
39VpfH/0IvxD04gswUMa9BkL7NGz0AOMIYRDgB0PfhfdSmfUvjr2gUyXLnmcH4OPTjjiW2wz
5TAnstHsUtw9P7CRuMGy17g5bPpoTQYm6dQybe0iUC752oYxFfHk0hw8fObnbmVaWYu0gymd
Fi7FosjdM4M2bGGfyF</vt:lpwstr>
  </property>
  <property fmtid="{D5CDD505-2E9C-101B-9397-08002B2CF9AE}" pid="3" name="_2015_ms_pID_7253431">
    <vt:lpwstr>Jwd3zX0lkyveUB9XXpQv+dENHf5PCP/Dhwx4H0cHOk2ABhNiQjfkL0
bx0ehG+Dsf8zr0Otu9xH+QaChRby9v+lCIFHGKuXMfIFOIo0gCs/+ocJTgXRua5yAj3quHky
6WcKovqXzDJpxpdzYK9sCmhx8HmocLpviETRUEIS5SYKUlDZc0TnvAjibxYOmWeGTuchwGuM
fhua5iBLxUUjt0Q9+VM5trYeDkZbavvnFRth</vt:lpwstr>
  </property>
  <property fmtid="{D5CDD505-2E9C-101B-9397-08002B2CF9AE}" pid="4" name="_2015_ms_pID_7253432">
    <vt:lpwstr>tean2tQ+TAKvF13Pyo1Z1nwCgvDQz6AziE7t
p1UJMceF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1494978649</vt:lpwstr>
  </property>
</Properties>
</file>