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0" r:id="rId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5" autoAdjust="0"/>
    <p:restoredTop sz="94660"/>
  </p:normalViewPr>
  <p:slideViewPr>
    <p:cSldViewPr snapToGrid="0">
      <p:cViewPr varScale="1">
        <p:scale>
          <a:sx n="74" d="100"/>
          <a:sy n="74" d="100"/>
        </p:scale>
        <p:origin x="49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a:p>
        </p:txBody>
      </p:sp>
      <p:sp>
        <p:nvSpPr>
          <p:cNvPr id="4" name="日期占位符 3"/>
          <p:cNvSpPr>
            <a:spLocks noGrp="1"/>
          </p:cNvSpPr>
          <p:nvPr>
            <p:ph type="dt" sz="half" idx="10"/>
          </p:nvPr>
        </p:nvSpPr>
        <p:spPr/>
        <p:txBody>
          <a:bodyPr/>
          <a:lstStyle/>
          <a:p>
            <a:fld id="{8D582CF4-BB4F-4771-A2B8-D204955BF3E9}" type="datetimeFigureOut">
              <a:rPr lang="en-US" smtClean="0"/>
              <a:t>5/17/2017</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C06EB55-7397-43E5-A3F3-0802F8CB1D4F}" type="slidenum">
              <a:rPr lang="en-US" smtClean="0"/>
              <a:t>‹#›</a:t>
            </a:fld>
            <a:endParaRPr lang="en-US"/>
          </a:p>
        </p:txBody>
      </p:sp>
    </p:spTree>
    <p:extLst>
      <p:ext uri="{BB962C8B-B14F-4D97-AF65-F5344CB8AC3E}">
        <p14:creationId xmlns:p14="http://schemas.microsoft.com/office/powerpoint/2010/main" val="18598013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fld id="{8D582CF4-BB4F-4771-A2B8-D204955BF3E9}" type="datetimeFigureOut">
              <a:rPr lang="en-US" smtClean="0"/>
              <a:t>5/17/2017</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C06EB55-7397-43E5-A3F3-0802F8CB1D4F}" type="slidenum">
              <a:rPr lang="en-US" smtClean="0"/>
              <a:t>‹#›</a:t>
            </a:fld>
            <a:endParaRPr lang="en-US"/>
          </a:p>
        </p:txBody>
      </p:sp>
    </p:spTree>
    <p:extLst>
      <p:ext uri="{BB962C8B-B14F-4D97-AF65-F5344CB8AC3E}">
        <p14:creationId xmlns:p14="http://schemas.microsoft.com/office/powerpoint/2010/main" val="23912661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fld id="{8D582CF4-BB4F-4771-A2B8-D204955BF3E9}" type="datetimeFigureOut">
              <a:rPr lang="en-US" smtClean="0"/>
              <a:t>5/17/2017</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C06EB55-7397-43E5-A3F3-0802F8CB1D4F}" type="slidenum">
              <a:rPr lang="en-US" smtClean="0"/>
              <a:t>‹#›</a:t>
            </a:fld>
            <a:endParaRPr lang="en-US"/>
          </a:p>
        </p:txBody>
      </p:sp>
    </p:spTree>
    <p:extLst>
      <p:ext uri="{BB962C8B-B14F-4D97-AF65-F5344CB8AC3E}">
        <p14:creationId xmlns:p14="http://schemas.microsoft.com/office/powerpoint/2010/main" val="26755418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Title and 1 column">
    <p:spTree>
      <p:nvGrpSpPr>
        <p:cNvPr id="1" name=""/>
        <p:cNvGrpSpPr/>
        <p:nvPr/>
      </p:nvGrpSpPr>
      <p:grpSpPr>
        <a:xfrm>
          <a:off x="0" y="0"/>
          <a:ext cx="0" cy="0"/>
          <a:chOff x="0" y="0"/>
          <a:chExt cx="0" cy="0"/>
        </a:xfrm>
      </p:grpSpPr>
      <p:sp>
        <p:nvSpPr>
          <p:cNvPr id="3" name="Content Placeholder 1"/>
          <p:cNvSpPr>
            <a:spLocks noGrp="1"/>
          </p:cNvSpPr>
          <p:nvPr>
            <p:ph idx="1"/>
          </p:nvPr>
        </p:nvSpPr>
        <p:spPr>
          <a:xfrm>
            <a:off x="529168" y="1800000"/>
            <a:ext cx="11135785" cy="3852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a:xfrm>
            <a:off x="524935" y="239714"/>
            <a:ext cx="9992784"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2142586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fld id="{8D582CF4-BB4F-4771-A2B8-D204955BF3E9}" type="datetimeFigureOut">
              <a:rPr lang="en-US" smtClean="0"/>
              <a:t>5/17/2017</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C06EB55-7397-43E5-A3F3-0802F8CB1D4F}" type="slidenum">
              <a:rPr lang="en-US" smtClean="0"/>
              <a:t>‹#›</a:t>
            </a:fld>
            <a:endParaRPr lang="en-US"/>
          </a:p>
        </p:txBody>
      </p:sp>
    </p:spTree>
    <p:extLst>
      <p:ext uri="{BB962C8B-B14F-4D97-AF65-F5344CB8AC3E}">
        <p14:creationId xmlns:p14="http://schemas.microsoft.com/office/powerpoint/2010/main" val="3485682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D582CF4-BB4F-4771-A2B8-D204955BF3E9}" type="datetimeFigureOut">
              <a:rPr lang="en-US" smtClean="0"/>
              <a:t>5/17/2017</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C06EB55-7397-43E5-A3F3-0802F8CB1D4F}" type="slidenum">
              <a:rPr lang="en-US" smtClean="0"/>
              <a:t>‹#›</a:t>
            </a:fld>
            <a:endParaRPr lang="en-US"/>
          </a:p>
        </p:txBody>
      </p:sp>
    </p:spTree>
    <p:extLst>
      <p:ext uri="{BB962C8B-B14F-4D97-AF65-F5344CB8AC3E}">
        <p14:creationId xmlns:p14="http://schemas.microsoft.com/office/powerpoint/2010/main" val="38429877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p>
            <a:fld id="{8D582CF4-BB4F-4771-A2B8-D204955BF3E9}" type="datetimeFigureOut">
              <a:rPr lang="en-US" smtClean="0"/>
              <a:t>5/17/2017</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C06EB55-7397-43E5-A3F3-0802F8CB1D4F}" type="slidenum">
              <a:rPr lang="en-US" smtClean="0"/>
              <a:t>‹#›</a:t>
            </a:fld>
            <a:endParaRPr lang="en-US"/>
          </a:p>
        </p:txBody>
      </p:sp>
    </p:spTree>
    <p:extLst>
      <p:ext uri="{BB962C8B-B14F-4D97-AF65-F5344CB8AC3E}">
        <p14:creationId xmlns:p14="http://schemas.microsoft.com/office/powerpoint/2010/main" val="14118189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p>
            <a:fld id="{8D582CF4-BB4F-4771-A2B8-D204955BF3E9}" type="datetimeFigureOut">
              <a:rPr lang="en-US" smtClean="0"/>
              <a:t>5/17/2017</a:t>
            </a:fld>
            <a:endParaRPr lang="en-US"/>
          </a:p>
        </p:txBody>
      </p:sp>
      <p:sp>
        <p:nvSpPr>
          <p:cNvPr id="8" name="页脚占位符 7"/>
          <p:cNvSpPr>
            <a:spLocks noGrp="1"/>
          </p:cNvSpPr>
          <p:nvPr>
            <p:ph type="ftr" sz="quarter" idx="11"/>
          </p:nvPr>
        </p:nvSpPr>
        <p:spPr/>
        <p:txBody>
          <a:bodyPr/>
          <a:lstStyle/>
          <a:p>
            <a:endParaRPr lang="en-US"/>
          </a:p>
        </p:txBody>
      </p:sp>
      <p:sp>
        <p:nvSpPr>
          <p:cNvPr id="9" name="灯片编号占位符 8"/>
          <p:cNvSpPr>
            <a:spLocks noGrp="1"/>
          </p:cNvSpPr>
          <p:nvPr>
            <p:ph type="sldNum" sz="quarter" idx="12"/>
          </p:nvPr>
        </p:nvSpPr>
        <p:spPr/>
        <p:txBody>
          <a:bodyPr/>
          <a:lstStyle/>
          <a:p>
            <a:fld id="{1C06EB55-7397-43E5-A3F3-0802F8CB1D4F}" type="slidenum">
              <a:rPr lang="en-US" smtClean="0"/>
              <a:t>‹#›</a:t>
            </a:fld>
            <a:endParaRPr lang="en-US"/>
          </a:p>
        </p:txBody>
      </p:sp>
    </p:spTree>
    <p:extLst>
      <p:ext uri="{BB962C8B-B14F-4D97-AF65-F5344CB8AC3E}">
        <p14:creationId xmlns:p14="http://schemas.microsoft.com/office/powerpoint/2010/main" val="26727426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p>
            <a:fld id="{8D582CF4-BB4F-4771-A2B8-D204955BF3E9}" type="datetimeFigureOut">
              <a:rPr lang="en-US" smtClean="0"/>
              <a:t>5/17/2017</a:t>
            </a:fld>
            <a:endParaRPr lang="en-US"/>
          </a:p>
        </p:txBody>
      </p:sp>
      <p:sp>
        <p:nvSpPr>
          <p:cNvPr id="4" name="页脚占位符 3"/>
          <p:cNvSpPr>
            <a:spLocks noGrp="1"/>
          </p:cNvSpPr>
          <p:nvPr>
            <p:ph type="ftr" sz="quarter" idx="11"/>
          </p:nvPr>
        </p:nvSpPr>
        <p:spPr/>
        <p:txBody>
          <a:bodyPr/>
          <a:lstStyle/>
          <a:p>
            <a:endParaRPr lang="en-US"/>
          </a:p>
        </p:txBody>
      </p:sp>
      <p:sp>
        <p:nvSpPr>
          <p:cNvPr id="5" name="灯片编号占位符 4"/>
          <p:cNvSpPr>
            <a:spLocks noGrp="1"/>
          </p:cNvSpPr>
          <p:nvPr>
            <p:ph type="sldNum" sz="quarter" idx="12"/>
          </p:nvPr>
        </p:nvSpPr>
        <p:spPr/>
        <p:txBody>
          <a:bodyPr/>
          <a:lstStyle/>
          <a:p>
            <a:fld id="{1C06EB55-7397-43E5-A3F3-0802F8CB1D4F}" type="slidenum">
              <a:rPr lang="en-US" smtClean="0"/>
              <a:t>‹#›</a:t>
            </a:fld>
            <a:endParaRPr lang="en-US"/>
          </a:p>
        </p:txBody>
      </p:sp>
    </p:spTree>
    <p:extLst>
      <p:ext uri="{BB962C8B-B14F-4D97-AF65-F5344CB8AC3E}">
        <p14:creationId xmlns:p14="http://schemas.microsoft.com/office/powerpoint/2010/main" val="38280267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D582CF4-BB4F-4771-A2B8-D204955BF3E9}" type="datetimeFigureOut">
              <a:rPr lang="en-US" smtClean="0"/>
              <a:t>5/17/2017</a:t>
            </a:fld>
            <a:endParaRPr lang="en-US"/>
          </a:p>
        </p:txBody>
      </p:sp>
      <p:sp>
        <p:nvSpPr>
          <p:cNvPr id="3" name="页脚占位符 2"/>
          <p:cNvSpPr>
            <a:spLocks noGrp="1"/>
          </p:cNvSpPr>
          <p:nvPr>
            <p:ph type="ftr" sz="quarter" idx="11"/>
          </p:nvPr>
        </p:nvSpPr>
        <p:spPr/>
        <p:txBody>
          <a:bodyPr/>
          <a:lstStyle/>
          <a:p>
            <a:endParaRPr lang="en-US"/>
          </a:p>
        </p:txBody>
      </p:sp>
      <p:sp>
        <p:nvSpPr>
          <p:cNvPr id="4" name="灯片编号占位符 3"/>
          <p:cNvSpPr>
            <a:spLocks noGrp="1"/>
          </p:cNvSpPr>
          <p:nvPr>
            <p:ph type="sldNum" sz="quarter" idx="12"/>
          </p:nvPr>
        </p:nvSpPr>
        <p:spPr/>
        <p:txBody>
          <a:bodyPr/>
          <a:lstStyle/>
          <a:p>
            <a:fld id="{1C06EB55-7397-43E5-A3F3-0802F8CB1D4F}" type="slidenum">
              <a:rPr lang="en-US" smtClean="0"/>
              <a:t>‹#›</a:t>
            </a:fld>
            <a:endParaRPr lang="en-US"/>
          </a:p>
        </p:txBody>
      </p:sp>
    </p:spTree>
    <p:extLst>
      <p:ext uri="{BB962C8B-B14F-4D97-AF65-F5344CB8AC3E}">
        <p14:creationId xmlns:p14="http://schemas.microsoft.com/office/powerpoint/2010/main" val="3949230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D582CF4-BB4F-4771-A2B8-D204955BF3E9}" type="datetimeFigureOut">
              <a:rPr lang="en-US" smtClean="0"/>
              <a:t>5/17/2017</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C06EB55-7397-43E5-A3F3-0802F8CB1D4F}" type="slidenum">
              <a:rPr lang="en-US" smtClean="0"/>
              <a:t>‹#›</a:t>
            </a:fld>
            <a:endParaRPr lang="en-US"/>
          </a:p>
        </p:txBody>
      </p:sp>
    </p:spTree>
    <p:extLst>
      <p:ext uri="{BB962C8B-B14F-4D97-AF65-F5344CB8AC3E}">
        <p14:creationId xmlns:p14="http://schemas.microsoft.com/office/powerpoint/2010/main" val="35384081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D582CF4-BB4F-4771-A2B8-D204955BF3E9}" type="datetimeFigureOut">
              <a:rPr lang="en-US" smtClean="0"/>
              <a:t>5/17/2017</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C06EB55-7397-43E5-A3F3-0802F8CB1D4F}" type="slidenum">
              <a:rPr lang="en-US" smtClean="0"/>
              <a:t>‹#›</a:t>
            </a:fld>
            <a:endParaRPr lang="en-US"/>
          </a:p>
        </p:txBody>
      </p:sp>
    </p:spTree>
    <p:extLst>
      <p:ext uri="{BB962C8B-B14F-4D97-AF65-F5344CB8AC3E}">
        <p14:creationId xmlns:p14="http://schemas.microsoft.com/office/powerpoint/2010/main" val="11889015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582CF4-BB4F-4771-A2B8-D204955BF3E9}" type="datetimeFigureOut">
              <a:rPr lang="en-US" smtClean="0"/>
              <a:t>5/17/2017</a:t>
            </a:fld>
            <a:endParaRPr 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C06EB55-7397-43E5-A3F3-0802F8CB1D4F}" type="slidenum">
              <a:rPr lang="en-US" smtClean="0"/>
              <a:t>‹#›</a:t>
            </a:fld>
            <a:endParaRPr lang="en-US"/>
          </a:p>
        </p:txBody>
      </p:sp>
    </p:spTree>
    <p:extLst>
      <p:ext uri="{BB962C8B-B14F-4D97-AF65-F5344CB8AC3E}">
        <p14:creationId xmlns:p14="http://schemas.microsoft.com/office/powerpoint/2010/main" val="9809229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9113" y="1568409"/>
            <a:ext cx="10707758" cy="2387600"/>
          </a:xfrm>
        </p:spPr>
        <p:txBody>
          <a:bodyPr anchor="ctr">
            <a:noAutofit/>
          </a:bodyPr>
          <a:lstStyle/>
          <a:p>
            <a:r>
              <a:rPr lang="en-US" dirty="0" smtClean="0"/>
              <a:t>WF </a:t>
            </a:r>
            <a:r>
              <a:rPr lang="en-US" dirty="0"/>
              <a:t>on </a:t>
            </a:r>
            <a:r>
              <a:rPr lang="en-US" dirty="0" smtClean="0"/>
              <a:t>potential problems </a:t>
            </a:r>
            <a:r>
              <a:rPr lang="en-GB" dirty="0" smtClean="0"/>
              <a:t>for aerial vehicles communication</a:t>
            </a:r>
            <a:endParaRPr lang="en-US" dirty="0"/>
          </a:p>
        </p:txBody>
      </p:sp>
      <p:sp>
        <p:nvSpPr>
          <p:cNvPr id="3" name="Subtitle 2"/>
          <p:cNvSpPr>
            <a:spLocks noGrp="1"/>
          </p:cNvSpPr>
          <p:nvPr>
            <p:ph type="subTitle" idx="1"/>
          </p:nvPr>
        </p:nvSpPr>
        <p:spPr>
          <a:xfrm>
            <a:off x="477077" y="4048084"/>
            <a:ext cx="11343861" cy="1655762"/>
          </a:xfrm>
        </p:spPr>
        <p:txBody>
          <a:bodyPr>
            <a:normAutofit/>
          </a:bodyPr>
          <a:lstStyle/>
          <a:p>
            <a:r>
              <a:rPr lang="en-US" dirty="0" smtClean="0"/>
              <a:t>Huawei</a:t>
            </a:r>
            <a:r>
              <a:rPr lang="en-US" dirty="0"/>
              <a:t>, </a:t>
            </a:r>
            <a:r>
              <a:rPr lang="en-US" dirty="0" err="1" smtClean="0"/>
              <a:t>HiSilicon</a:t>
            </a:r>
            <a:r>
              <a:rPr lang="en-US" dirty="0" smtClean="0"/>
              <a:t>,…</a:t>
            </a:r>
            <a:endParaRPr lang="en-US" dirty="0"/>
          </a:p>
        </p:txBody>
      </p:sp>
      <p:sp>
        <p:nvSpPr>
          <p:cNvPr id="4" name="Rectangle 3"/>
          <p:cNvSpPr>
            <a:spLocks noChangeArrowheads="1"/>
          </p:cNvSpPr>
          <p:nvPr/>
        </p:nvSpPr>
        <p:spPr bwMode="auto">
          <a:xfrm>
            <a:off x="10278059" y="279120"/>
            <a:ext cx="16379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en-US" sz="1800" dirty="0" smtClean="0"/>
              <a:t>R1-1709564</a:t>
            </a:r>
            <a:endParaRPr lang="en-US" altLang="en-US" sz="1800" b="1" dirty="0">
              <a:latin typeface="Arial" charset="0"/>
            </a:endParaRPr>
          </a:p>
        </p:txBody>
      </p:sp>
      <p:sp>
        <p:nvSpPr>
          <p:cNvPr id="5" name="TextBox 4"/>
          <p:cNvSpPr txBox="1">
            <a:spLocks noChangeArrowheads="1"/>
          </p:cNvSpPr>
          <p:nvPr/>
        </p:nvSpPr>
        <p:spPr bwMode="auto">
          <a:xfrm>
            <a:off x="152400" y="174536"/>
            <a:ext cx="5540062"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None/>
            </a:pPr>
            <a:r>
              <a:rPr lang="en-US" altLang="ja-JP" sz="1800" dirty="0">
                <a:latin typeface="Arial Unicode MS" pitchFamily="50" charset="-127"/>
                <a:ea typeface="Arial Unicode MS" pitchFamily="50" charset="-127"/>
                <a:cs typeface="Arial Unicode MS" pitchFamily="50" charset="-127"/>
              </a:rPr>
              <a:t>3GPP TSG RAN WG1 </a:t>
            </a:r>
            <a:r>
              <a:rPr lang="en-US" altLang="zh-CN" sz="1800" dirty="0">
                <a:latin typeface="Arial Unicode MS" pitchFamily="50" charset="-127"/>
                <a:ea typeface="Arial Unicode MS" pitchFamily="50" charset="-127"/>
                <a:cs typeface="Arial Unicode MS" pitchFamily="50" charset="-127"/>
              </a:rPr>
              <a:t>Meeting #</a:t>
            </a:r>
            <a:r>
              <a:rPr lang="en-US" altLang="zh-CN" sz="1800" dirty="0" smtClean="0">
                <a:latin typeface="Arial Unicode MS" pitchFamily="50" charset="-127"/>
                <a:ea typeface="Arial Unicode MS" pitchFamily="50" charset="-127"/>
                <a:cs typeface="Arial Unicode MS" pitchFamily="50" charset="-127"/>
              </a:rPr>
              <a:t>89</a:t>
            </a:r>
            <a:endParaRPr lang="en-US" altLang="ja-JP" sz="1800" dirty="0">
              <a:latin typeface="Arial Unicode MS" pitchFamily="50" charset="-127"/>
              <a:ea typeface="Arial Unicode MS" pitchFamily="50" charset="-127"/>
              <a:cs typeface="Arial Unicode MS" pitchFamily="50" charset="-127"/>
            </a:endParaRPr>
          </a:p>
          <a:p>
            <a:pPr>
              <a:buNone/>
            </a:pPr>
            <a:r>
              <a:rPr lang="en-GB" sz="1800" dirty="0" smtClean="0">
                <a:latin typeface="Arial Unicode MS" pitchFamily="50" charset="-127"/>
                <a:ea typeface="Arial Unicode MS" pitchFamily="50" charset="-127"/>
                <a:cs typeface="Arial Unicode MS" pitchFamily="50" charset="-127"/>
              </a:rPr>
              <a:t>Hangzhou, China, 15 </a:t>
            </a:r>
            <a:r>
              <a:rPr lang="en-GB" sz="1800" dirty="0">
                <a:latin typeface="Arial Unicode MS" pitchFamily="50" charset="-127"/>
                <a:ea typeface="Arial Unicode MS" pitchFamily="50" charset="-127"/>
                <a:cs typeface="Arial Unicode MS" pitchFamily="50" charset="-127"/>
              </a:rPr>
              <a:t>– </a:t>
            </a:r>
            <a:r>
              <a:rPr lang="en-GB" sz="1800" dirty="0" smtClean="0">
                <a:latin typeface="Arial Unicode MS" pitchFamily="50" charset="-127"/>
                <a:ea typeface="Arial Unicode MS" pitchFamily="50" charset="-127"/>
                <a:cs typeface="Arial Unicode MS" pitchFamily="50" charset="-127"/>
              </a:rPr>
              <a:t>19 May, </a:t>
            </a:r>
            <a:r>
              <a:rPr lang="en-GB" sz="1800" dirty="0">
                <a:latin typeface="Arial Unicode MS" pitchFamily="50" charset="-127"/>
                <a:ea typeface="Arial Unicode MS" pitchFamily="50" charset="-127"/>
                <a:cs typeface="Arial Unicode MS" pitchFamily="50" charset="-127"/>
              </a:rPr>
              <a:t>2017</a:t>
            </a:r>
            <a:endParaRPr lang="en-US" altLang="zh-CN" sz="1800" dirty="0">
              <a:latin typeface="Arial Unicode MS" pitchFamily="50" charset="-127"/>
              <a:ea typeface="Arial Unicode MS" pitchFamily="50" charset="-127"/>
              <a:cs typeface="Arial Unicode MS" pitchFamily="50" charset="-127"/>
            </a:endParaRPr>
          </a:p>
          <a:p>
            <a:pPr>
              <a:buNone/>
            </a:pPr>
            <a:r>
              <a:rPr lang="en-US" altLang="ja-JP" sz="1800" dirty="0">
                <a:latin typeface="Arial Unicode MS" pitchFamily="50" charset="-127"/>
                <a:ea typeface="Arial Unicode MS" pitchFamily="50" charset="-127"/>
                <a:cs typeface="Arial Unicode MS" pitchFamily="50" charset="-127"/>
              </a:rPr>
              <a:t>Agenda item 6</a:t>
            </a:r>
            <a:r>
              <a:rPr lang="en-US" altLang="ja-JP" sz="1800" dirty="0" smtClean="0">
                <a:latin typeface="Arial Unicode MS" pitchFamily="50" charset="-127"/>
                <a:ea typeface="Arial Unicode MS" pitchFamily="50" charset="-127"/>
                <a:cs typeface="Arial Unicode MS" pitchFamily="50" charset="-127"/>
              </a:rPr>
              <a:t>.2.8.4</a:t>
            </a:r>
            <a:endParaRPr lang="ja-JP" altLang="en-US" sz="1800" dirty="0">
              <a:latin typeface="Arial Unicode MS" pitchFamily="50" charset="-127"/>
              <a:ea typeface="Arial Unicode MS" pitchFamily="50" charset="-127"/>
              <a:cs typeface="Arial Unicode MS" pitchFamily="50" charset="-127"/>
            </a:endParaRPr>
          </a:p>
        </p:txBody>
      </p:sp>
    </p:spTree>
    <p:extLst>
      <p:ext uri="{BB962C8B-B14F-4D97-AF65-F5344CB8AC3E}">
        <p14:creationId xmlns:p14="http://schemas.microsoft.com/office/powerpoint/2010/main" val="4427539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29167" y="875764"/>
            <a:ext cx="11135785" cy="5628068"/>
          </a:xfrm>
        </p:spPr>
        <p:txBody>
          <a:bodyPr>
            <a:noAutofit/>
          </a:bodyPr>
          <a:lstStyle/>
          <a:p>
            <a:endParaRPr lang="en-US" sz="2400" dirty="0" smtClean="0"/>
          </a:p>
          <a:p>
            <a:r>
              <a:rPr lang="en-US" altLang="zh-CN" sz="2400" dirty="0" smtClean="0"/>
              <a:t>Capture the text proposals </a:t>
            </a:r>
            <a:r>
              <a:rPr lang="en-US" altLang="zh-CN" sz="2400" dirty="0" smtClean="0"/>
              <a:t>in the </a:t>
            </a:r>
            <a:r>
              <a:rPr lang="en-US" altLang="zh-CN" sz="2400" smtClean="0"/>
              <a:t>section of potential </a:t>
            </a:r>
            <a:r>
              <a:rPr lang="en-US" altLang="zh-CN" sz="2400" dirty="0" smtClean="0"/>
              <a:t>problem statements in TR as follows.</a:t>
            </a:r>
            <a:endParaRPr lang="en-US" altLang="zh-CN" sz="2400" dirty="0"/>
          </a:p>
          <a:p>
            <a:pPr lvl="1"/>
            <a:r>
              <a:rPr lang="en-US" altLang="zh-CN" sz="2000" dirty="0"/>
              <a:t>1.	High interference received by the terrestrial UEs from the UL transmission of aerial vehicles</a:t>
            </a:r>
          </a:p>
          <a:p>
            <a:pPr lvl="2"/>
            <a:r>
              <a:rPr lang="en-US" altLang="zh-CN" sz="1600" dirty="0"/>
              <a:t>The radio propagation characteristics experienced by the aerial vehicles are different from those experienced by terrestrial UEs. Once an aerial vehicle is flying well above the BS antenna height, the UL signal from the aerial vehicle becomes more visible to multiple cells due to line-of-sight propagation conditions. The UL signal from an aerial vehicle increases interference in the </a:t>
            </a:r>
            <a:r>
              <a:rPr lang="en-US" altLang="zh-CN" sz="1600" dirty="0" smtClean="0"/>
              <a:t>neighbor </a:t>
            </a:r>
            <a:r>
              <a:rPr lang="en-US" altLang="zh-CN" sz="1600" dirty="0"/>
              <a:t>cells. The increased interference gives a negative impact to the terrestrial UE, e.g. smartphone, </a:t>
            </a:r>
            <a:r>
              <a:rPr lang="en-US" altLang="zh-CN" sz="1600" dirty="0" err="1"/>
              <a:t>IoT</a:t>
            </a:r>
            <a:r>
              <a:rPr lang="en-US" altLang="zh-CN" sz="1600" dirty="0"/>
              <a:t> device, etc.</a:t>
            </a:r>
          </a:p>
          <a:p>
            <a:pPr lvl="1"/>
            <a:r>
              <a:rPr lang="en-US" altLang="zh-CN" sz="2000" dirty="0"/>
              <a:t>2.	High interference received by the aerial vehicles from the DL transmission in </a:t>
            </a:r>
            <a:r>
              <a:rPr lang="en-US" altLang="zh-CN" sz="2000" dirty="0" smtClean="0"/>
              <a:t>neighbor </a:t>
            </a:r>
            <a:r>
              <a:rPr lang="en-US" altLang="zh-CN" sz="2000" dirty="0"/>
              <a:t>cells</a:t>
            </a:r>
          </a:p>
          <a:p>
            <a:pPr lvl="2"/>
            <a:r>
              <a:rPr lang="en-US" altLang="zh-CN" sz="1600" dirty="0"/>
              <a:t>The radio propagation characteristics experienced by the aerial vehicles are different from those experienced by terrestrial UEs. Once an aerial vehicle is flying well above the BS antenna height, the aerial vehicle becomes more visible to multiple cells due to line-of-sight propagation conditions. The DL transmission from multiple </a:t>
            </a:r>
            <a:r>
              <a:rPr lang="en-US" altLang="zh-CN" sz="1600" dirty="0" smtClean="0"/>
              <a:t>neighbor </a:t>
            </a:r>
            <a:r>
              <a:rPr lang="en-US" altLang="zh-CN" sz="1600" dirty="0"/>
              <a:t>cells increases interference </a:t>
            </a:r>
            <a:r>
              <a:rPr lang="en-US" altLang="zh-CN" sz="1600" dirty="0" smtClean="0"/>
              <a:t>to the </a:t>
            </a:r>
            <a:r>
              <a:rPr lang="en-US" altLang="zh-CN" sz="1600" dirty="0"/>
              <a:t>aerial vehicles in the serving cell</a:t>
            </a:r>
            <a:r>
              <a:rPr lang="en-US" altLang="zh-CN" sz="1600" dirty="0" smtClean="0"/>
              <a:t>.</a:t>
            </a:r>
          </a:p>
          <a:p>
            <a:pPr lvl="1"/>
            <a:r>
              <a:rPr lang="en-US" altLang="zh-CN" sz="1600" dirty="0" smtClean="0"/>
              <a:t>Other potential problems are not precluded</a:t>
            </a:r>
            <a:endParaRPr lang="en-US" altLang="zh-CN" sz="1600" dirty="0"/>
          </a:p>
          <a:p>
            <a:pPr marL="0" indent="0">
              <a:buNone/>
            </a:pPr>
            <a:endParaRPr lang="en-US" sz="2400" dirty="0" smtClean="0"/>
          </a:p>
        </p:txBody>
      </p:sp>
      <p:sp>
        <p:nvSpPr>
          <p:cNvPr id="3" name="Title 2"/>
          <p:cNvSpPr>
            <a:spLocks noGrp="1"/>
          </p:cNvSpPr>
          <p:nvPr>
            <p:ph type="title"/>
          </p:nvPr>
        </p:nvSpPr>
        <p:spPr>
          <a:xfrm>
            <a:off x="1100668" y="133829"/>
            <a:ext cx="9992784" cy="844965"/>
          </a:xfrm>
        </p:spPr>
        <p:txBody>
          <a:bodyPr/>
          <a:lstStyle/>
          <a:p>
            <a:pPr algn="ctr"/>
            <a:r>
              <a:rPr lang="en-US" dirty="0" smtClean="0"/>
              <a:t>Proposal</a:t>
            </a:r>
            <a:endParaRPr lang="en-US" dirty="0"/>
          </a:p>
        </p:txBody>
      </p:sp>
    </p:spTree>
    <p:extLst>
      <p:ext uri="{BB962C8B-B14F-4D97-AF65-F5344CB8AC3E}">
        <p14:creationId xmlns:p14="http://schemas.microsoft.com/office/powerpoint/2010/main" val="377385600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1821</TotalTime>
  <Words>52</Words>
  <Application>Microsoft Office PowerPoint</Application>
  <PresentationFormat>宽屏</PresentationFormat>
  <Paragraphs>14</Paragraphs>
  <Slides>2</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vt:i4>
      </vt:variant>
    </vt:vector>
  </HeadingPairs>
  <TitlesOfParts>
    <vt:vector size="8" baseType="lpstr">
      <vt:lpstr>Arial Unicode MS</vt:lpstr>
      <vt:lpstr>宋体</vt:lpstr>
      <vt:lpstr>Arial</vt:lpstr>
      <vt:lpstr>Calibri</vt:lpstr>
      <vt:lpstr>Calibri Light</vt:lpstr>
      <vt:lpstr>Office 主题</vt:lpstr>
      <vt:lpstr>WF on potential problems for aerial vehicles communication</vt:lpstr>
      <vt:lpstr>Proposal</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Fast Fading Channel Models for Aerial Vehicles</dc:title>
  <dc:creator>Huawei</dc:creator>
  <cp:lastModifiedBy>wunanlong</cp:lastModifiedBy>
  <cp:revision>51</cp:revision>
  <dcterms:created xsi:type="dcterms:W3CDTF">2017-04-06T05:41:14Z</dcterms:created>
  <dcterms:modified xsi:type="dcterms:W3CDTF">2017-05-17T02:43:19Z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(2)QFlq+I3IuI3QATL6Jam/DxDjTr92d+cYxJF2YQW5x/RSPQyBHECi479R91j5TjU+aHqx+zg+
7nm5DswJMq6ON7ixq1oUn7N9H9My9QY/rlLH4ZRjraT8ai5g0aziqAbD0crSA4B4r0w0p3Un
HcLajSsm/iKO3ot7NSbtil3BfB+8oXmxgLu+nZxouBcmlj/TDgmNPJX920cJnELtgBggjGdJ
+IusSNCfZjg2kXsCE2</vt:lpwstr>
  </property>
  <property fmtid="{D5CDD505-2E9C-101B-9397-08002B2CF9AE}" pid="3" name="_2015_ms_pID_7253431">
    <vt:lpwstr>9ajgmjZElgKRNk07teZ0xTuJWhyEKJj+aKakoUP9xxfQKQqLaiJLjw
H2XJwX2bvFYN9kP/flnSFuF1n9/dD1kdOw91TCy4+t2caMV/wmekf1QE8BEp6yVBRuc/Fyx9
CRUfbuPHEyGdLHR9GjkhGZPebfCc6D+CXjQc6P1PTljlQ11yY+JWk4106extCosiPd/Ib1WS
MjQcCzOWyeLgV0c0</vt:lpwstr>
  </property>
</Properties>
</file>