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69"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8126" autoAdjust="0"/>
  </p:normalViewPr>
  <p:slideViewPr>
    <p:cSldViewPr>
      <p:cViewPr varScale="1">
        <p:scale>
          <a:sx n="72" d="100"/>
          <a:sy n="72" d="100"/>
        </p:scale>
        <p:origin x="-132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58DE189-E6C9-4AB6-AC99-4433AA42F321}" type="datetimeFigureOut">
              <a:rPr lang="zh-CN" altLang="en-US"/>
              <a:pPr>
                <a:defRPr/>
              </a:pPr>
              <a:t>2017/2/17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E84274-B68F-40BE-BD77-96161FC204E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95BB0C9-82B9-446D-9C4B-B03DCF0D03E0}" type="datetimeFigureOut">
              <a:rPr lang="zh-CN" altLang="en-US"/>
              <a:pPr>
                <a:defRPr/>
              </a:pPr>
              <a:t>2017/2/17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A281A7-8299-41EF-9C21-EE860F4D055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AB27D1B-B3C5-4A27-947E-F3B1DBBB262B}" type="datetimeFigureOut">
              <a:rPr lang="zh-CN" altLang="en-US"/>
              <a:pPr>
                <a:defRPr/>
              </a:pPr>
              <a:t>2017/2/17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8FFE7C6-3534-43E3-9BA5-E1D31486810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8DC31DA-4207-4CB1-851A-4DD30213DBE3}" type="datetimeFigureOut">
              <a:rPr lang="zh-CN" altLang="en-US"/>
              <a:pPr>
                <a:defRPr/>
              </a:pPr>
              <a:t>2017/2/17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07EBF8-91CA-42D9-A258-0ADD37A51BE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D06A108-B810-41B6-B912-A1D0817F0A19}" type="datetimeFigureOut">
              <a:rPr lang="zh-CN" altLang="en-US"/>
              <a:pPr>
                <a:defRPr/>
              </a:pPr>
              <a:t>2017/2/17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82D758D-7DC6-44DC-9D1E-28839CDE69F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53106E8-386C-44BF-9CDC-FDA433212409}" type="datetimeFigureOut">
              <a:rPr lang="zh-CN" altLang="en-US"/>
              <a:pPr>
                <a:defRPr/>
              </a:pPr>
              <a:t>2017/2/17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EDE6F-87EF-4DED-99A9-C61C563D895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D5A8B28-1C07-41EB-AF11-5F0B9AAE0887}" type="datetimeFigureOut">
              <a:rPr lang="zh-CN" altLang="en-US"/>
              <a:pPr>
                <a:defRPr/>
              </a:pPr>
              <a:t>2017/2/17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57AF22E-AD02-4587-BDB2-EF164E83421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7DD66FC-8C4F-4F80-9BAA-9DF7D91074F1}" type="datetimeFigureOut">
              <a:rPr lang="zh-CN" altLang="en-US"/>
              <a:pPr>
                <a:defRPr/>
              </a:pPr>
              <a:t>2017/2/17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C1DB32-7E64-4791-9608-FD0D72A8AFE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F83965A-E45D-40CD-8D6E-352E13A08D3B}" type="datetimeFigureOut">
              <a:rPr lang="zh-CN" altLang="en-US"/>
              <a:pPr>
                <a:defRPr/>
              </a:pPr>
              <a:t>2017/2/17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2196CED-8D3E-4BE7-9D8C-16E8DBEBC0F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2278120-B143-4998-95A7-86FEF47A0166}" type="datetimeFigureOut">
              <a:rPr lang="zh-CN" altLang="en-US"/>
              <a:pPr>
                <a:defRPr/>
              </a:pPr>
              <a:t>2017/2/17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AB6BFE-FEF4-41BE-A1CC-A83ED8B05AE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5C8DFEA-7895-4CE2-909F-C088063BB702}" type="datetimeFigureOut">
              <a:rPr lang="zh-CN" altLang="en-US"/>
              <a:pPr>
                <a:defRPr/>
              </a:pPr>
              <a:t>2017/2/17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1DEEF4-EF7C-43A5-9EB4-03EF816F7B1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D4788FC4-518D-469A-A274-EA68C282AF69}" type="datetimeFigureOut">
              <a:rPr lang="zh-CN" altLang="en-US"/>
              <a:pPr>
                <a:defRPr/>
              </a:pPr>
              <a:t>2017/2/17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C614937E-0FED-46A7-A4EB-D0DABA0EB60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fontAlgn="auto">
              <a:spcAft>
                <a:spcPts val="0"/>
              </a:spcAft>
              <a:defRPr/>
            </a:pPr>
            <a:r>
              <a:rPr lang="en-US" altLang="zh-CN" dirty="0" smtClean="0"/>
              <a:t>WF on PRACH configuration for high speed enhancement</a:t>
            </a:r>
            <a:endParaRPr lang="zh-CN" altLang="en-US" dirty="0"/>
          </a:p>
        </p:txBody>
      </p:sp>
      <p:sp>
        <p:nvSpPr>
          <p:cNvPr id="2051" name="副标题 2"/>
          <p:cNvSpPr>
            <a:spLocks noGrp="1"/>
          </p:cNvSpPr>
          <p:nvPr>
            <p:ph type="subTitle" idx="1"/>
          </p:nvPr>
        </p:nvSpPr>
        <p:spPr>
          <a:xfrm>
            <a:off x="1428750" y="4214813"/>
            <a:ext cx="6400800" cy="1752600"/>
          </a:xfrm>
        </p:spPr>
        <p:txBody>
          <a:bodyPr/>
          <a:lstStyle/>
          <a:p>
            <a:r>
              <a:rPr lang="en-US" altLang="zh-CN" dirty="0" smtClean="0">
                <a:solidFill>
                  <a:schemeClr val="tx1"/>
                </a:solidFill>
              </a:rPr>
              <a:t>Huawei, HiSilicon,…</a:t>
            </a:r>
            <a:endParaRPr lang="zh-CN" altLang="en-US" dirty="0" smtClean="0">
              <a:solidFill>
                <a:schemeClr val="tx1"/>
              </a:solidFill>
            </a:endParaRPr>
          </a:p>
        </p:txBody>
      </p:sp>
      <p:sp>
        <p:nvSpPr>
          <p:cNvPr id="2052"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2053"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a:lstStyle/>
          <a:p>
            <a:endParaRPr lang="zh-CN" altLang="en-US"/>
          </a:p>
        </p:txBody>
      </p:sp>
      <p:sp>
        <p:nvSpPr>
          <p:cNvPr id="2054" name="Rectangle 3"/>
          <p:cNvSpPr>
            <a:spLocks noChangeArrowheads="1"/>
          </p:cNvSpPr>
          <p:nvPr/>
        </p:nvSpPr>
        <p:spPr bwMode="auto">
          <a:xfrm>
            <a:off x="144463" y="140404"/>
            <a:ext cx="8820150" cy="1200329"/>
          </a:xfrm>
          <a:prstGeom prst="rect">
            <a:avLst/>
          </a:prstGeom>
          <a:noFill/>
          <a:ln w="9525">
            <a:noFill/>
            <a:miter lim="800000"/>
            <a:headEnd/>
            <a:tailEnd/>
          </a:ln>
        </p:spPr>
        <p:txBody>
          <a:bodyPr anchor="ctr">
            <a:spAutoFit/>
          </a:bodyPr>
          <a:lstStyle/>
          <a:p>
            <a:pPr>
              <a:tabLst>
                <a:tab pos="5851525" algn="r"/>
              </a:tabLst>
            </a:pPr>
            <a:r>
              <a:rPr lang="en-US" altLang="zh-CN" sz="2400" b="1" dirty="0">
                <a:latin typeface="Times New Roman" pitchFamily="18" charset="0"/>
                <a:cs typeface="Times New Roman" pitchFamily="18" charset="0"/>
              </a:rPr>
              <a:t>3GPP TSG RAN WG1 Meeting #</a:t>
            </a:r>
            <a:r>
              <a:rPr lang="en-US" altLang="zh-CN" sz="2400" b="1" dirty="0" smtClean="0">
                <a:latin typeface="Times New Roman" pitchFamily="18" charset="0"/>
                <a:cs typeface="Times New Roman" pitchFamily="18" charset="0"/>
              </a:rPr>
              <a:t>88</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R1-170xxxx</a:t>
            </a:r>
            <a:endParaRPr lang="en-US" altLang="zh-CN" sz="2400" b="1" dirty="0">
              <a:latin typeface="Times New Roman" pitchFamily="18" charset="0"/>
              <a:cs typeface="Times New Roman" pitchFamily="18" charset="0"/>
            </a:endParaRPr>
          </a:p>
          <a:p>
            <a:pPr eaLnBrk="0" hangingPunct="0">
              <a:tabLst>
                <a:tab pos="5851525" algn="r"/>
              </a:tabLst>
            </a:pPr>
            <a:r>
              <a:rPr lang="en-AU" altLang="zh-CN" sz="2400" b="1" dirty="0" smtClean="0">
                <a:latin typeface="Times New Roman" pitchFamily="18" charset="0"/>
                <a:cs typeface="Times New Roman" pitchFamily="18" charset="0"/>
              </a:rPr>
              <a:t>Athens, Greece 13th - 17th February 2017</a:t>
            </a:r>
            <a:endParaRPr lang="zh-CN" altLang="zh-CN" sz="2400" b="1" dirty="0" smtClean="0">
              <a:latin typeface="Times New Roman" pitchFamily="18" charset="0"/>
              <a:cs typeface="Times New Roman" pitchFamily="18" charset="0"/>
            </a:endParaRPr>
          </a:p>
          <a:p>
            <a:pPr eaLnBrk="0" hangingPunct="0">
              <a:tabLst>
                <a:tab pos="5851525" algn="r"/>
              </a:tabLst>
            </a:pPr>
            <a:r>
              <a:rPr lang="en-US" altLang="zh-CN" sz="2400" b="1" dirty="0" smtClean="0">
                <a:latin typeface="Times New Roman" pitchFamily="18" charset="0"/>
                <a:cs typeface="Times New Roman" pitchFamily="18" charset="0"/>
              </a:rPr>
              <a:t>Agenda </a:t>
            </a:r>
            <a:r>
              <a:rPr lang="en-US" altLang="zh-CN" sz="2400" b="1" dirty="0">
                <a:latin typeface="Times New Roman" pitchFamily="18" charset="0"/>
                <a:cs typeface="Times New Roman" pitchFamily="18" charset="0"/>
              </a:rPr>
              <a:t>Item: </a:t>
            </a:r>
            <a:r>
              <a:rPr lang="en-US" altLang="zh-CN" sz="2400" b="1" dirty="0" smtClean="0">
                <a:latin typeface="Times New Roman" pitchFamily="18" charset="0"/>
                <a:cs typeface="Times New Roman" pitchFamily="18" charset="0"/>
              </a:rPr>
              <a:t>7.1.8</a:t>
            </a:r>
            <a:endParaRPr lang="en-US" altLang="zh-CN"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Background </a:t>
            </a:r>
            <a:endParaRPr lang="ko-KR" altLang="en-US" dirty="0" smtClean="0">
              <a:latin typeface="Arial Unicode MS" pitchFamily="34" charset="-122"/>
              <a:ea typeface="Arial Unicode MS" pitchFamily="34" charset="-122"/>
              <a:cs typeface="Arial Unicode MS" pitchFamily="34" charset="-122"/>
            </a:endParaRPr>
          </a:p>
        </p:txBody>
      </p:sp>
      <p:sp>
        <p:nvSpPr>
          <p:cNvPr id="3075" name="TextBox 2"/>
          <p:cNvSpPr txBox="1">
            <a:spLocks noChangeArrowheads="1"/>
          </p:cNvSpPr>
          <p:nvPr/>
        </p:nvSpPr>
        <p:spPr bwMode="auto">
          <a:xfrm>
            <a:off x="71437" y="1417638"/>
            <a:ext cx="9001125" cy="4878259"/>
          </a:xfrm>
          <a:prstGeom prst="rect">
            <a:avLst/>
          </a:prstGeom>
          <a:noFill/>
          <a:ln w="9525">
            <a:noFill/>
            <a:miter lim="800000"/>
            <a:headEnd/>
            <a:tailEnd/>
          </a:ln>
        </p:spPr>
        <p:txBody>
          <a:bodyPr wrap="square">
            <a:spAutoFit/>
          </a:bodyPr>
          <a:lstStyle/>
          <a:p>
            <a:pPr>
              <a:buFont typeface="Arial" pitchFamily="34" charset="0"/>
              <a:buChar char="•"/>
            </a:pPr>
            <a:r>
              <a:rPr lang="en-GB" altLang="zh-CN" dirty="0" smtClean="0">
                <a:solidFill>
                  <a:srgbClr val="00B050"/>
                </a:solidFill>
              </a:rPr>
              <a:t> RAN1#86bis Agreements:</a:t>
            </a:r>
            <a:endParaRPr lang="zh-CN" altLang="zh-CN" dirty="0" smtClean="0">
              <a:solidFill>
                <a:srgbClr val="00B050"/>
              </a:solidFill>
            </a:endParaRPr>
          </a:p>
          <a:p>
            <a:pPr lvl="1">
              <a:buFont typeface="Arial" pitchFamily="34" charset="0"/>
              <a:buChar char="•"/>
            </a:pPr>
            <a:r>
              <a:rPr lang="en-US" altLang="zh-CN" dirty="0" smtClean="0"/>
              <a:t> Set 3 in R1-1609349 is selected as the new restricted set of cyclic shifts for PRACH in the new Rel-14 high speed scenario.</a:t>
            </a:r>
            <a:endParaRPr lang="zh-CN" altLang="zh-CN" dirty="0" smtClean="0"/>
          </a:p>
          <a:p>
            <a:pPr lvl="1">
              <a:buFont typeface="Arial" pitchFamily="34" charset="0"/>
              <a:buChar char="•"/>
            </a:pPr>
            <a:r>
              <a:rPr lang="en-US" altLang="zh-CN" dirty="0" smtClean="0"/>
              <a:t> Two sets of PRACH resources are configured for a cell that supports the new Rel-14 high speed scenario:</a:t>
            </a:r>
            <a:endParaRPr lang="zh-CN" altLang="zh-CN" dirty="0" smtClean="0"/>
          </a:p>
          <a:p>
            <a:pPr lvl="2">
              <a:buFont typeface="Arial" pitchFamily="34" charset="0"/>
              <a:buChar char="•"/>
            </a:pPr>
            <a:r>
              <a:rPr lang="en-US" altLang="zh-CN" dirty="0" smtClean="0"/>
              <a:t> One set optimized for new Rel-14 high speed scenario and signaled to Rel-14 UEs.  RAN1 recommends that this set is configured by the following new RRC parameters:</a:t>
            </a:r>
            <a:endParaRPr lang="zh-CN" altLang="zh-CN" dirty="0" smtClean="0"/>
          </a:p>
          <a:p>
            <a:pPr lvl="3">
              <a:buFont typeface="Arial" pitchFamily="34" charset="0"/>
              <a:buChar char="•"/>
            </a:pPr>
            <a:r>
              <a:rPr lang="en-US" altLang="zh-CN" dirty="0" smtClean="0"/>
              <a:t> highSpeedFlag-r14</a:t>
            </a:r>
            <a:endParaRPr lang="zh-CN" altLang="zh-CN" dirty="0" smtClean="0"/>
          </a:p>
          <a:p>
            <a:pPr lvl="3">
              <a:buFont typeface="Arial" pitchFamily="34" charset="0"/>
              <a:buChar char="•"/>
            </a:pPr>
            <a:r>
              <a:rPr lang="en-US" altLang="zh-CN" dirty="0" smtClean="0"/>
              <a:t> zeroCorrelationZoneConfig-r14</a:t>
            </a:r>
            <a:endParaRPr lang="zh-CN" altLang="zh-CN" dirty="0" smtClean="0"/>
          </a:p>
          <a:p>
            <a:pPr lvl="3">
              <a:buFont typeface="Arial" pitchFamily="34" charset="0"/>
              <a:buChar char="•"/>
            </a:pPr>
            <a:r>
              <a:rPr lang="en-US" altLang="zh-CN" dirty="0" smtClean="0"/>
              <a:t> rootSequenceIndex-r14</a:t>
            </a:r>
            <a:endParaRPr lang="zh-CN" altLang="zh-CN" dirty="0" smtClean="0"/>
          </a:p>
          <a:p>
            <a:pPr lvl="2">
              <a:buFont typeface="Arial" pitchFamily="34" charset="0"/>
              <a:buChar char="•"/>
            </a:pPr>
            <a:r>
              <a:rPr lang="en-US" altLang="zh-CN" dirty="0" smtClean="0"/>
              <a:t> The other set signaled to Rel-8 – Rel-13 UEs.</a:t>
            </a:r>
            <a:endParaRPr lang="zh-CN" altLang="zh-CN" dirty="0" smtClean="0"/>
          </a:p>
          <a:p>
            <a:pPr marL="144000" lvl="0" indent="288000">
              <a:spcBef>
                <a:spcPts val="600"/>
              </a:spcBef>
              <a:spcAft>
                <a:spcPts val="600"/>
              </a:spcAft>
              <a:buSzPct val="56000"/>
              <a:buFont typeface="Wingdings" pitchFamily="2" charset="2"/>
              <a:buChar char="l"/>
            </a:pPr>
            <a:r>
              <a:rPr lang="en-US" altLang="zh-CN" dirty="0" smtClean="0">
                <a:ea typeface="Arial Unicode MS" pitchFamily="34" charset="-122"/>
                <a:cs typeface="Arial" charset="0"/>
              </a:rPr>
              <a:t>With the above agreements the two sets of PRACH resources always share the same time and frequency resources. This severely limits the PRACH resource configuration flexibility, and may result in PRACH preambles in the two sets interfering each other. It is thus highly desirable to allow independent configuration of time and frequency resources for the two sets.</a:t>
            </a:r>
            <a:endParaRPr lang="zh-CN" altLang="zh-CN" dirty="0" smtClean="0">
              <a:ea typeface="Arial Unicode MS" pitchFamily="34" charset="-122"/>
              <a:cs typeface="Arial" charset="0"/>
            </a:endParaRPr>
          </a:p>
        </p:txBody>
      </p:sp>
    </p:spTree>
    <p:extLst>
      <p:ext uri="{BB962C8B-B14F-4D97-AF65-F5344CB8AC3E}">
        <p14:creationId xmlns="" xmlns:p14="http://schemas.microsoft.com/office/powerpoint/2010/main" val="18225883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Proposals  </a:t>
            </a:r>
            <a:endParaRPr lang="ko-KR" altLang="en-US" dirty="0" smtClean="0">
              <a:latin typeface="Arial Unicode MS" pitchFamily="34" charset="-122"/>
              <a:ea typeface="Arial Unicode MS" pitchFamily="34" charset="-122"/>
              <a:cs typeface="Arial Unicode MS" pitchFamily="34" charset="-122"/>
            </a:endParaRPr>
          </a:p>
        </p:txBody>
      </p:sp>
      <p:sp>
        <p:nvSpPr>
          <p:cNvPr id="4" name="TextBox 2"/>
          <p:cNvSpPr txBox="1">
            <a:spLocks noChangeArrowheads="1"/>
          </p:cNvSpPr>
          <p:nvPr/>
        </p:nvSpPr>
        <p:spPr bwMode="auto">
          <a:xfrm>
            <a:off x="71437" y="1417638"/>
            <a:ext cx="9001125" cy="2246769"/>
          </a:xfrm>
          <a:prstGeom prst="rect">
            <a:avLst/>
          </a:prstGeom>
          <a:noFill/>
          <a:ln w="9525">
            <a:noFill/>
            <a:miter lim="800000"/>
            <a:headEnd/>
            <a:tailEnd/>
          </a:ln>
        </p:spPr>
        <p:txBody>
          <a:bodyPr wrap="square">
            <a:spAutoFit/>
          </a:bodyPr>
          <a:lstStyle/>
          <a:p>
            <a:pPr marL="144000" lvl="0" indent="288000">
              <a:spcBef>
                <a:spcPts val="600"/>
              </a:spcBef>
              <a:spcAft>
                <a:spcPts val="600"/>
              </a:spcAft>
              <a:buSzPct val="56000"/>
              <a:buFont typeface="Wingdings" pitchFamily="2" charset="2"/>
              <a:buChar char="l"/>
            </a:pPr>
            <a:r>
              <a:rPr lang="en-US" altLang="zh-CN" sz="2400" dirty="0" smtClean="0">
                <a:ea typeface="Arial Unicode MS" pitchFamily="34" charset="-122"/>
                <a:cs typeface="Arial" charset="0"/>
              </a:rPr>
              <a:t>The following RRC parameters are </a:t>
            </a:r>
            <a:r>
              <a:rPr lang="en-US" altLang="zh-CN" sz="2400" dirty="0" smtClean="0">
                <a:ea typeface="Arial Unicode MS" pitchFamily="34" charset="-122"/>
                <a:cs typeface="Arial" charset="0"/>
              </a:rPr>
              <a:t>introduced </a:t>
            </a:r>
            <a:r>
              <a:rPr lang="en-US" altLang="zh-CN" sz="2400" dirty="0" smtClean="0">
                <a:ea typeface="Arial Unicode MS" pitchFamily="34" charset="-122"/>
                <a:cs typeface="Arial" charset="0"/>
              </a:rPr>
              <a:t>for configuration of the set of PRACH preambles corresponding to Restricted Set of Cyclic Shifts Type B:</a:t>
            </a:r>
          </a:p>
          <a:p>
            <a:pPr marL="601200" lvl="1" indent="288000">
              <a:spcBef>
                <a:spcPts val="600"/>
              </a:spcBef>
              <a:spcAft>
                <a:spcPts val="600"/>
              </a:spcAft>
              <a:buSzPct val="56000"/>
              <a:buFont typeface="Wingdings" pitchFamily="2" charset="2"/>
              <a:buChar char="l"/>
            </a:pPr>
            <a:r>
              <a:rPr lang="en-GB" altLang="zh-CN" sz="2400" i="1" dirty="0" smtClean="0"/>
              <a:t>prach-FrequencyOffset-r14</a:t>
            </a:r>
          </a:p>
          <a:p>
            <a:pPr marL="601200" lvl="1" indent="288000">
              <a:spcBef>
                <a:spcPts val="600"/>
              </a:spcBef>
              <a:spcAft>
                <a:spcPts val="600"/>
              </a:spcAft>
              <a:buSzPct val="56000"/>
              <a:buFont typeface="Wingdings" pitchFamily="2" charset="2"/>
              <a:buChar char="l"/>
            </a:pPr>
            <a:r>
              <a:rPr lang="en-GB" altLang="zh-CN" sz="2400" i="1" dirty="0" smtClean="0"/>
              <a:t>prach-ConfigurationIndex-r14</a:t>
            </a:r>
            <a:endParaRPr lang="zh-CN" altLang="zh-CN" sz="2400" dirty="0" smtClean="0">
              <a:ea typeface="Arial Unicode MS" pitchFamily="34" charset="-122"/>
              <a:cs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9660</TotalTime>
  <Words>204</Words>
  <Application>Microsoft Office PowerPoint</Application>
  <PresentationFormat>全屏显示(4:3)</PresentationFormat>
  <Paragraphs>19</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WF on PRACH configuration for high speed enhancement</vt:lpstr>
      <vt:lpstr>Background </vt:lpstr>
      <vt:lpstr>Proposals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physical layer aspects of random access procedure transmission</dc:title>
  <cp:lastModifiedBy>Huawei</cp:lastModifiedBy>
  <cp:revision>242</cp:revision>
  <dcterms:created xsi:type="dcterms:W3CDTF">2015-11-15T19:00:12Z</dcterms:created>
  <dcterms:modified xsi:type="dcterms:W3CDTF">2017-02-17T11:39:52Z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(4)SIA8rbXXO6qdpSKKIzbE6QyA2Hfnw4ewgyEAmvqKjbcJ62lDexBNXweI9t4hcLINCHD6Oh2P
vm5ZgLCc5IEmQGFNY5TxorWuLLLGx5pneHhTQZIeDvHAwKKyflvtBTkvX44ErElkZP94JvBP
/2nfFbgx49STRWk5oFVy9hj4LTJWE53Q9bDiZpf4GNSbsmlXW3Nkelyo8KoX5TBROslKKQK1
2rAoQTgbQiBsG0iadR</vt:lpwstr>
  </property>
  <property fmtid="{D5CDD505-2E9C-101B-9397-08002B2CF9AE}" pid="3" name="_new_ms_pID_725431">
    <vt:lpwstr>Ul5HnoyhMbWCP8hVEt/A7c1Q6oZnoBODczwbGSVX0gPbTCH0rly/7b
3EPqURdBMuZa++a9UUOXPXKMoNYSXjxgqq1CuuVBcCC9mqAArqJMCX2rwixGnG7DTQSaRxlY
/GL/E5GpgFrOC6wMFxJlNobugw0D3NtRHzZ05fROmxI9DWMNDJG1jMjYG3ioDow1j66uiXW2
+IReGf5OHHb/dDK0/MRfKbgW0AuwtG4d/OMG</vt:lpwstr>
  </property>
  <property fmtid="{D5CDD505-2E9C-101B-9397-08002B2CF9AE}" pid="4" name="_new_ms_pID_725432">
    <vt:lpwstr>mO9g+7/8AX4b9gSix6vCdRMBYplt4iQiKJcr
/MCFd6Hj4SlR8DsRojVNOd2C60r0o5dqYJYonxcue5c1SdNln/25wtCA2sv0q5up6OGTsQY7
tl/hb3kUZINtNo//b8qnzTqnTDyqvmArcxKl6X9kVWhhapF79b53sqVfwTsvNB4BMXmGjMPW
gMYSH0xXpdrtYNBgW/wG4MV6TQDOVxji/CfsunT6gFLAz4SVVffGTE</vt:lpwstr>
  </property>
  <property fmtid="{D5CDD505-2E9C-101B-9397-08002B2CF9AE}" pid="5" name="_new_ms_pID_725433">
    <vt:lpwstr>O9/akDdQPSPUImIh+G
j22+sA==</vt:lpwstr>
  </property>
  <property fmtid="{D5CDD505-2E9C-101B-9397-08002B2CF9AE}" pid="6" name="_2015_ms_pID_725343">
    <vt:lpwstr>(2)LqjFSJTTcUNELQOXxnwxkYy65XllTUrsBLxSwN2/WxpGyTIjCvPR5Lb3Zo8kDDfUbB5uDI4Y
x0U1Dmw+W1OB16QVcXRAIO3oEB6H43tprm2DFZeBN0JqVqGZcJNOzLS4Sk6PTAH0Z63Xo70a
zTIT8paTLnxEaQGEg4Trzg6PRvO/VipKziTBJwsbM17FlkAS9FiA4d8Pk0ggvmmQF6q1DJ5U
RCc825UrneCjUwxss9</vt:lpwstr>
  </property>
  <property fmtid="{D5CDD505-2E9C-101B-9397-08002B2CF9AE}" pid="7" name="_2015_ms_pID_7253431">
    <vt:lpwstr>c71OS3AIQ6uJVPrJx0VhZ1JHMDkn1TsBSmFCebvvCHZpQbztHk8Q68
MYNEnxDAzxM6+Xsq2b4deiqx4hPDb5k0M+rMC/1g4gaqsC1wJiVc5s2an/WXNvADRzWFgdMf
QL51BSumqWZ6aiPeGnOTIynwW0AyJfPV8LpzXVPZmF9De8m2pBotUcEUzhtQQYmgNC+Ud/rI
hVJmX+Er5RScpFXy</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1487331548</vt:lpwstr>
  </property>
</Properties>
</file>