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2" r:id="rId3"/>
    <p:sldId id="264" r:id="rId4"/>
    <p:sldId id="260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78" autoAdjust="0"/>
    <p:restoredTop sz="94660"/>
  </p:normalViewPr>
  <p:slideViewPr>
    <p:cSldViewPr>
      <p:cViewPr varScale="1">
        <p:scale>
          <a:sx n="112" d="100"/>
          <a:sy n="112" d="100"/>
        </p:scale>
        <p:origin x="-178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261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13E7D3-DFDB-44FD-8CC4-0B2ABF503DA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A4A19D-60E8-4598-AC1D-41687207F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13774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1126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2853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3850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9340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7609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633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5305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8206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3859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2496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1640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3A5B67-C594-4417-B687-79648578E508}" type="datetimeFigureOut">
              <a:rPr lang="ko-KR" altLang="en-US" smtClean="0"/>
              <a:t>2016-11-17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727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/>
        </p:nvSpPr>
        <p:spPr bwMode="auto">
          <a:xfrm>
            <a:off x="251520" y="2708920"/>
            <a:ext cx="8640959" cy="140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ja-JP" sz="3600" dirty="0">
                <a:latin typeface="Calibri" panose="020F0502020204030204" pitchFamily="34" charset="0"/>
              </a:rPr>
              <a:t>WF </a:t>
            </a:r>
            <a:r>
              <a:rPr lang="en-US" altLang="ja-JP" sz="3600" dirty="0" smtClean="0">
                <a:latin typeface="Calibri" panose="020F0502020204030204" pitchFamily="34" charset="0"/>
              </a:rPr>
              <a:t>on Essential System Information Delivery</a:t>
            </a:r>
          </a:p>
        </p:txBody>
      </p:sp>
      <p:sp>
        <p:nvSpPr>
          <p:cNvPr id="5" name="サブタイトル 2"/>
          <p:cNvSpPr>
            <a:spLocks noGrp="1"/>
          </p:cNvSpPr>
          <p:nvPr/>
        </p:nvSpPr>
        <p:spPr bwMode="auto">
          <a:xfrm>
            <a:off x="1042988" y="4509120"/>
            <a:ext cx="7100887" cy="140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>
                <a:latin typeface="Calibri" panose="020F0502020204030204" pitchFamily="34" charset="0"/>
              </a:rPr>
              <a:t>LG Electronics, </a:t>
            </a:r>
            <a:r>
              <a:rPr lang="en-US" altLang="ko-KR" sz="2400" dirty="0" smtClean="0">
                <a:latin typeface="Calibri" panose="020F0502020204030204" pitchFamily="34" charset="0"/>
              </a:rPr>
              <a:t>NTT DOCOMO, Qualcomm</a:t>
            </a:r>
            <a:endParaRPr lang="ja-JP" altLang="en-US" sz="2400" dirty="0">
              <a:latin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46251" y="548680"/>
            <a:ext cx="14462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R1-1613452</a:t>
            </a:r>
            <a:endParaRPr lang="en-US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548680"/>
            <a:ext cx="3595023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>
                <a:latin typeface="Calibri" panose="020F0502020204030204" pitchFamily="34" charset="0"/>
              </a:rPr>
              <a:t>3GPP </a:t>
            </a:r>
            <a:r>
              <a:rPr lang="en-US" sz="2000" b="1" dirty="0" smtClean="0">
                <a:latin typeface="Calibri" panose="020F0502020204030204" pitchFamily="34" charset="0"/>
              </a:rPr>
              <a:t>TSG</a:t>
            </a:r>
            <a:r>
              <a:rPr lang="en-US" sz="2000" b="1" dirty="0">
                <a:latin typeface="Calibri" panose="020F0502020204030204" pitchFamily="34" charset="0"/>
              </a:rPr>
              <a:t> RAN1 </a:t>
            </a:r>
            <a:r>
              <a:rPr lang="en-GB" altLang="zh-CN" sz="2000" b="1" dirty="0" smtClean="0">
                <a:latin typeface="Calibri" panose="020F0502020204030204" pitchFamily="34" charset="0"/>
              </a:rPr>
              <a:t>#</a:t>
            </a:r>
            <a:r>
              <a:rPr lang="en-US" altLang="zh-CN" sz="2000" b="1" dirty="0" smtClean="0">
                <a:latin typeface="Calibri" panose="020F0502020204030204" pitchFamily="34" charset="0"/>
              </a:rPr>
              <a:t>87</a:t>
            </a:r>
            <a:r>
              <a:rPr lang="en-US" sz="2000" b="1" dirty="0" smtClean="0">
                <a:latin typeface="Calibri" panose="020F0502020204030204" pitchFamily="34" charset="0"/>
              </a:rPr>
              <a:t> </a:t>
            </a:r>
            <a:endParaRPr lang="en-US" sz="2000" b="1" dirty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en-US" altLang="ko-KR" sz="2000" b="1" dirty="0" smtClean="0">
                <a:latin typeface="Calibri" panose="020F0502020204030204" pitchFamily="34" charset="0"/>
              </a:rPr>
              <a:t>Reno, USA, 14</a:t>
            </a:r>
            <a:r>
              <a:rPr lang="en-US" altLang="ko-KR" sz="2000" b="1" baseline="30000" dirty="0" smtClean="0">
                <a:latin typeface="Calibri" panose="020F0502020204030204" pitchFamily="34" charset="0"/>
              </a:rPr>
              <a:t>th</a:t>
            </a:r>
            <a:r>
              <a:rPr lang="en-US" altLang="ko-KR" sz="2000" b="1" dirty="0" smtClean="0">
                <a:latin typeface="Calibri" panose="020F0502020204030204" pitchFamily="34" charset="0"/>
              </a:rPr>
              <a:t> </a:t>
            </a:r>
            <a:r>
              <a:rPr lang="en-US" altLang="ko-KR" sz="2000" b="1" dirty="0">
                <a:latin typeface="Calibri" panose="020F0502020204030204" pitchFamily="34" charset="0"/>
              </a:rPr>
              <a:t>– </a:t>
            </a:r>
            <a:r>
              <a:rPr lang="en-US" altLang="ko-KR" sz="2000" b="1" dirty="0" smtClean="0">
                <a:latin typeface="Calibri" panose="020F0502020204030204" pitchFamily="34" charset="0"/>
              </a:rPr>
              <a:t>18</a:t>
            </a:r>
            <a:r>
              <a:rPr lang="en-US" altLang="ko-KR" sz="2000" b="1" baseline="30000" dirty="0" smtClean="0">
                <a:latin typeface="Calibri" panose="020F0502020204030204" pitchFamily="34" charset="0"/>
              </a:rPr>
              <a:t>th</a:t>
            </a:r>
            <a:r>
              <a:rPr lang="en-US" altLang="ko-KR" sz="2000" b="1" dirty="0" smtClean="0">
                <a:latin typeface="Calibri" panose="020F0502020204030204" pitchFamily="34" charset="0"/>
              </a:rPr>
              <a:t> Nov. 2016</a:t>
            </a:r>
            <a:endParaRPr lang="en-US" altLang="zh-CN" sz="2000" b="1" dirty="0" smtClean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tr-TR" sz="2000" b="1" dirty="0" smtClean="0">
                <a:latin typeface="Calibri" panose="020F0502020204030204" pitchFamily="34" charset="0"/>
              </a:rPr>
              <a:t>Agenda Item: </a:t>
            </a:r>
            <a:r>
              <a:rPr lang="en-US" altLang="ko-KR" sz="2000" b="1" dirty="0" smtClean="0">
                <a:latin typeface="Calibri" panose="020F0502020204030204" pitchFamily="34" charset="0"/>
              </a:rPr>
              <a:t>7.1.2.2</a:t>
            </a:r>
            <a:endParaRPr lang="en-US" sz="20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944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en-US" altLang="ko-KR" dirty="0"/>
              <a:t>NR defines at least one broadcast channel: NR-PBCH</a:t>
            </a:r>
            <a:endParaRPr lang="ko-KR" altLang="ko-KR" dirty="0"/>
          </a:p>
          <a:p>
            <a:pPr lvl="1"/>
            <a:r>
              <a:rPr lang="en-US" altLang="ko-KR" dirty="0"/>
              <a:t>NR-PBCH decoding is based on the fixed relationship with NR-PSS and/or NR-SSS resource position irrespective of duplex mode and beam operation type at least within a given frequency range and CP overhead</a:t>
            </a:r>
            <a:endParaRPr lang="ko-KR" altLang="ko-KR" dirty="0"/>
          </a:p>
          <a:p>
            <a:pPr lvl="2"/>
            <a:r>
              <a:rPr lang="en-US" altLang="ko-KR" dirty="0"/>
              <a:t>FFS: Unlicensed spectrum case</a:t>
            </a:r>
            <a:endParaRPr lang="ko-KR" altLang="ko-KR" dirty="0"/>
          </a:p>
          <a:p>
            <a:pPr lvl="1"/>
            <a:r>
              <a:rPr lang="en-US" altLang="ko-KR" dirty="0"/>
              <a:t>FFS relationship between NR-PBCH subcarrier spacing and NR-PSS and/or SSS subcarrier spacing</a:t>
            </a:r>
            <a:endParaRPr lang="ko-KR" altLang="ko-KR" dirty="0"/>
          </a:p>
          <a:p>
            <a:pPr lvl="1"/>
            <a:r>
              <a:rPr lang="en-US" altLang="ko-KR" dirty="0"/>
              <a:t>Following broadcasting schemes to carry essential system information can be considered</a:t>
            </a:r>
            <a:endParaRPr lang="ko-KR" altLang="ko-KR" dirty="0"/>
          </a:p>
          <a:p>
            <a:pPr lvl="2"/>
            <a:r>
              <a:rPr lang="en-US" altLang="ko-KR" dirty="0"/>
              <a:t>Option 1: NR-PBCH carries a part of essential system information for initial access including information necessary for UE to receive channel carrying remaining essential system information</a:t>
            </a:r>
            <a:endParaRPr lang="ko-KR" altLang="ko-KR" dirty="0"/>
          </a:p>
          <a:p>
            <a:pPr lvl="2"/>
            <a:r>
              <a:rPr lang="en-US" altLang="ko-KR" dirty="0"/>
              <a:t>Option 2: NR-PBCH carries minimum information necessary for UE to perform initial UL transmission (not limited to NR-PRACH) in addition to information in Option 1</a:t>
            </a:r>
            <a:endParaRPr lang="ko-KR" altLang="ko-KR" dirty="0"/>
          </a:p>
          <a:p>
            <a:pPr lvl="2"/>
            <a:r>
              <a:rPr lang="en-US" altLang="ko-KR" dirty="0"/>
              <a:t>Option 3: NR-PBCH carries all essential system information for initial access</a:t>
            </a:r>
            <a:endParaRPr lang="ko-KR" altLang="ko-KR" dirty="0"/>
          </a:p>
          <a:p>
            <a:pPr lvl="2"/>
            <a:r>
              <a:rPr lang="en-US" altLang="ko-KR" dirty="0"/>
              <a:t>Other options are not precluded</a:t>
            </a:r>
            <a:endParaRPr lang="ko-KR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775184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4000" b="1" dirty="0" smtClean="0">
                <a:latin typeface="Calibri" panose="020F0502020204030204" pitchFamily="34" charset="0"/>
              </a:rPr>
              <a:t>Proposal</a:t>
            </a:r>
            <a:endParaRPr lang="ko-KR" altLang="en-US" sz="4000" b="1" dirty="0" smtClean="0">
              <a:latin typeface="Calibri" panose="020F0502020204030204" pitchFamily="34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395536" y="1412776"/>
            <a:ext cx="8229600" cy="5321424"/>
          </a:xfrm>
        </p:spPr>
        <p:txBody>
          <a:bodyPr>
            <a:normAutofit/>
          </a:bodyPr>
          <a:lstStyle/>
          <a:p>
            <a:r>
              <a:rPr lang="en-US" altLang="ko-KR" sz="2400" dirty="0">
                <a:latin typeface="Calibri" panose="020F0502020204030204" pitchFamily="34" charset="0"/>
              </a:rPr>
              <a:t>Study further NR-PBCH design options </a:t>
            </a:r>
          </a:p>
          <a:p>
            <a:pPr marL="800100" lvl="3" indent="-342900"/>
            <a:r>
              <a:rPr lang="en-US" altLang="ko-KR" sz="1800" dirty="0"/>
              <a:t>O</a:t>
            </a:r>
            <a:r>
              <a:rPr lang="en-US" altLang="ko-KR" sz="1800" dirty="0" smtClean="0"/>
              <a:t>ption </a:t>
            </a:r>
            <a:r>
              <a:rPr lang="en-US" altLang="ko-KR" sz="1800" dirty="0"/>
              <a:t>1: NR-PBCH carries a part of essential system information for initial access including information necessary for UE to receive channel carrying remaining essential system information</a:t>
            </a:r>
            <a:endParaRPr lang="ko-KR" altLang="ko-KR" sz="1800" dirty="0"/>
          </a:p>
          <a:p>
            <a:pPr lvl="1"/>
            <a:r>
              <a:rPr lang="en-US" altLang="ko-KR" sz="1800" dirty="0" smtClean="0"/>
              <a:t> Option </a:t>
            </a:r>
            <a:r>
              <a:rPr lang="en-US" altLang="ko-KR" sz="1800" dirty="0"/>
              <a:t>2: NR-PBCH carries minimum information necessary for UE to perform initial UL transmission (not limited to NR-PRACH) in addition to information in </a:t>
            </a:r>
            <a:r>
              <a:rPr lang="en-US" altLang="ko-KR" sz="1800" dirty="0" smtClean="0"/>
              <a:t>Option 1</a:t>
            </a:r>
          </a:p>
          <a:p>
            <a:r>
              <a:rPr lang="en-US" altLang="ko-KR" sz="2200" dirty="0" smtClean="0">
                <a:latin typeface="Calibri" panose="020F0502020204030204" pitchFamily="34" charset="0"/>
              </a:rPr>
              <a:t>Numerology of NR-PBCH is the same with that of NR-SSS</a:t>
            </a:r>
          </a:p>
          <a:p>
            <a:pPr lvl="2"/>
            <a:endParaRPr lang="en-US" altLang="ko-KR" sz="2000" dirty="0" smtClean="0">
              <a:latin typeface="Calibri" panose="020F0502020204030204" pitchFamily="34" charset="0"/>
            </a:endParaRPr>
          </a:p>
          <a:p>
            <a:pPr lvl="1"/>
            <a:endParaRPr lang="en-US" altLang="ko-KR" sz="2400" dirty="0">
              <a:latin typeface="Calibri" panose="020F0502020204030204" pitchFamily="34" charset="0"/>
            </a:endParaRPr>
          </a:p>
          <a:p>
            <a:pPr lvl="1"/>
            <a:endParaRPr lang="en-US" altLang="ko-KR" sz="2400" dirty="0">
              <a:latin typeface="Calibri" panose="020F0502020204030204" pitchFamily="34" charset="0"/>
            </a:endParaRPr>
          </a:p>
          <a:p>
            <a:endParaRPr lang="en-US" altLang="ko-KR" sz="2200" dirty="0" smtClean="0">
              <a:latin typeface="Calibri" panose="020F0502020204030204" pitchFamily="34" charset="0"/>
            </a:endParaRPr>
          </a:p>
          <a:p>
            <a:pPr lvl="1"/>
            <a:endParaRPr lang="en-US" altLang="ko-KR" sz="1800" dirty="0" smtClean="0">
              <a:latin typeface="Calibri" panose="020F0502020204030204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2081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4000" b="1" smtClean="0">
                <a:latin typeface="Calibri" panose="020F0502020204030204" pitchFamily="34" charset="0"/>
              </a:rPr>
              <a:t>Proposal</a:t>
            </a:r>
            <a:endParaRPr lang="ko-KR" altLang="en-US" sz="4000" b="1" dirty="0" smtClean="0">
              <a:latin typeface="Calibri" panose="020F0502020204030204" pitchFamily="34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395536" y="1412776"/>
            <a:ext cx="8229600" cy="5321424"/>
          </a:xfrm>
        </p:spPr>
        <p:txBody>
          <a:bodyPr>
            <a:normAutofit/>
          </a:bodyPr>
          <a:lstStyle/>
          <a:p>
            <a:r>
              <a:rPr lang="en-US" altLang="ko-KR" sz="2400" dirty="0" smtClean="0">
                <a:latin typeface="Calibri" panose="020F0502020204030204" pitchFamily="34" charset="0"/>
              </a:rPr>
              <a:t>The remaining essential system information is carried to the UE in the following options: </a:t>
            </a:r>
          </a:p>
          <a:p>
            <a:pPr lvl="1"/>
            <a:r>
              <a:rPr lang="en-US" altLang="ko-KR" sz="2400" dirty="0" smtClean="0">
                <a:latin typeface="Calibri" panose="020F0502020204030204" pitchFamily="34" charset="0"/>
              </a:rPr>
              <a:t>Alt. 1: </a:t>
            </a:r>
            <a:r>
              <a:rPr lang="en-US" altLang="ko-KR" sz="1800" dirty="0" smtClean="0">
                <a:latin typeface="Calibri" panose="020F0502020204030204" pitchFamily="34" charset="0"/>
              </a:rPr>
              <a:t> </a:t>
            </a:r>
            <a:r>
              <a:rPr lang="en-US" altLang="ko-KR" sz="2000" dirty="0" smtClean="0">
                <a:latin typeface="Calibri" panose="020F0502020204030204" pitchFamily="34" charset="0"/>
              </a:rPr>
              <a:t>NR defines the additional channel as dedicated broadcast channel</a:t>
            </a:r>
          </a:p>
          <a:p>
            <a:pPr lvl="2"/>
            <a:r>
              <a:rPr lang="en-US" altLang="ko-KR" sz="2000" dirty="0" smtClean="0">
                <a:latin typeface="Calibri" panose="020F0502020204030204" pitchFamily="34" charset="0"/>
              </a:rPr>
              <a:t>Dedicated broadcast channel may be different design from NR-PBCH </a:t>
            </a:r>
          </a:p>
          <a:p>
            <a:pPr lvl="1"/>
            <a:r>
              <a:rPr lang="en-US" altLang="ko-KR" sz="2000" dirty="0" smtClean="0">
                <a:latin typeface="Calibri" panose="020F0502020204030204" pitchFamily="34" charset="0"/>
              </a:rPr>
              <a:t>Alt. 2:  The remaining information is transmitted in shared downlink channel  similar to ,e.g. NR-PDSCH</a:t>
            </a:r>
          </a:p>
          <a:p>
            <a:pPr lvl="2"/>
            <a:r>
              <a:rPr lang="en-US" altLang="ko-KR" sz="1800" dirty="0" smtClean="0"/>
              <a:t>FFS : whether UE specific and/or cell-specific</a:t>
            </a:r>
          </a:p>
          <a:p>
            <a:pPr lvl="3"/>
            <a:r>
              <a:rPr lang="en-US" altLang="ko-KR" sz="1400" dirty="0" smtClean="0"/>
              <a:t>Note: This does not preclude defining of other mechanisms transmitting system information, e.g. UE-specific for on-demand </a:t>
            </a:r>
            <a:r>
              <a:rPr lang="en-US" altLang="ko-KR" sz="1400" dirty="0" err="1" smtClean="0"/>
              <a:t>beamformed</a:t>
            </a:r>
            <a:r>
              <a:rPr lang="en-US" altLang="ko-KR" sz="1400" dirty="0" smtClean="0"/>
              <a:t> SIB and cell-specific otherwise.</a:t>
            </a:r>
            <a:endParaRPr lang="ko-KR" altLang="ko-KR" sz="1400" dirty="0" smtClean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28863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2959</TotalTime>
  <Words>336</Words>
  <Application>Microsoft Office PowerPoint</Application>
  <PresentationFormat>화면 슬라이드 쇼(4:3)</PresentationFormat>
  <Paragraphs>31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테마</vt:lpstr>
      <vt:lpstr>PowerPoint 프레젠테이션</vt:lpstr>
      <vt:lpstr>Background</vt:lpstr>
      <vt:lpstr>Proposal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Hanjun Park</dc:creator>
  <cp:lastModifiedBy>Eunsun Kim</cp:lastModifiedBy>
  <cp:revision>192</cp:revision>
  <dcterms:created xsi:type="dcterms:W3CDTF">2016-04-11T00:08:37Z</dcterms:created>
  <dcterms:modified xsi:type="dcterms:W3CDTF">2016-11-16T16:37:18Z</dcterms:modified>
</cp:coreProperties>
</file>