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75" r:id="rId3"/>
    <p:sldId id="274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49" autoAdjust="0"/>
    <p:restoredTop sz="94660"/>
  </p:normalViewPr>
  <p:slideViewPr>
    <p:cSldViewPr>
      <p:cViewPr varScale="1">
        <p:scale>
          <a:sx n="87" d="100"/>
          <a:sy n="87" d="100"/>
        </p:scale>
        <p:origin x="706" y="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1ECF1-26F7-48B0-9757-957A8E67B62D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2850-F6A1-4289-8EF7-0C4FE795AC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01372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1ECF1-26F7-48B0-9757-957A8E67B62D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2850-F6A1-4289-8EF7-0C4FE795AC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2913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1ECF1-26F7-48B0-9757-957A8E67B62D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2850-F6A1-4289-8EF7-0C4FE795AC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2258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1ECF1-26F7-48B0-9757-957A8E67B62D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2850-F6A1-4289-8EF7-0C4FE795AC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8792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1ECF1-26F7-48B0-9757-957A8E67B62D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2850-F6A1-4289-8EF7-0C4FE795AC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1374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1ECF1-26F7-48B0-9757-957A8E67B62D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2850-F6A1-4289-8EF7-0C4FE795AC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0733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1ECF1-26F7-48B0-9757-957A8E67B62D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2850-F6A1-4289-8EF7-0C4FE795AC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9184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1ECF1-26F7-48B0-9757-957A8E67B62D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2850-F6A1-4289-8EF7-0C4FE795AC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10471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1ECF1-26F7-48B0-9757-957A8E67B62D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2850-F6A1-4289-8EF7-0C4FE795AC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7754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1ECF1-26F7-48B0-9757-957A8E67B62D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2850-F6A1-4289-8EF7-0C4FE795AC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5028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1ECF1-26F7-48B0-9757-957A8E67B62D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12850-F6A1-4289-8EF7-0C4FE795AC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5336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F1ECF1-26F7-48B0-9757-957A8E67B62D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112850-F6A1-4289-8EF7-0C4FE795AC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2133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268760"/>
            <a:ext cx="7772400" cy="2387600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WF </a:t>
            </a:r>
            <a:r>
              <a:rPr kumimoji="1" lang="en-US" altLang="ja-JP" smtClean="0"/>
              <a:t>on channel </a:t>
            </a:r>
            <a:r>
              <a:rPr kumimoji="1" lang="en-US" altLang="ja-JP" dirty="0" smtClean="0"/>
              <a:t>reciprocity calibration in NR MIMO 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4160837"/>
            <a:ext cx="6858000" cy="1655762"/>
          </a:xfrm>
        </p:spPr>
        <p:txBody>
          <a:bodyPr/>
          <a:lstStyle/>
          <a:p>
            <a:r>
              <a:rPr kumimoji="1" lang="en-US" altLang="ja-JP" dirty="0" smtClean="0"/>
              <a:t>Fujitsu, </a:t>
            </a:r>
            <a:r>
              <a:rPr lang="en-US" altLang="ja-JP" dirty="0"/>
              <a:t>National </a:t>
            </a:r>
            <a:r>
              <a:rPr lang="en-US" altLang="ja-JP" dirty="0" smtClean="0"/>
              <a:t>instruments, </a:t>
            </a:r>
            <a:r>
              <a:rPr kumimoji="1" lang="en-US" altLang="ja-JP" dirty="0" smtClean="0"/>
              <a:t>Cohere Technologies,</a:t>
            </a:r>
            <a:r>
              <a:rPr kumimoji="1" lang="ja-JP" altLang="en-US" dirty="0" smtClean="0"/>
              <a:t>　</a:t>
            </a:r>
            <a:r>
              <a:rPr kumimoji="1" lang="en-US" altLang="ja-JP" dirty="0" smtClean="0"/>
              <a:t>Interdigital, </a:t>
            </a:r>
            <a:r>
              <a:rPr lang="en-US" altLang="ja-JP" dirty="0"/>
              <a:t>Indian Institute of Technology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308305" y="188640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R1-1613429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51520" y="188640"/>
            <a:ext cx="38135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#</a:t>
            </a:r>
            <a:r>
              <a:rPr lang="en-US" altLang="ja-JP" dirty="0" smtClean="0"/>
              <a:t>87</a:t>
            </a:r>
          </a:p>
          <a:p>
            <a:r>
              <a:rPr lang="en-US" altLang="ja-JP" dirty="0"/>
              <a:t>Reno, USA 14th - 18th November </a:t>
            </a:r>
            <a:r>
              <a:rPr lang="en-US" altLang="ja-JP" dirty="0" smtClean="0"/>
              <a:t>2016</a:t>
            </a:r>
          </a:p>
          <a:p>
            <a:r>
              <a:rPr kumimoji="1" lang="en-US" altLang="ja-JP" dirty="0" smtClean="0"/>
              <a:t>Agenda Item: 7.1.3.1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25766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ja-JP" b="1" u="sng" dirty="0" smtClean="0"/>
              <a:t>Agreements</a:t>
            </a:r>
            <a:r>
              <a:rPr lang="ja-JP" altLang="en-US" b="1" u="sng" dirty="0"/>
              <a:t> </a:t>
            </a:r>
            <a:r>
              <a:rPr lang="en-US" altLang="ja-JP" b="1" u="sng" dirty="0" smtClean="0"/>
              <a:t>on RAN1#86bis</a:t>
            </a:r>
            <a:r>
              <a:rPr lang="en-GB" altLang="ja-JP" b="1" u="sng" dirty="0" smtClean="0"/>
              <a:t>:</a:t>
            </a:r>
            <a:endParaRPr lang="ja-JP" altLang="ja-JP" dirty="0"/>
          </a:p>
          <a:p>
            <a:pPr lvl="1"/>
            <a:r>
              <a:rPr lang="en-GB" altLang="ja-JP" dirty="0" smtClean="0"/>
              <a:t>Study </a:t>
            </a:r>
            <a:r>
              <a:rPr lang="en-GB" altLang="ja-JP" dirty="0"/>
              <a:t>the coherent/non-coherent MIMO transmission based on uniform/non-uniform array structure at TRP or UE</a:t>
            </a:r>
            <a:endParaRPr lang="ja-JP" altLang="ja-JP" dirty="0"/>
          </a:p>
          <a:p>
            <a:pPr lvl="2"/>
            <a:r>
              <a:rPr lang="en-GB" altLang="ja-JP" dirty="0"/>
              <a:t>E.g., Codebook design, calibration accuracy, interference measurement, advanced receiver design, interference </a:t>
            </a:r>
            <a:r>
              <a:rPr lang="en-GB" altLang="ja-JP" dirty="0" smtClean="0"/>
              <a:t>hypothesis</a:t>
            </a:r>
          </a:p>
        </p:txBody>
      </p:sp>
    </p:spTree>
    <p:extLst>
      <p:ext uri="{BB962C8B-B14F-4D97-AF65-F5344CB8AC3E}">
        <p14:creationId xmlns:p14="http://schemas.microsoft.com/office/powerpoint/2010/main" val="366493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endParaRPr lang="en-US" altLang="ja-JP" sz="1600" dirty="0"/>
          </a:p>
          <a:p>
            <a:pPr marL="0" indent="0">
              <a:buNone/>
            </a:pPr>
            <a:r>
              <a:rPr lang="en-US" altLang="ja-JP" sz="1600" dirty="0"/>
              <a:t>To assist channel reciprocity calibration, the following factors should be studied:</a:t>
            </a:r>
          </a:p>
          <a:p>
            <a:pPr marL="457200" lvl="1" indent="0">
              <a:buNone/>
            </a:pPr>
            <a:r>
              <a:rPr lang="en-US" altLang="ja-JP" sz="1600" dirty="0"/>
              <a:t>•       Network side calibration to assist cross-TRP and cross-panel calibration</a:t>
            </a:r>
          </a:p>
          <a:p>
            <a:pPr marL="914400" lvl="2" indent="0">
              <a:buNone/>
            </a:pPr>
            <a:r>
              <a:rPr lang="en-US" altLang="ja-JP" sz="1600" dirty="0"/>
              <a:t>•         UE-aided calibration: transmit/receive calibration signal between </a:t>
            </a:r>
            <a:r>
              <a:rPr lang="en-US" altLang="ja-JP" sz="1600" dirty="0" err="1"/>
              <a:t>gNB</a:t>
            </a:r>
            <a:r>
              <a:rPr lang="en-US" altLang="ja-JP" sz="1600" dirty="0"/>
              <a:t> and UE(s)</a:t>
            </a:r>
          </a:p>
          <a:p>
            <a:pPr marL="1371600" lvl="3" indent="0">
              <a:buNone/>
            </a:pPr>
            <a:r>
              <a:rPr lang="en-US" altLang="ja-JP" sz="1600" dirty="0"/>
              <a:t>o   Note: UE-aided calibration may use explicit CSI feedback from UE to </a:t>
            </a:r>
            <a:r>
              <a:rPr lang="en-US" altLang="ja-JP" sz="1600" dirty="0" err="1"/>
              <a:t>gNB</a:t>
            </a:r>
            <a:r>
              <a:rPr lang="en-US" altLang="ja-JP" sz="1600" dirty="0"/>
              <a:t> to aid channel reciprocity calibration</a:t>
            </a:r>
          </a:p>
          <a:p>
            <a:pPr marL="914400" lvl="2" indent="0">
              <a:buNone/>
            </a:pPr>
            <a:r>
              <a:rPr lang="en-US" altLang="ja-JP" sz="1600" dirty="0"/>
              <a:t>•         Other methods to assist cross-TRP and cross-panel calibration are not precluded</a:t>
            </a:r>
          </a:p>
          <a:p>
            <a:pPr marL="457200" lvl="1" indent="0">
              <a:buNone/>
            </a:pPr>
            <a:r>
              <a:rPr lang="en-US" altLang="ja-JP" sz="1600" dirty="0"/>
              <a:t>•       UE side calibration to achieve channel reciprocity</a:t>
            </a:r>
          </a:p>
          <a:p>
            <a:pPr marL="914400" lvl="2" indent="0">
              <a:buNone/>
            </a:pPr>
            <a:r>
              <a:rPr lang="en-US" altLang="ja-JP" sz="1600" dirty="0"/>
              <a:t>•        </a:t>
            </a:r>
            <a:r>
              <a:rPr lang="en-US" altLang="ja-JP" sz="1600" dirty="0" err="1"/>
              <a:t>gNB</a:t>
            </a:r>
            <a:r>
              <a:rPr lang="en-US" altLang="ja-JP" sz="1600" dirty="0"/>
              <a:t>-aided calibration: transmission/reception of calibration signal between </a:t>
            </a:r>
            <a:r>
              <a:rPr lang="en-US" altLang="ja-JP" sz="1600" dirty="0" err="1"/>
              <a:t>Tx</a:t>
            </a:r>
            <a:r>
              <a:rPr lang="en-US" altLang="ja-JP" sz="1600" dirty="0"/>
              <a:t>/Rx circuits at UE and </a:t>
            </a:r>
            <a:r>
              <a:rPr lang="en-US" altLang="ja-JP" sz="1600" dirty="0" err="1"/>
              <a:t>gNB</a:t>
            </a:r>
            <a:endParaRPr lang="en-US" altLang="ja-JP" sz="1600" dirty="0"/>
          </a:p>
          <a:p>
            <a:pPr marL="914400" lvl="2" indent="0">
              <a:buNone/>
            </a:pPr>
            <a:r>
              <a:rPr lang="en-US" altLang="ja-JP" sz="1600" dirty="0"/>
              <a:t>•       UE specific signaling: indicates UE’s capability on reciprocity calibration</a:t>
            </a:r>
          </a:p>
          <a:p>
            <a:pPr marL="457200" lvl="1" indent="0">
              <a:buNone/>
            </a:pPr>
            <a:r>
              <a:rPr lang="en-US" altLang="ja-JP" sz="1600" dirty="0"/>
              <a:t>•       The use of blanking resource to avoid interference during calibration of UE (including intra-UE calibration)</a:t>
            </a:r>
          </a:p>
          <a:p>
            <a:pPr marL="0" indent="0">
              <a:buNone/>
            </a:pPr>
            <a:r>
              <a:rPr lang="en-US" altLang="ja-JP" sz="1600" dirty="0"/>
              <a:t> </a:t>
            </a:r>
          </a:p>
          <a:p>
            <a:pPr marL="0" indent="0">
              <a:buNone/>
            </a:pPr>
            <a:endParaRPr lang="en-US" altLang="ja-JP" sz="1600" dirty="0" smtClean="0"/>
          </a:p>
        </p:txBody>
      </p:sp>
    </p:spTree>
    <p:extLst>
      <p:ext uri="{BB962C8B-B14F-4D97-AF65-F5344CB8AC3E}">
        <p14:creationId xmlns:p14="http://schemas.microsoft.com/office/powerpoint/2010/main" val="1850806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192</Words>
  <Application>Microsoft Office PowerPoint</Application>
  <PresentationFormat>画面に合わせる (4:3)</PresentationFormat>
  <Paragraphs>22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Calibri Light</vt:lpstr>
      <vt:lpstr>Office テーマ</vt:lpstr>
      <vt:lpstr>WF on channel reciprocity calibration in NR MIMO </vt:lpstr>
      <vt:lpstr>Background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2016-11-07T09:39:41Z</dcterms:created>
  <dcterms:modified xsi:type="dcterms:W3CDTF">2016-11-18T04:13:20Z</dcterms:modified>
</cp:coreProperties>
</file>