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8" r:id="rId3"/>
    <p:sldId id="257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5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02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0D7968-78BD-4451-8AF2-F5DE3543A87A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5B839E-76BD-4AE1-BBC2-E46A4A3F98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FA8E0-58A3-4745-9514-1B1DC6387C77}" type="datetime1">
              <a:rPr lang="en-US" altLang="zh-CN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60647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B0B5B-AAEC-474C-9811-29378D393176}" type="datetime1">
              <a:rPr lang="en-US" altLang="zh-CN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7882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E27DB-C060-46F7-93B4-153139F0AFAC}" type="datetime1">
              <a:rPr lang="en-US" altLang="zh-CN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89362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1FD86-03D8-4887-B031-2AB74B46005A}" type="datetime1">
              <a:rPr lang="en-US" altLang="zh-CN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15759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0D707-91A7-4BBC-B759-83E70F6E37F7}" type="datetime1">
              <a:rPr lang="en-US" altLang="zh-CN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89453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28355-E1AF-4226-898E-EC8BACF7F75B}" type="datetime1">
              <a:rPr lang="en-US" altLang="zh-CN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49638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EE8CE-B1CD-48FD-8ADF-7052D4C630DB}" type="datetime1">
              <a:rPr lang="en-US" altLang="zh-CN" smtClean="0"/>
              <a:pPr/>
              <a:t>11/16/2016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33942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E8005-0846-4A94-970E-04BC950C7A8C}" type="datetime1">
              <a:rPr lang="en-US" altLang="zh-CN" smtClean="0"/>
              <a:pPr/>
              <a:t>11/16/2016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12540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84183-1BD8-4BCE-AB71-E928858BF920}" type="datetime1">
              <a:rPr lang="en-US" altLang="zh-CN" smtClean="0"/>
              <a:pPr/>
              <a:t>11/16/2016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25283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0F4C0-764C-4571-A625-25F55BD3F268}" type="datetime1">
              <a:rPr lang="en-US" altLang="zh-CN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66406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3670A-385B-4FBC-B5BD-4CBF5F58A19A}" type="datetime1">
              <a:rPr lang="en-US" altLang="zh-CN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0137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0A980-8D99-4ABA-8976-23AAB8237A4F}" type="datetime1">
              <a:rPr lang="en-US" altLang="zh-CN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948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file:///D:\Work\5G%20MIMO%20&#25552;&#26696;&#20998;&#26512;\tdocs\R1-1610893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/>
          <p:nvPr/>
        </p:nvSpPr>
        <p:spPr>
          <a:xfrm>
            <a:off x="564795" y="381000"/>
            <a:ext cx="114210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3GPP TSG RAN WG1 Meeting #87</a:t>
            </a:r>
            <a:r>
              <a:rPr lang="en-GB" sz="2400" b="1" dirty="0" smtClean="0">
                <a:latin typeface="Calibri" pitchFamily="34" charset="0"/>
                <a:cs typeface="Calibri" pitchFamily="34" charset="0"/>
              </a:rPr>
              <a:t>                                                                             </a:t>
            </a:r>
            <a:r>
              <a:rPr lang="en-GB" sz="24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R1-1613425</a:t>
            </a:r>
            <a:endParaRPr lang="en-GB" sz="2400" b="1" dirty="0" smtClean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Reno, USA, 14th-18th November 2016</a:t>
            </a:r>
          </a:p>
          <a:p>
            <a:r>
              <a:rPr kumimoji="1" lang="en-US" altLang="ja-JP" sz="2400" b="1" dirty="0" smtClean="0">
                <a:latin typeface="Calibri" pitchFamily="34" charset="0"/>
                <a:cs typeface="Calibri" pitchFamily="34" charset="0"/>
              </a:rPr>
              <a:t>Agenda </a:t>
            </a:r>
            <a:r>
              <a:rPr kumimoji="1" lang="en-US" altLang="ja-JP" sz="2400" b="1" dirty="0">
                <a:latin typeface="Calibri" pitchFamily="34" charset="0"/>
                <a:cs typeface="Calibri" pitchFamily="34" charset="0"/>
              </a:rPr>
              <a:t>item: </a:t>
            </a:r>
            <a:r>
              <a:rPr kumimoji="1" lang="en-US" altLang="ja-JP" sz="2400" b="1" dirty="0" smtClean="0">
                <a:latin typeface="Calibri" pitchFamily="34" charset="0"/>
                <a:cs typeface="Calibri" pitchFamily="34" charset="0"/>
              </a:rPr>
              <a:t>7.1.3.3</a:t>
            </a:r>
            <a:endParaRPr kumimoji="1" lang="ja-JP" altLang="en-US" sz="2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66792" y="2219084"/>
            <a:ext cx="1043491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Calibri" pitchFamily="34" charset="0"/>
                <a:cs typeface="Calibri" pitchFamily="34" charset="0"/>
              </a:rPr>
              <a:t>WF on </a:t>
            </a:r>
            <a:r>
              <a:rPr lang="en-US" sz="4800" dirty="0" smtClean="0">
                <a:latin typeface="Calibri" pitchFamily="34" charset="0"/>
                <a:cs typeface="Calibri" pitchFamily="34" charset="0"/>
              </a:rPr>
              <a:t>codebook design for multi-panel based MIMO</a:t>
            </a:r>
          </a:p>
          <a:p>
            <a:pPr algn="ctr"/>
            <a:endParaRPr lang="en-US" altLang="zh-CN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endParaRPr lang="en-US" altLang="zh-CN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Huawei, HiSilicon, Intel …</a:t>
            </a:r>
            <a:endParaRPr lang="en-US" sz="4000" dirty="0">
              <a:solidFill>
                <a:schemeClr val="bg1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70463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latin typeface="Calibri" pitchFamily="34" charset="0"/>
                <a:cs typeface="Calibri" pitchFamily="34" charset="0"/>
              </a:rPr>
              <a:pPr/>
              <a:t>2</a:t>
            </a:fld>
            <a:endParaRPr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448245" y="1004046"/>
            <a:ext cx="11196918" cy="5549153"/>
          </a:xfrm>
        </p:spPr>
        <p:txBody>
          <a:bodyPr>
            <a:noAutofit/>
          </a:bodyPr>
          <a:lstStyle/>
          <a:p>
            <a:pPr lvl="0"/>
            <a:r>
              <a:rPr lang="en-US" altLang="zh-CN" dirty="0" smtClean="0"/>
              <a:t>Study at least the following different multi-panel structures at both TRP and UE</a:t>
            </a:r>
            <a:endParaRPr lang="zh-CN" altLang="zh-CN" dirty="0" smtClean="0"/>
          </a:p>
          <a:p>
            <a:pPr lvl="1"/>
            <a:r>
              <a:rPr lang="en-US" altLang="zh-CN" u="sng" dirty="0" smtClean="0"/>
              <a:t>Uniform array: </a:t>
            </a:r>
            <a:r>
              <a:rPr lang="en-US" altLang="zh-CN" dirty="0" smtClean="0"/>
              <a:t>antenna elements with the same polarization from multiple panels are uniformly distributed in horizontal and vertical dimensions respectively (see Fig.1(a) in </a:t>
            </a:r>
            <a:r>
              <a:rPr lang="en-US" altLang="zh-CN" dirty="0" smtClean="0">
                <a:hlinkClick r:id="rId2" action="ppaction://hlinkfile"/>
              </a:rPr>
              <a:t>R1-1610893</a:t>
            </a:r>
            <a:r>
              <a:rPr lang="en-US" altLang="zh-CN" dirty="0" smtClean="0"/>
              <a:t> as an example)</a:t>
            </a:r>
            <a:endParaRPr lang="zh-CN" altLang="zh-CN" dirty="0" smtClean="0"/>
          </a:p>
          <a:p>
            <a:pPr lvl="1"/>
            <a:r>
              <a:rPr lang="en-US" altLang="zh-CN" u="sng" dirty="0" smtClean="0"/>
              <a:t>Non-uniform array:</a:t>
            </a:r>
            <a:r>
              <a:rPr lang="en-US" altLang="zh-CN" dirty="0" smtClean="0"/>
              <a:t> antenna elements with same polarization from multiple panels are not uniformly distributed in horizontal or vertical dimension (see Fig.1(b) in </a:t>
            </a:r>
            <a:r>
              <a:rPr lang="en-US" altLang="zh-CN" dirty="0" smtClean="0">
                <a:hlinkClick r:id="rId2" action="ppaction://hlinkfile"/>
              </a:rPr>
              <a:t>R1-1610893</a:t>
            </a:r>
            <a:r>
              <a:rPr lang="en-US" altLang="zh-CN" dirty="0" smtClean="0"/>
              <a:t> as an example)</a:t>
            </a:r>
            <a:endParaRPr lang="zh-CN" altLang="zh-CN" dirty="0" smtClean="0"/>
          </a:p>
          <a:p>
            <a:pPr lvl="0"/>
            <a:r>
              <a:rPr lang="en-GB" altLang="zh-CN" dirty="0" smtClean="0"/>
              <a:t>Study the coherent/non-coherent MIMO transmission based on uniform/non-uniform array structure at TRP or UE</a:t>
            </a:r>
            <a:endParaRPr lang="zh-CN" altLang="zh-CN" dirty="0" smtClean="0"/>
          </a:p>
          <a:p>
            <a:pPr lvl="1"/>
            <a:r>
              <a:rPr lang="en-GB" altLang="zh-CN" dirty="0" smtClean="0"/>
              <a:t>E.g., Codebook design, calibration accuracy, interference measurement, advanced receiver design, interference hypothesis</a:t>
            </a:r>
            <a:endParaRPr lang="zh-CN" altLang="zh-CN" dirty="0" smtClean="0"/>
          </a:p>
          <a:p>
            <a:pPr marL="342900" lvl="1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altLang="zh-CN" sz="2000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48234" y="80685"/>
            <a:ext cx="10335617" cy="806824"/>
          </a:xfrm>
        </p:spPr>
        <p:txBody>
          <a:bodyPr>
            <a:normAutofit/>
          </a:bodyPr>
          <a:lstStyle/>
          <a:p>
            <a:r>
              <a:rPr lang="en-US" altLang="zh-CN" sz="4000" u="sng" dirty="0" smtClean="0">
                <a:latin typeface="Calibri" pitchFamily="34" charset="0"/>
                <a:cs typeface="Calibri" pitchFamily="34" charset="0"/>
              </a:rPr>
              <a:t>Background</a:t>
            </a:r>
            <a:endParaRPr lang="zh-CN" altLang="en-US" sz="4000" u="sng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7462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latin typeface="Calibri" pitchFamily="34" charset="0"/>
                <a:cs typeface="Calibri" pitchFamily="34" charset="0"/>
              </a:rPr>
              <a:pPr/>
              <a:t>3</a:t>
            </a:fld>
            <a:endParaRPr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448245" y="1004046"/>
            <a:ext cx="11196918" cy="5549153"/>
          </a:xfrm>
        </p:spPr>
        <p:txBody>
          <a:bodyPr>
            <a:noAutofit/>
          </a:bodyPr>
          <a:lstStyle/>
          <a:p>
            <a:pPr marL="342900" lvl="1" indent="-342900">
              <a:spcBef>
                <a:spcPts val="0"/>
              </a:spcBef>
            </a:pPr>
            <a:r>
              <a:rPr lang="en-GB" altLang="zh-CN" dirty="0" smtClean="0"/>
              <a:t>The impact of antenna panel array should be considered in NR codebook design</a:t>
            </a:r>
          </a:p>
          <a:p>
            <a:pPr marL="800100" lvl="2" indent="-342900">
              <a:spcBef>
                <a:spcPts val="0"/>
              </a:spcBef>
              <a:buFont typeface="Wingdings" pitchFamily="2" charset="2"/>
              <a:buChar char="Ø"/>
            </a:pPr>
            <a:r>
              <a:rPr lang="en-US" altLang="zh-CN" sz="2400" dirty="0" smtClean="0"/>
              <a:t>Strive for unified codebook design for NR</a:t>
            </a:r>
          </a:p>
          <a:p>
            <a:pPr marL="1257300" lvl="3" indent="-342900">
              <a:spcBef>
                <a:spcPts val="0"/>
              </a:spcBef>
            </a:pPr>
            <a:r>
              <a:rPr lang="en-US" altLang="zh-CN" sz="2400" dirty="0" smtClean="0"/>
              <a:t>At least for multi-panel based MIMO and single-panel based MIMO</a:t>
            </a:r>
          </a:p>
          <a:p>
            <a:pPr marL="800100" lvl="2" indent="-342900">
              <a:spcBef>
                <a:spcPts val="0"/>
              </a:spcBef>
              <a:buFont typeface="Wingdings" pitchFamily="2" charset="2"/>
              <a:buChar char="Ø"/>
            </a:pPr>
            <a:r>
              <a:rPr lang="en-US" altLang="zh-CN" sz="2400" dirty="0" smtClean="0"/>
              <a:t>Study multi-level codebook structure with multi-level PMI feedback</a:t>
            </a:r>
          </a:p>
          <a:p>
            <a:pPr marL="1257300" lvl="3" indent="-342900">
              <a:spcBef>
                <a:spcPts val="0"/>
              </a:spcBef>
            </a:pPr>
            <a:r>
              <a:rPr lang="en-US" altLang="zh-CN" sz="2400" dirty="0" smtClean="0"/>
              <a:t>E.g.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beam basis selection, beam combination and compensation factors for non-uniform panels</a:t>
            </a:r>
          </a:p>
          <a:p>
            <a:pPr marL="342900" lvl="1" indent="-342900">
              <a:spcBef>
                <a:spcPts val="0"/>
              </a:spcBef>
            </a:pPr>
            <a:endParaRPr lang="en-GB" altLang="zh-CN" dirty="0" smtClean="0"/>
          </a:p>
          <a:p>
            <a:pPr marL="342900" lvl="1" indent="-342900">
              <a:spcBef>
                <a:spcPts val="0"/>
              </a:spcBef>
            </a:pPr>
            <a:r>
              <a:rPr lang="en-US" altLang="zh-CN" dirty="0" smtClean="0"/>
              <a:t> Support inter-panel codebook for multi-panel based MIMO</a:t>
            </a:r>
          </a:p>
          <a:p>
            <a:pPr marL="800100" lvl="2" indent="-342900">
              <a:spcBef>
                <a:spcPts val="0"/>
              </a:spcBef>
              <a:buFont typeface="Wingdings" pitchFamily="2" charset="2"/>
              <a:buChar char="Ø"/>
            </a:pPr>
            <a:r>
              <a:rPr lang="en-US" altLang="zh-CN" sz="2400" dirty="0" smtClean="0"/>
              <a:t>Study the compensation factors for non-uniform panels in the codebook, e.g., phase factor, amplitude factor, co-phasing factor, etc.</a:t>
            </a:r>
          </a:p>
          <a:p>
            <a:pPr marL="800100" lvl="2" indent="-342900">
              <a:spcBef>
                <a:spcPts val="0"/>
              </a:spcBef>
              <a:buFont typeface="Wingdings" pitchFamily="2" charset="2"/>
              <a:buChar char="Ø"/>
            </a:pPr>
            <a:r>
              <a:rPr lang="en-US" altLang="zh-CN" sz="2400" dirty="0" smtClean="0"/>
              <a:t>Study the codebook structure</a:t>
            </a:r>
          </a:p>
          <a:p>
            <a:pPr marL="800100" lvl="2" indent="-342900">
              <a:spcBef>
                <a:spcPts val="0"/>
              </a:spcBef>
              <a:buFont typeface="Wingdings" pitchFamily="2" charset="2"/>
              <a:buChar char="Ø"/>
            </a:pPr>
            <a:r>
              <a:rPr lang="en-US" altLang="zh-CN" sz="2400" dirty="0" smtClean="0"/>
              <a:t>Study the normal resolution / high resolution codebook design</a:t>
            </a:r>
            <a:endParaRPr lang="en-US" altLang="zh-CN" sz="2400" dirty="0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48234" y="80685"/>
            <a:ext cx="10335617" cy="806824"/>
          </a:xfrm>
        </p:spPr>
        <p:txBody>
          <a:bodyPr>
            <a:normAutofit/>
          </a:bodyPr>
          <a:lstStyle/>
          <a:p>
            <a:r>
              <a:rPr lang="en-US" altLang="zh-CN" sz="4000" u="sng" dirty="0">
                <a:latin typeface="Calibri" pitchFamily="34" charset="0"/>
                <a:cs typeface="Calibri" pitchFamily="34" charset="0"/>
              </a:rPr>
              <a:t>Proposals</a:t>
            </a:r>
            <a:endParaRPr lang="zh-CN" altLang="en-US" sz="4000" u="sng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7462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240</Words>
  <Application>Microsoft Office PowerPoint</Application>
  <PresentationFormat>自定义</PresentationFormat>
  <Paragraphs>27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幻灯片 1</vt:lpstr>
      <vt:lpstr>Background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DMRS</dc:title>
  <dc:creator>Mattias Frenne</dc:creator>
  <cp:lastModifiedBy>Ming Lei</cp:lastModifiedBy>
  <cp:revision>64</cp:revision>
  <dcterms:created xsi:type="dcterms:W3CDTF">2016-10-08T05:43:57Z</dcterms:created>
  <dcterms:modified xsi:type="dcterms:W3CDTF">2016-11-16T03:07:13Z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(2)pKFYFKdC0xOOQTGOHFywQ+POGozWR0RdMyPOFKKrgu3caOuGayCmkx1HjCLhrYiSe2ZjJEVB
uO/CRpnuNR2K6jOOY6buahBa7fztO5vOTK2cNLV6IkCyeshWk5wQNF5tGmZTTRqi6rM9FvPz
ttUTuybihnkg4MtgEBPKaQlg2sWa9NE0+WjZ7S9Ykdep64Ifn5WfXn6GgiadG+0tzJssQ6tr
X9m2IpWQ+N1mqmq7nY</vt:lpwstr>
  </property>
  <property fmtid="{D5CDD505-2E9C-101B-9397-08002B2CF9AE}" pid="3" name="_2015_ms_pID_7253431">
    <vt:lpwstr>dMc97JpHhtYejj80upJs/W25s3GfKHgyskF5SxQxjVvKThyZkxZReA
bWN4wzcAIGqt/Fk7//fWqlPFE3iVJ+4mvzs7+wwHRSDDBoKK3KkWFphKR9Xuc8p6ACZMBkSv
qdy7Ms5bleJvhorbi0tbuQZsOui4ohg3GagjOSwE28JBbRbyeGNp6KZtJV84rnNzZXHcBVNT
7Cs/Da1721oXUCJk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1479234406</vt:lpwstr>
  </property>
</Properties>
</file>