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50" d="100"/>
          <a:sy n="50" d="100"/>
        </p:scale>
        <p:origin x="55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2os </a:t>
            </a:r>
            <a:r>
              <a:rPr lang="en-US" dirty="0" err="1"/>
              <a:t>sPUSCH</a:t>
            </a:r>
            <a:r>
              <a:rPr lang="en-US" dirty="0"/>
              <a:t> structure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HiSilicon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/>
              <a:t>R1-1613396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</a:t>
            </a:r>
            <a:r>
              <a:rPr lang="en-US" altLang="ja-JP" sz="2400"/>
              <a:t>item 6.2.10.2.5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752284" cy="4824557"/>
          </a:xfrm>
        </p:spPr>
        <p:txBody>
          <a:bodyPr>
            <a:normAutofit/>
          </a:bodyPr>
          <a:lstStyle/>
          <a:p>
            <a:r>
              <a:rPr lang="en-US" dirty="0"/>
              <a:t>In RAN1#86 </a:t>
            </a:r>
            <a:r>
              <a:rPr lang="en-US" dirty="0" err="1"/>
              <a:t>bis</a:t>
            </a:r>
            <a:r>
              <a:rPr lang="en-US" dirty="0"/>
              <a:t>, a list of UL </a:t>
            </a:r>
            <a:r>
              <a:rPr lang="en-US" dirty="0" err="1"/>
              <a:t>sTTI</a:t>
            </a:r>
            <a:r>
              <a:rPr lang="en-US" dirty="0"/>
              <a:t> patterns was agreed for down-selection</a:t>
            </a:r>
          </a:p>
          <a:p>
            <a:r>
              <a:rPr lang="en-US" dirty="0"/>
              <a:t>It is preferable to have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sPUSCH</a:t>
            </a:r>
            <a:r>
              <a:rPr lang="en-US" dirty="0"/>
              <a:t> pattern with fixed starting and end positions for data symbols to simplify the HARQ/scheduling timing related signaling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sPUSCH</a:t>
            </a:r>
            <a:r>
              <a:rPr lang="en-US" dirty="0"/>
              <a:t> pattern not spanning</a:t>
            </a:r>
            <a:r>
              <a:rPr lang="en-GB" dirty="0"/>
              <a:t> over slot boundary to comply with intra-</a:t>
            </a:r>
            <a:r>
              <a:rPr lang="en-GB" dirty="0" err="1"/>
              <a:t>subframe</a:t>
            </a:r>
            <a:r>
              <a:rPr lang="en-GB" dirty="0"/>
              <a:t> frequency hopping based PUSCH resource allocation</a:t>
            </a:r>
            <a:endParaRPr lang="en-US" dirty="0"/>
          </a:p>
          <a:p>
            <a:pPr lvl="1"/>
            <a:r>
              <a:rPr lang="en-US" dirty="0"/>
              <a:t>A </a:t>
            </a:r>
            <a:r>
              <a:rPr lang="en-US" dirty="0" err="1"/>
              <a:t>sPUSCH</a:t>
            </a:r>
            <a:r>
              <a:rPr lang="en-US" dirty="0"/>
              <a:t> pattern with the same structure in both slots of the </a:t>
            </a:r>
            <a:r>
              <a:rPr lang="en-US" dirty="0" err="1"/>
              <a:t>subframe</a:t>
            </a:r>
            <a:endParaRPr lang="en-GB" dirty="0"/>
          </a:p>
          <a:p>
            <a:pPr lvl="1"/>
            <a:r>
              <a:rPr lang="en-US" dirty="0"/>
              <a:t>a </a:t>
            </a:r>
            <a:r>
              <a:rPr lang="en-US" dirty="0" err="1"/>
              <a:t>sPUSCH</a:t>
            </a:r>
            <a:r>
              <a:rPr lang="en-US" dirty="0"/>
              <a:t> pattern w</a:t>
            </a:r>
            <a:r>
              <a:rPr lang="en-GB" dirty="0" err="1"/>
              <a:t>ith</a:t>
            </a:r>
            <a:r>
              <a:rPr lang="en-GB" dirty="0"/>
              <a:t> a 3os </a:t>
            </a:r>
            <a:r>
              <a:rPr lang="en-GB" dirty="0" err="1"/>
              <a:t>sTTI</a:t>
            </a:r>
            <a:r>
              <a:rPr lang="en-GB" dirty="0"/>
              <a:t> at the end of the </a:t>
            </a:r>
            <a:r>
              <a:rPr lang="en-GB" dirty="0" err="1"/>
              <a:t>subframe</a:t>
            </a:r>
            <a:r>
              <a:rPr lang="en-GB" dirty="0"/>
              <a:t> to allow for data transmission in case of the presence of SRS</a:t>
            </a:r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8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For 2-symbol TTI, the UL </a:t>
            </a:r>
            <a:r>
              <a:rPr lang="en-US" dirty="0" err="1"/>
              <a:t>sTTI</a:t>
            </a:r>
            <a:r>
              <a:rPr lang="en-US" dirty="0"/>
              <a:t> pattern for </a:t>
            </a:r>
            <a:r>
              <a:rPr lang="en-US" dirty="0" err="1"/>
              <a:t>sPUSCH</a:t>
            </a:r>
            <a:r>
              <a:rPr lang="en-US" dirty="0"/>
              <a:t> in OFDM symbols per </a:t>
            </a:r>
            <a:r>
              <a:rPr lang="en-US" dirty="0" err="1"/>
              <a:t>subframe</a:t>
            </a:r>
            <a:r>
              <a:rPr lang="en-US" dirty="0"/>
              <a:t> is (2, 2, 3, 2, 2, 3)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en-US" dirty="0"/>
              <a:t>The data symbol(s) for </a:t>
            </a:r>
            <a:r>
              <a:rPr lang="en-US" dirty="0" err="1"/>
              <a:t>sPUSCH</a:t>
            </a:r>
            <a:r>
              <a:rPr lang="en-US" dirty="0"/>
              <a:t> are confined within a </a:t>
            </a:r>
            <a:r>
              <a:rPr lang="en-US" dirty="0" err="1"/>
              <a:t>sTTI</a:t>
            </a:r>
            <a:r>
              <a:rPr lang="en-US" dirty="0"/>
              <a:t> given by the above structure. Note that the DMRS for one </a:t>
            </a:r>
            <a:r>
              <a:rPr lang="en-US" dirty="0" err="1"/>
              <a:t>sTTI</a:t>
            </a:r>
            <a:r>
              <a:rPr lang="en-US" dirty="0"/>
              <a:t> may be placed within or outside the </a:t>
            </a:r>
            <a:r>
              <a:rPr lang="en-US" dirty="0" err="1"/>
              <a:t>sTTI</a:t>
            </a:r>
            <a:r>
              <a:rPr lang="en-US" dirty="0"/>
              <a:t>.</a:t>
            </a:r>
            <a:endParaRPr lang="sv-SE" dirty="0"/>
          </a:p>
          <a:p>
            <a:r>
              <a:rPr lang="en-US" dirty="0"/>
              <a:t>The presence (if any) and the position of the UL DMRS is given by the UL grant.</a:t>
            </a:r>
            <a:endParaRPr lang="sv-SE" dirty="0"/>
          </a:p>
          <a:p>
            <a:pPr lvl="1"/>
            <a:r>
              <a:rPr lang="en-US" dirty="0"/>
              <a:t>If the UL DMRS is present it can be positioned before, within or after the </a:t>
            </a:r>
            <a:r>
              <a:rPr lang="en-US" dirty="0" err="1"/>
              <a:t>sTTI</a:t>
            </a:r>
            <a:endParaRPr lang="sv-SE" dirty="0"/>
          </a:p>
          <a:p>
            <a:pPr lvl="1"/>
            <a:endParaRPr lang="en-US" dirty="0"/>
          </a:p>
        </p:txBody>
      </p:sp>
      <p:grpSp>
        <p:nvGrpSpPr>
          <p:cNvPr id="51" name="Group 50"/>
          <p:cNvGrpSpPr/>
          <p:nvPr/>
        </p:nvGrpSpPr>
        <p:grpSpPr>
          <a:xfrm>
            <a:off x="3548544" y="2591919"/>
            <a:ext cx="4035104" cy="1165366"/>
            <a:chOff x="5142452" y="260071"/>
            <a:chExt cx="5334000" cy="1676803"/>
          </a:xfrm>
        </p:grpSpPr>
        <p:sp>
          <p:nvSpPr>
            <p:cNvPr id="26" name="Rectangle 25"/>
            <p:cNvSpPr/>
            <p:nvPr/>
          </p:nvSpPr>
          <p:spPr>
            <a:xfrm>
              <a:off x="7809452" y="793874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571452" y="793874"/>
              <a:ext cx="381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190452" y="793874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952452" y="793874"/>
              <a:ext cx="381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9333452" y="793874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714452" y="793874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095452" y="793874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904452" y="793874"/>
              <a:ext cx="381000" cy="762000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047452" y="793874"/>
              <a:ext cx="381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428452" y="793874"/>
              <a:ext cx="381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285452" y="793874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666452" y="793874"/>
              <a:ext cx="381000" cy="762000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142452" y="793874"/>
              <a:ext cx="381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523452" y="793874"/>
              <a:ext cx="381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7809452" y="260474"/>
              <a:ext cx="0" cy="1676400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09"/>
            <p:cNvSpPr txBox="1"/>
            <p:nvPr/>
          </p:nvSpPr>
          <p:spPr>
            <a:xfrm>
              <a:off x="6185647" y="284214"/>
              <a:ext cx="883541" cy="487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 err="1"/>
                <a:t>sTTI</a:t>
              </a:r>
              <a:r>
                <a:rPr lang="en-US" sz="1600" dirty="0"/>
                <a:t> 1</a:t>
              </a:r>
            </a:p>
          </p:txBody>
        </p:sp>
        <p:sp>
          <p:nvSpPr>
            <p:cNvPr id="46" name="TextBox 110"/>
            <p:cNvSpPr txBox="1"/>
            <p:nvPr/>
          </p:nvSpPr>
          <p:spPr>
            <a:xfrm>
              <a:off x="6968400" y="284214"/>
              <a:ext cx="883541" cy="487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 err="1"/>
                <a:t>sTTI</a:t>
              </a:r>
              <a:r>
                <a:rPr lang="en-US" sz="1600" dirty="0"/>
                <a:t> 2</a:t>
              </a:r>
            </a:p>
          </p:txBody>
        </p:sp>
        <p:sp>
          <p:nvSpPr>
            <p:cNvPr id="47" name="TextBox 111"/>
            <p:cNvSpPr txBox="1"/>
            <p:nvPr/>
          </p:nvSpPr>
          <p:spPr>
            <a:xfrm>
              <a:off x="5271247" y="296284"/>
              <a:ext cx="883541" cy="487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 err="1"/>
                <a:t>sTTI</a:t>
              </a:r>
              <a:r>
                <a:rPr lang="en-US" sz="1600" dirty="0"/>
                <a:t> 0</a:t>
              </a:r>
            </a:p>
          </p:txBody>
        </p:sp>
        <p:sp>
          <p:nvSpPr>
            <p:cNvPr id="48" name="TextBox 112"/>
            <p:cNvSpPr txBox="1"/>
            <p:nvPr/>
          </p:nvSpPr>
          <p:spPr>
            <a:xfrm>
              <a:off x="7754005" y="284214"/>
              <a:ext cx="883541" cy="487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 err="1"/>
                <a:t>sTTI</a:t>
              </a:r>
              <a:r>
                <a:rPr lang="en-US" sz="1600" dirty="0"/>
                <a:t> 3</a:t>
              </a:r>
            </a:p>
          </p:txBody>
        </p:sp>
        <p:sp>
          <p:nvSpPr>
            <p:cNvPr id="49" name="TextBox 113"/>
            <p:cNvSpPr txBox="1"/>
            <p:nvPr/>
          </p:nvSpPr>
          <p:spPr>
            <a:xfrm>
              <a:off x="8547848" y="272142"/>
              <a:ext cx="883541" cy="487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 err="1"/>
                <a:t>sTTI</a:t>
              </a:r>
              <a:r>
                <a:rPr lang="en-US" sz="1600" dirty="0"/>
                <a:t> 4</a:t>
              </a:r>
            </a:p>
          </p:txBody>
        </p:sp>
        <p:sp>
          <p:nvSpPr>
            <p:cNvPr id="50" name="TextBox 114"/>
            <p:cNvSpPr txBox="1"/>
            <p:nvPr/>
          </p:nvSpPr>
          <p:spPr>
            <a:xfrm>
              <a:off x="9537022" y="260071"/>
              <a:ext cx="883541" cy="487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 err="1"/>
                <a:t>sTTI</a:t>
              </a:r>
              <a:r>
                <a:rPr lang="en-US" sz="1600" dirty="0"/>
                <a:t>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8182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225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Way Forward on 2os sPUSCH structure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Laetitia Falconetti</dc:creator>
  <cp:lastModifiedBy>Laetitia Falconetti</cp:lastModifiedBy>
  <cp:revision>56</cp:revision>
  <dcterms:created xsi:type="dcterms:W3CDTF">2016-11-10T14:18:32Z</dcterms:created>
  <dcterms:modified xsi:type="dcterms:W3CDTF">2016-11-16T01:26:17Z</dcterms:modified>
</cp:coreProperties>
</file>