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614" r:id="rId2"/>
    <p:sldId id="615" r:id="rId3"/>
    <p:sldId id="616" r:id="rId4"/>
    <p:sldId id="618" r:id="rId5"/>
  </p:sldIdLst>
  <p:sldSz cx="9144000" cy="6858000" type="screen4x3"/>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9">
          <p15:clr>
            <a:srgbClr val="A4A3A4"/>
          </p15:clr>
        </p15:guide>
        <p15:guide id="2" pos="2880">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nbyul Seo" initials="HB"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8000"/>
    <a:srgbClr val="0000FF"/>
    <a:srgbClr val="003300"/>
    <a:srgbClr val="CC00CC"/>
    <a:srgbClr val="CC3300"/>
    <a:srgbClr val="FFCC00"/>
    <a:srgbClr val="00CC00"/>
    <a:srgbClr val="FF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41" autoAdjust="0"/>
    <p:restoredTop sz="98189" autoAdjust="0"/>
  </p:normalViewPr>
  <p:slideViewPr>
    <p:cSldViewPr showGuides="1">
      <p:cViewPr varScale="1">
        <p:scale>
          <a:sx n="74" d="100"/>
          <a:sy n="74" d="100"/>
        </p:scale>
        <p:origin x="-1344" y="-102"/>
      </p:cViewPr>
      <p:guideLst>
        <p:guide orient="horz" pos="4319"/>
        <p:guide pos="2880"/>
      </p:guideLst>
    </p:cSldViewPr>
  </p:slideViewPr>
  <p:notesTextViewPr>
    <p:cViewPr>
      <p:scale>
        <a:sx n="100" d="100"/>
        <a:sy n="100" d="100"/>
      </p:scale>
      <p:origin x="0" y="0"/>
    </p:cViewPr>
  </p:notesTextViewPr>
  <p:notesViewPr>
    <p:cSldViewPr showGuides="1">
      <p:cViewPr varScale="1">
        <p:scale>
          <a:sx n="76" d="100"/>
          <a:sy n="76" d="100"/>
        </p:scale>
        <p:origin x="-3330" y="-9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a:lvl1pPr>
          </a:lstStyle>
          <a:p>
            <a:fld id="{10EB4C79-4D99-4CD6-A915-6D10C85E0EEB}" type="datetimeFigureOut">
              <a:rPr lang="ko-KR" altLang="en-US" smtClean="0"/>
              <a:pPr/>
              <a:t>2016-11-15</a:t>
            </a:fld>
            <a:endParaRPr lang="ko-KR" altLang="en-US"/>
          </a:p>
        </p:txBody>
      </p:sp>
      <p:sp>
        <p:nvSpPr>
          <p:cNvPr id="4" name="바닥글 개체 틀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a:lvl1pPr>
          </a:lstStyle>
          <a:p>
            <a:fld id="{1642BE9F-D60D-4BC8-B19D-227839A09288}" type="slidenum">
              <a:rPr lang="ko-KR" altLang="en-US" smtClean="0"/>
              <a:pPr/>
              <a:t>‹#›</a:t>
            </a:fld>
            <a:endParaRPr lang="ko-KR" altLang="en-US"/>
          </a:p>
        </p:txBody>
      </p:sp>
    </p:spTree>
    <p:extLst>
      <p:ext uri="{BB962C8B-B14F-4D97-AF65-F5344CB8AC3E}">
        <p14:creationId xmlns:p14="http://schemas.microsoft.com/office/powerpoint/2010/main" val="960236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301964D8-98A7-42EA-8952-1A2C76F9624E}" type="datetimeFigureOut">
              <a:rPr lang="ko-KR" altLang="en-US" smtClean="0"/>
              <a:pPr/>
              <a:t>2016-11-15</a:t>
            </a:fld>
            <a:endParaRPr lang="ko-KR" altLang="en-US"/>
          </a:p>
        </p:txBody>
      </p:sp>
      <p:sp>
        <p:nvSpPr>
          <p:cNvPr id="4" name="슬라이드 이미지 개체 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A23E0FD0-4B71-4284-804F-B4DBF084AE9E}" type="slidenum">
              <a:rPr lang="ko-KR" altLang="en-US" smtClean="0"/>
              <a:pPr/>
              <a:t>‹#›</a:t>
            </a:fld>
            <a:endParaRPr lang="ko-KR" altLang="en-US"/>
          </a:p>
        </p:txBody>
      </p:sp>
    </p:spTree>
    <p:extLst>
      <p:ext uri="{BB962C8B-B14F-4D97-AF65-F5344CB8AC3E}">
        <p14:creationId xmlns:p14="http://schemas.microsoft.com/office/powerpoint/2010/main" val="280165786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3D55A88-8938-4F57-9BDE-E04D387AE339}" type="slidenum">
              <a:rPr lang="zh-CN" altLang="en-US" smtClean="0">
                <a:latin typeface="Calibri" pitchFamily="34" charset="0"/>
              </a:rPr>
              <a:pPr/>
              <a:t>1</a:t>
            </a:fld>
            <a:endParaRPr lang="en-US" altLang="zh-CN" smtClean="0">
              <a:latin typeface="Calibri" pitchFamily="34" charset="0"/>
            </a:endParaRPr>
          </a:p>
        </p:txBody>
      </p:sp>
    </p:spTree>
    <p:extLst>
      <p:ext uri="{BB962C8B-B14F-4D97-AF65-F5344CB8AC3E}">
        <p14:creationId xmlns:p14="http://schemas.microsoft.com/office/powerpoint/2010/main" val="2268601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sp>
        <p:nvSpPr>
          <p:cNvPr id="10" name="제목 1"/>
          <p:cNvSpPr>
            <a:spLocks noGrp="1"/>
          </p:cNvSpPr>
          <p:nvPr>
            <p:ph type="ctrTitle"/>
          </p:nvPr>
        </p:nvSpPr>
        <p:spPr>
          <a:xfrm>
            <a:off x="686027" y="2492897"/>
            <a:ext cx="7771947" cy="1469571"/>
          </a:xfrm>
          <a:prstGeom prst="rect">
            <a:avLst/>
          </a:prstGeom>
        </p:spPr>
        <p:txBody>
          <a:bodyPr lIns="68415" tIns="34208" rIns="68415" bIns="34208"/>
          <a:lstStyle>
            <a:lvl1pPr>
              <a:defRPr sz="4400" b="1">
                <a:latin typeface="돋움" pitchFamily="50" charset="-127"/>
                <a:ea typeface="돋움" pitchFamily="50" charset="-127"/>
              </a:defRPr>
            </a:lvl1pPr>
          </a:lstStyle>
          <a:p>
            <a:r>
              <a:rPr lang="ko-KR" altLang="en-US" dirty="0" smtClean="0"/>
              <a:t>마스터 제목 스타일 편집</a:t>
            </a:r>
            <a:endParaRPr lang="ko-KR" altLang="en-US" dirty="0"/>
          </a:p>
        </p:txBody>
      </p:sp>
      <p:sp>
        <p:nvSpPr>
          <p:cNvPr id="11" name="부제목 2"/>
          <p:cNvSpPr>
            <a:spLocks noGrp="1"/>
          </p:cNvSpPr>
          <p:nvPr>
            <p:ph type="subTitle" idx="1"/>
          </p:nvPr>
        </p:nvSpPr>
        <p:spPr>
          <a:xfrm>
            <a:off x="1372054" y="4429132"/>
            <a:ext cx="6399893" cy="1209896"/>
          </a:xfrm>
          <a:prstGeom prst="rect">
            <a:avLst/>
          </a:prstGeom>
        </p:spPr>
        <p:txBody>
          <a:bodyPr lIns="68415" tIns="34208" rIns="68415" bIns="34208"/>
          <a:lstStyle>
            <a:lvl1pPr marL="0" indent="0" algn="ctr">
              <a:buNone/>
              <a:defRPr b="1">
                <a:latin typeface="돋움" pitchFamily="50" charset="-127"/>
                <a:ea typeface="돋움" pitchFamily="50" charset="-127"/>
              </a:defRPr>
            </a:lvl1pPr>
            <a:lvl2pPr marL="342077" indent="0" algn="ctr">
              <a:buNone/>
              <a:defRPr/>
            </a:lvl2pPr>
            <a:lvl3pPr marL="684154" indent="0" algn="ctr">
              <a:buNone/>
              <a:defRPr/>
            </a:lvl3pPr>
            <a:lvl4pPr marL="1026231" indent="0" algn="ctr">
              <a:buNone/>
              <a:defRPr/>
            </a:lvl4pPr>
            <a:lvl5pPr marL="1368308" indent="0" algn="ctr">
              <a:buNone/>
              <a:defRPr/>
            </a:lvl5pPr>
            <a:lvl6pPr marL="1710385" indent="0" algn="ctr">
              <a:buNone/>
              <a:defRPr/>
            </a:lvl6pPr>
            <a:lvl7pPr marL="2052462" indent="0" algn="ctr">
              <a:buNone/>
              <a:defRPr/>
            </a:lvl7pPr>
            <a:lvl8pPr marL="2394539" indent="0" algn="ctr">
              <a:buNone/>
              <a:defRPr/>
            </a:lvl8pPr>
            <a:lvl9pPr marL="2736616" indent="0" algn="ctr">
              <a:buNone/>
              <a:defRPr/>
            </a:lvl9pPr>
          </a:lstStyle>
          <a:p>
            <a:r>
              <a:rPr lang="ko-KR" altLang="en-US" dirty="0" smtClean="0"/>
              <a:t>마스터 부제목 스타일 편집</a:t>
            </a:r>
            <a:endParaRPr lang="ko-KR" altLang="en-US" dirty="0"/>
          </a:p>
        </p:txBody>
      </p:sp>
      <p:sp>
        <p:nvSpPr>
          <p:cNvPr id="12" name="날짜 개체 틀 3"/>
          <p:cNvSpPr>
            <a:spLocks noGrp="1"/>
          </p:cNvSpPr>
          <p:nvPr>
            <p:ph type="dt" sz="half" idx="10"/>
          </p:nvPr>
        </p:nvSpPr>
        <p:spPr>
          <a:xfrm>
            <a:off x="457200" y="6245225"/>
            <a:ext cx="2133600" cy="476250"/>
          </a:xfrm>
          <a:prstGeom prst="rect">
            <a:avLst/>
          </a:prstGeom>
        </p:spPr>
        <p:txBody>
          <a:bodyPr/>
          <a:lstStyle>
            <a:lvl1pPr>
              <a:defRPr>
                <a:latin typeface="돋움" pitchFamily="50" charset="-127"/>
                <a:ea typeface="돋움" pitchFamily="50" charset="-127"/>
              </a:defRPr>
            </a:lvl1pPr>
          </a:lstStyle>
          <a:p>
            <a:endParaRPr lang="ko-KR" altLang="en-US"/>
          </a:p>
        </p:txBody>
      </p:sp>
      <p:sp>
        <p:nvSpPr>
          <p:cNvPr id="13" name="바닥글 개체 틀 4"/>
          <p:cNvSpPr>
            <a:spLocks noGrp="1"/>
          </p:cNvSpPr>
          <p:nvPr>
            <p:ph type="ftr" sz="quarter" idx="11"/>
          </p:nvPr>
        </p:nvSpPr>
        <p:spPr>
          <a:xfrm>
            <a:off x="3124200" y="6245225"/>
            <a:ext cx="2895600" cy="476250"/>
          </a:xfrm>
          <a:prstGeom prst="rect">
            <a:avLst/>
          </a:prstGeom>
        </p:spPr>
        <p:txBody>
          <a:bodyPr/>
          <a:lstStyle>
            <a:lvl1pPr>
              <a:defRPr>
                <a:latin typeface="돋움" pitchFamily="50" charset="-127"/>
                <a:ea typeface="돋움" pitchFamily="50" charset="-127"/>
              </a:defRPr>
            </a:lvl1pPr>
          </a:lstStyle>
          <a:p>
            <a:endParaRPr lang="ko-KR"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7" name="슬라이드 번호 개체 틀 6"/>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8"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9" name="직사각형 8"/>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0" name="직사각형 9"/>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5" name="그룹 14"/>
          <p:cNvGrpSpPr/>
          <p:nvPr userDrawn="1"/>
        </p:nvGrpSpPr>
        <p:grpSpPr>
          <a:xfrm>
            <a:off x="86794" y="6420497"/>
            <a:ext cx="1588940" cy="421015"/>
            <a:chOff x="86794" y="5672281"/>
            <a:chExt cx="1588940" cy="421015"/>
          </a:xfrm>
        </p:grpSpPr>
        <p:pic>
          <p:nvPicPr>
            <p:cNvPr id="16" name="그림 15"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7"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8" name="TextBox 17"/>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7" name="슬라이드 번호 개체 틀 6"/>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8"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9" name="직사각형 8"/>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0" name="직사각형 9"/>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5" name="그룹 14"/>
          <p:cNvGrpSpPr/>
          <p:nvPr userDrawn="1"/>
        </p:nvGrpSpPr>
        <p:grpSpPr>
          <a:xfrm>
            <a:off x="86794" y="6420497"/>
            <a:ext cx="1588940" cy="421015"/>
            <a:chOff x="86794" y="5672281"/>
            <a:chExt cx="1588940" cy="421015"/>
          </a:xfrm>
        </p:grpSpPr>
        <p:pic>
          <p:nvPicPr>
            <p:cNvPr id="16" name="그림 15"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7"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8" name="TextBox 17"/>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7"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8" name="직사각형 7"/>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9" name="직사각형 8"/>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4" name="그룹 13"/>
          <p:cNvGrpSpPr/>
          <p:nvPr userDrawn="1"/>
        </p:nvGrpSpPr>
        <p:grpSpPr>
          <a:xfrm>
            <a:off x="86794" y="6420497"/>
            <a:ext cx="1588940" cy="421015"/>
            <a:chOff x="86794" y="5672281"/>
            <a:chExt cx="1588940" cy="421015"/>
          </a:xfrm>
        </p:grpSpPr>
        <p:pic>
          <p:nvPicPr>
            <p:cNvPr id="15" name="그림 14"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6"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7" name="TextBox 16"/>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7"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8" name="직사각형 7"/>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9" name="직사각형 8"/>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4" name="그룹 13"/>
          <p:cNvGrpSpPr/>
          <p:nvPr userDrawn="1"/>
        </p:nvGrpSpPr>
        <p:grpSpPr>
          <a:xfrm>
            <a:off x="86794" y="6420497"/>
            <a:ext cx="1588940" cy="421015"/>
            <a:chOff x="86794" y="5672281"/>
            <a:chExt cx="1588940" cy="421015"/>
          </a:xfrm>
        </p:grpSpPr>
        <p:pic>
          <p:nvPicPr>
            <p:cNvPr id="15" name="그림 14"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6"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7" name="TextBox 16"/>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빈 화면">
    <p:spTree>
      <p:nvGrpSpPr>
        <p:cNvPr id="1" name=""/>
        <p:cNvGrpSpPr/>
        <p:nvPr/>
      </p:nvGrpSpPr>
      <p:grpSpPr>
        <a:xfrm>
          <a:off x="0" y="0"/>
          <a:ext cx="0" cy="0"/>
          <a:chOff x="0" y="0"/>
          <a:chExt cx="0" cy="0"/>
        </a:xfrm>
      </p:grpSpPr>
      <p:sp>
        <p:nvSpPr>
          <p:cNvPr id="16" name="제목 1"/>
          <p:cNvSpPr>
            <a:spLocks noGrp="1"/>
          </p:cNvSpPr>
          <p:nvPr>
            <p:ph type="title"/>
          </p:nvPr>
        </p:nvSpPr>
        <p:spPr>
          <a:xfrm>
            <a:off x="456974" y="60098"/>
            <a:ext cx="8230053" cy="511383"/>
          </a:xfrm>
          <a:prstGeom prst="rect">
            <a:avLst/>
          </a:prstGeom>
        </p:spPr>
        <p:txBody>
          <a:bodyPr lIns="68415" tIns="34208" rIns="68415" bIns="34208"/>
          <a:lstStyle>
            <a:lvl1pPr>
              <a:defRPr sz="2400" b="1" baseline="0">
                <a:latin typeface="맑은 고딕" pitchFamily="50" charset="-127"/>
                <a:ea typeface="맑은 고딕" pitchFamily="50" charset="-127"/>
              </a:defRPr>
            </a:lvl1pPr>
          </a:lstStyle>
          <a:p>
            <a:r>
              <a:rPr lang="ko-KR" altLang="en-US" dirty="0" smtClean="0"/>
              <a:t>마스터 제목 스타일 편집</a:t>
            </a:r>
            <a:endParaRPr lang="ko-KR" altLang="en-US" dirty="0"/>
          </a:p>
        </p:txBody>
      </p:sp>
      <p:sp>
        <p:nvSpPr>
          <p:cNvPr id="17" name="내용 개체 틀 2"/>
          <p:cNvSpPr>
            <a:spLocks noGrp="1"/>
          </p:cNvSpPr>
          <p:nvPr>
            <p:ph idx="1"/>
          </p:nvPr>
        </p:nvSpPr>
        <p:spPr>
          <a:xfrm>
            <a:off x="456974" y="908050"/>
            <a:ext cx="8230053" cy="5401270"/>
          </a:xfrm>
          <a:prstGeom prst="rect">
            <a:avLst/>
          </a:prstGeom>
        </p:spPr>
        <p:txBody>
          <a:bodyPr lIns="68415" tIns="34208" rIns="68415" bIns="34208"/>
          <a:lstStyle>
            <a:lvl1pPr>
              <a:buFont typeface="Wingdings" pitchFamily="2" charset="2"/>
              <a:buChar char="Ø"/>
              <a:defRPr sz="1800" baseline="0">
                <a:latin typeface="맑은 고딕" pitchFamily="50" charset="-127"/>
                <a:ea typeface="맑은 고딕" pitchFamily="50" charset="-127"/>
              </a:defRPr>
            </a:lvl1pPr>
            <a:lvl2pPr>
              <a:defRPr sz="1800" baseline="0">
                <a:latin typeface="맑은 고딕" pitchFamily="50" charset="-127"/>
                <a:ea typeface="맑은 고딕" pitchFamily="50" charset="-127"/>
              </a:defRPr>
            </a:lvl2pPr>
            <a:lvl3pPr>
              <a:buFont typeface="Wingdings" pitchFamily="2" charset="2"/>
              <a:buChar char="§"/>
              <a:defRPr sz="1800" baseline="0">
                <a:latin typeface="맑은 고딕" pitchFamily="50" charset="-127"/>
                <a:ea typeface="맑은 고딕" pitchFamily="50" charset="-127"/>
              </a:defRPr>
            </a:lvl3pPr>
            <a:lvl4pPr>
              <a:buFont typeface="Arial" pitchFamily="34" charset="0"/>
              <a:buChar char="•"/>
              <a:defRPr sz="1800" baseline="0">
                <a:latin typeface="맑은 고딕" pitchFamily="50" charset="-127"/>
                <a:ea typeface="맑은 고딕" pitchFamily="50" charset="-127"/>
              </a:defRPr>
            </a:lvl4pPr>
            <a:lvl5pPr>
              <a:defRPr sz="18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18" name="Line 14"/>
          <p:cNvSpPr>
            <a:spLocks noChangeShapeType="1"/>
          </p:cNvSpPr>
          <p:nvPr userDrawn="1"/>
        </p:nvSpPr>
        <p:spPr bwMode="auto">
          <a:xfrm>
            <a:off x="0" y="534988"/>
            <a:ext cx="9144000" cy="0"/>
          </a:xfrm>
          <a:prstGeom prst="line">
            <a:avLst/>
          </a:prstGeom>
          <a:noFill/>
          <a:ln w="9525">
            <a:solidFill>
              <a:schemeClr val="tx1"/>
            </a:solidFill>
            <a:round/>
            <a:headEnd/>
            <a:tailEnd/>
          </a:ln>
        </p:spPr>
        <p:txBody>
          <a:bodyPr/>
          <a:lstStyle/>
          <a:p>
            <a:endParaRPr lang="ko-KR" altLang="en-US"/>
          </a:p>
        </p:txBody>
      </p:sp>
      <p:sp>
        <p:nvSpPr>
          <p:cNvPr id="28" name="슬라이드 번호 개체 틀 3"/>
          <p:cNvSpPr>
            <a:spLocks noGrp="1"/>
          </p:cNvSpPr>
          <p:nvPr>
            <p:ph type="sldNum" sz="quarter" idx="12"/>
          </p:nvPr>
        </p:nvSpPr>
        <p:spPr>
          <a:xfrm>
            <a:off x="3501903" y="6500834"/>
            <a:ext cx="2133600" cy="238082"/>
          </a:xfrm>
        </p:spPr>
        <p:txBody>
          <a:bodyPr/>
          <a:lstStyle>
            <a:lvl1pPr algn="ctr">
              <a:defRPr sz="1200" b="1"/>
            </a:lvl1pPr>
          </a:lstStyle>
          <a:p>
            <a:fld id="{E667E36C-1A9B-4CB3-A131-4C3E309ED61B}" type="slidenum">
              <a:rPr lang="ko-KR" altLang="en-US" smtClean="0"/>
              <a:pPr/>
              <a:t>‹#›</a:t>
            </a:fld>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4" name="날짜 개체 틀 3"/>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p:txBody>
          <a:bodyPr/>
          <a:lstStyle/>
          <a:p>
            <a:fld id="{A57340B9-323D-4D17-952A-F06A8B1E6D3B}" type="slidenum">
              <a:rPr lang="ko-KR" altLang="en-US" smtClean="0"/>
              <a:pPr/>
              <a:t>‹#›</a:t>
            </a:fld>
            <a:endParaRPr lang="ko-KR" altLang="en-US" dirty="0"/>
          </a:p>
        </p:txBody>
      </p:sp>
      <p:sp>
        <p:nvSpPr>
          <p:cNvPr id="7"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8" name="직사각형 7"/>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9" name="직사각형 8"/>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5" name="그룹 14"/>
          <p:cNvGrpSpPr/>
          <p:nvPr userDrawn="1"/>
        </p:nvGrpSpPr>
        <p:grpSpPr>
          <a:xfrm>
            <a:off x="86794" y="6420497"/>
            <a:ext cx="1588940" cy="421015"/>
            <a:chOff x="86794" y="5672281"/>
            <a:chExt cx="1588940" cy="421015"/>
          </a:xfrm>
        </p:grpSpPr>
        <p:pic>
          <p:nvPicPr>
            <p:cNvPr id="12" name="그림 11"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3"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4" name="TextBox 13"/>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p:txBody>
          <a:bodyPr/>
          <a:lstStyle/>
          <a:p>
            <a:fld id="{A57340B9-323D-4D17-952A-F06A8B1E6D3B}"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5" name="바닥글 개체 틀 4"/>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6" name="슬라이드 번호 개체 틀 5"/>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7"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8" name="직사각형 7"/>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9" name="직사각형 8"/>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4" name="그룹 13"/>
          <p:cNvGrpSpPr/>
          <p:nvPr userDrawn="1"/>
        </p:nvGrpSpPr>
        <p:grpSpPr>
          <a:xfrm>
            <a:off x="86794" y="6420497"/>
            <a:ext cx="1588940" cy="421015"/>
            <a:chOff x="86794" y="5672281"/>
            <a:chExt cx="1588940" cy="421015"/>
          </a:xfrm>
        </p:grpSpPr>
        <p:pic>
          <p:nvPicPr>
            <p:cNvPr id="15" name="그림 14"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6"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7" name="TextBox 16"/>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6" name="바닥글 개체 틀 5"/>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7" name="슬라이드 번호 개체 틀 6"/>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8"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9" name="직사각형 8"/>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0" name="직사각형 9"/>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5" name="그룹 14"/>
          <p:cNvGrpSpPr/>
          <p:nvPr userDrawn="1"/>
        </p:nvGrpSpPr>
        <p:grpSpPr>
          <a:xfrm>
            <a:off x="86794" y="6420497"/>
            <a:ext cx="1588940" cy="421015"/>
            <a:chOff x="86794" y="5672281"/>
            <a:chExt cx="1588940" cy="421015"/>
          </a:xfrm>
        </p:grpSpPr>
        <p:pic>
          <p:nvPicPr>
            <p:cNvPr id="16" name="그림 15"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7"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8" name="TextBox 17"/>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8" name="바닥글 개체 틀 7"/>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9" name="슬라이드 번호 개체 틀 8"/>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10"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11" name="직사각형 10"/>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2" name="직사각형 11"/>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7" name="그룹 16"/>
          <p:cNvGrpSpPr/>
          <p:nvPr userDrawn="1"/>
        </p:nvGrpSpPr>
        <p:grpSpPr>
          <a:xfrm>
            <a:off x="86794" y="6420497"/>
            <a:ext cx="1588940" cy="421015"/>
            <a:chOff x="86794" y="5672281"/>
            <a:chExt cx="1588940" cy="421015"/>
          </a:xfrm>
        </p:grpSpPr>
        <p:pic>
          <p:nvPicPr>
            <p:cNvPr id="18" name="그림 17"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9"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20" name="TextBox 19"/>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4" name="바닥글 개체 틀 3"/>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5" name="슬라이드 번호 개체 틀 4"/>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6"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7" name="직사각형 6"/>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8" name="직사각형 7"/>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9" name="그룹 8"/>
          <p:cNvGrpSpPr/>
          <p:nvPr userDrawn="1"/>
        </p:nvGrpSpPr>
        <p:grpSpPr>
          <a:xfrm>
            <a:off x="86794" y="6420497"/>
            <a:ext cx="1588940" cy="421015"/>
            <a:chOff x="86794" y="5672281"/>
            <a:chExt cx="1588940" cy="421015"/>
          </a:xfrm>
        </p:grpSpPr>
        <p:pic>
          <p:nvPicPr>
            <p:cNvPr id="10" name="그림 9"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1"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2" name="TextBox 11"/>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356350"/>
            <a:ext cx="2133600" cy="365125"/>
          </a:xfrm>
          <a:prstGeom prst="rect">
            <a:avLst/>
          </a:prstGeom>
        </p:spPr>
        <p:txBody>
          <a:bodyPr/>
          <a:lstStyle/>
          <a:p>
            <a:endParaRPr lang="ko-KR" altLang="en-US"/>
          </a:p>
        </p:txBody>
      </p:sp>
      <p:sp>
        <p:nvSpPr>
          <p:cNvPr id="3" name="바닥글 개체 틀 2"/>
          <p:cNvSpPr>
            <a:spLocks noGrp="1"/>
          </p:cNvSpPr>
          <p:nvPr>
            <p:ph type="ftr" sz="quarter" idx="11"/>
          </p:nvPr>
        </p:nvSpPr>
        <p:spPr>
          <a:xfrm>
            <a:off x="3124200" y="6356350"/>
            <a:ext cx="2895600" cy="365125"/>
          </a:xfrm>
          <a:prstGeom prst="rect">
            <a:avLst/>
          </a:prstGeom>
        </p:spPr>
        <p:txBody>
          <a:bodyPr/>
          <a:lstStyle/>
          <a:p>
            <a:endParaRPr lang="ko-KR" altLang="en-US"/>
          </a:p>
        </p:txBody>
      </p:sp>
      <p:sp>
        <p:nvSpPr>
          <p:cNvPr id="4" name="슬라이드 번호 개체 틀 3"/>
          <p:cNvSpPr>
            <a:spLocks noGrp="1"/>
          </p:cNvSpPr>
          <p:nvPr>
            <p:ph type="sldNum" sz="quarter" idx="12"/>
          </p:nvPr>
        </p:nvSpPr>
        <p:spPr/>
        <p:txBody>
          <a:bodyPr/>
          <a:lstStyle/>
          <a:p>
            <a:fld id="{A57340B9-323D-4D17-952A-F06A8B1E6D3B}" type="slidenum">
              <a:rPr lang="ko-KR" altLang="en-US" smtClean="0"/>
              <a:pPr/>
              <a:t>‹#›</a:t>
            </a:fld>
            <a:endParaRPr lang="ko-KR" altLang="en-US"/>
          </a:p>
        </p:txBody>
      </p:sp>
      <p:sp>
        <p:nvSpPr>
          <p:cNvPr id="5" name="Rectangle 8"/>
          <p:cNvSpPr>
            <a:spLocks noChangeArrowheads="1"/>
          </p:cNvSpPr>
          <p:nvPr userDrawn="1"/>
        </p:nvSpPr>
        <p:spPr bwMode="auto">
          <a:xfrm>
            <a:off x="0" y="116632"/>
            <a:ext cx="467544" cy="432792"/>
          </a:xfrm>
          <a:prstGeom prst="rect">
            <a:avLst/>
          </a:prstGeom>
          <a:solidFill>
            <a:srgbClr val="FF6600"/>
          </a:solidFill>
          <a:ln w="9525">
            <a:noFill/>
            <a:miter lim="800000"/>
            <a:headEnd/>
            <a:tailEnd/>
          </a:ln>
          <a:effectLst/>
        </p:spPr>
        <p:txBody>
          <a:bodyPr wrap="none" anchor="ctr"/>
          <a:lstStyle/>
          <a:p>
            <a:pPr fontAlgn="auto">
              <a:spcBef>
                <a:spcPts val="0"/>
              </a:spcBef>
              <a:spcAft>
                <a:spcPts val="0"/>
              </a:spcAft>
              <a:defRPr/>
            </a:pPr>
            <a:endParaRPr kumimoji="0" lang="ko-KR" altLang="en-US">
              <a:latin typeface="Times New Roman" pitchFamily="18" charset="0"/>
              <a:ea typeface="+mn-ea"/>
              <a:cs typeface="Times New Roman" pitchFamily="18" charset="0"/>
            </a:endParaRPr>
          </a:p>
        </p:txBody>
      </p:sp>
      <p:sp>
        <p:nvSpPr>
          <p:cNvPr id="6" name="직사각형 5"/>
          <p:cNvSpPr/>
          <p:nvPr userDrawn="1"/>
        </p:nvSpPr>
        <p:spPr>
          <a:xfrm flipV="1">
            <a:off x="0" y="692696"/>
            <a:ext cx="7072313" cy="46038"/>
          </a:xfrm>
          <a:prstGeom prst="rect">
            <a:avLst/>
          </a:prstGeom>
          <a:gradFill>
            <a:gsLst>
              <a:gs pos="0">
                <a:srgbClr val="99CCFF"/>
              </a:gs>
              <a:gs pos="99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7" name="직사각형 6"/>
          <p:cNvSpPr/>
          <p:nvPr userDrawn="1"/>
        </p:nvSpPr>
        <p:spPr>
          <a:xfrm flipV="1">
            <a:off x="4572000" y="333375"/>
            <a:ext cx="4572000" cy="45719"/>
          </a:xfrm>
          <a:prstGeom prst="rect">
            <a:avLst/>
          </a:prstGeom>
          <a:gradFill>
            <a:gsLst>
              <a:gs pos="0">
                <a:schemeClr val="bg1"/>
              </a:gs>
              <a:gs pos="99000">
                <a:srgbClr val="99CC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2" name="그룹 11"/>
          <p:cNvGrpSpPr/>
          <p:nvPr userDrawn="1"/>
        </p:nvGrpSpPr>
        <p:grpSpPr>
          <a:xfrm>
            <a:off x="86794" y="6420497"/>
            <a:ext cx="1588940" cy="421015"/>
            <a:chOff x="86794" y="5672281"/>
            <a:chExt cx="1588940" cy="421015"/>
          </a:xfrm>
        </p:grpSpPr>
        <p:pic>
          <p:nvPicPr>
            <p:cNvPr id="13" name="그림 12" descr="coop_logo.png">
              <a:hlinkClick r:id="" action="ppaction://noaction"/>
            </p:cNvPr>
            <p:cNvPicPr>
              <a:picLocks noChangeAspect="1"/>
            </p:cNvPicPr>
            <p:nvPr userDrawn="1"/>
          </p:nvPicPr>
          <p:blipFill>
            <a:blip r:embed="rId2" cstate="print"/>
            <a:srcRect r="74469" b="-4380"/>
            <a:stretch>
              <a:fillRect/>
            </a:stretch>
          </p:blipFill>
          <p:spPr>
            <a:xfrm>
              <a:off x="86794" y="5733256"/>
              <a:ext cx="331948" cy="317557"/>
            </a:xfrm>
            <a:prstGeom prst="rect">
              <a:avLst/>
            </a:prstGeom>
          </p:spPr>
        </p:pic>
        <p:sp>
          <p:nvSpPr>
            <p:cNvPr id="14" name="TextBox 13"/>
            <p:cNvSpPr txBox="1"/>
            <p:nvPr userDrawn="1"/>
          </p:nvSpPr>
          <p:spPr>
            <a:xfrm>
              <a:off x="317108" y="5847075"/>
              <a:ext cx="1358626" cy="24622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500" b="1" spc="-20" baseline="0" dirty="0" smtClean="0">
                  <a:solidFill>
                    <a:schemeClr val="tx2">
                      <a:lumMod val="75000"/>
                    </a:schemeClr>
                  </a:solidFill>
                  <a:latin typeface="Palatino Linotype" pitchFamily="18" charset="0"/>
                  <a:ea typeface="+mn-ea"/>
                  <a:cs typeface="Arial" pitchFamily="34" charset="0"/>
                </a:rPr>
                <a:t>Cooperative Wireless</a:t>
              </a:r>
              <a:r>
                <a:rPr lang="en-US" altLang="ko-KR" sz="500" b="1" spc="-10" baseline="0" dirty="0" smtClean="0">
                  <a:solidFill>
                    <a:schemeClr val="tx2">
                      <a:lumMod val="75000"/>
                    </a:schemeClr>
                  </a:solidFill>
                  <a:latin typeface="Palatino Linotype" pitchFamily="18" charset="0"/>
                  <a:ea typeface="+mn-ea"/>
                  <a:cs typeface="Arial" pitchFamily="34" charset="0"/>
                </a:rPr>
                <a:t> </a:t>
              </a:r>
              <a:r>
                <a:rPr lang="en-US" altLang="ko-KR" sz="500" b="1" spc="-30" baseline="0" dirty="0" smtClean="0">
                  <a:solidFill>
                    <a:schemeClr val="tx2">
                      <a:lumMod val="75000"/>
                    </a:schemeClr>
                  </a:solidFill>
                  <a:latin typeface="Palatino Linotype" pitchFamily="18" charset="0"/>
                  <a:ea typeface="+mn-ea"/>
                  <a:cs typeface="Arial" pitchFamily="34" charset="0"/>
                </a:rPr>
                <a:t>Communications</a:t>
              </a:r>
              <a:r>
                <a:rPr lang="en-US" altLang="ko-KR" sz="500" b="1" spc="-10" baseline="0" dirty="0" smtClean="0">
                  <a:solidFill>
                    <a:schemeClr val="tx2">
                      <a:lumMod val="75000"/>
                    </a:schemeClr>
                  </a:solidFill>
                  <a:latin typeface="Palatino Linotype" pitchFamily="18" charset="0"/>
                  <a:ea typeface="+mn-ea"/>
                  <a:cs typeface="Arial" pitchFamily="34" charset="0"/>
                </a:rPr>
                <a:t> </a:t>
              </a:r>
              <a:br>
                <a:rPr lang="en-US" altLang="ko-KR" sz="500" b="1" spc="-10" baseline="0" dirty="0" smtClean="0">
                  <a:solidFill>
                    <a:schemeClr val="tx2">
                      <a:lumMod val="75000"/>
                    </a:schemeClr>
                  </a:solidFill>
                  <a:latin typeface="Palatino Linotype" pitchFamily="18" charset="0"/>
                  <a:ea typeface="+mn-ea"/>
                  <a:cs typeface="Arial" pitchFamily="34" charset="0"/>
                </a:rPr>
              </a:br>
              <a:r>
                <a:rPr lang="en-US" altLang="ko-KR" sz="500" b="1" spc="-10" baseline="0" dirty="0" smtClean="0">
                  <a:solidFill>
                    <a:schemeClr val="tx2">
                      <a:lumMod val="75000"/>
                    </a:schemeClr>
                  </a:solidFill>
                  <a:latin typeface="Palatino Linotype" pitchFamily="18" charset="0"/>
                  <a:ea typeface="+mn-ea"/>
                  <a:cs typeface="Arial" pitchFamily="34" charset="0"/>
                </a:rPr>
                <a:t>Research Center</a:t>
              </a:r>
              <a:endParaRPr lang="ko-KR" altLang="en-US" sz="500" b="1" spc="-20" baseline="0" dirty="0">
                <a:solidFill>
                  <a:schemeClr val="tx2">
                    <a:lumMod val="75000"/>
                  </a:schemeClr>
                </a:solidFill>
                <a:latin typeface="Palatino Linotype" pitchFamily="18" charset="0"/>
                <a:ea typeface="+mn-ea"/>
                <a:cs typeface="Arial" pitchFamily="34" charset="0"/>
              </a:endParaRPr>
            </a:p>
          </p:txBody>
        </p:sp>
        <p:sp>
          <p:nvSpPr>
            <p:cNvPr id="15" name="TextBox 14"/>
            <p:cNvSpPr txBox="1"/>
            <p:nvPr userDrawn="1"/>
          </p:nvSpPr>
          <p:spPr>
            <a:xfrm>
              <a:off x="296554" y="5672281"/>
              <a:ext cx="1302408" cy="276999"/>
            </a:xfrm>
            <a:prstGeom prst="rect">
              <a:avLst/>
            </a:prstGeom>
            <a:noFill/>
          </p:spPr>
          <p:txBody>
            <a:bodyPr wrap="none" rtlCol="0">
              <a:spAutoFit/>
            </a:bodyPr>
            <a:lstStyle/>
            <a:p>
              <a:r>
                <a:rPr lang="en-US" altLang="ko-KR" sz="1200" b="1" dirty="0" smtClean="0">
                  <a:solidFill>
                    <a:schemeClr val="tx2">
                      <a:lumMod val="75000"/>
                    </a:schemeClr>
                  </a:solidFill>
                  <a:latin typeface="Palatino Linotype" pitchFamily="18" charset="0"/>
                </a:rPr>
                <a:t>COOP-Wireless</a:t>
              </a:r>
              <a:endParaRPr lang="ko-KR" altLang="en-US" sz="1200" b="1" dirty="0">
                <a:solidFill>
                  <a:schemeClr val="tx2">
                    <a:lumMod val="75000"/>
                  </a:schemeClr>
                </a:solidFill>
                <a:latin typeface="Palatino Linotype" pitchFamily="18" charset="0"/>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7340B9-323D-4D17-952A-F06A8B1E6D3B}"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0" r:id="rId3"/>
    <p:sldLayoutId id="2147483649"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435225"/>
            <a:ext cx="7772400" cy="1470025"/>
          </a:xfrm>
        </p:spPr>
        <p:txBody>
          <a:bodyPr>
            <a:normAutofit fontScale="90000"/>
          </a:bodyPr>
          <a:lstStyle/>
          <a:p>
            <a:r>
              <a:rPr lang="en-US" altLang="ko-KR" sz="4000" dirty="0">
                <a:latin typeface="Calibri" panose="020F0502020204030204" pitchFamily="34" charset="0"/>
                <a:ea typeface="굴림" charset="-127"/>
              </a:rPr>
              <a:t>WF on </a:t>
            </a:r>
            <a:r>
              <a:rPr lang="en-US" altLang="ko-KR" sz="4000" dirty="0" smtClean="0">
                <a:latin typeface="Calibri" panose="020F0502020204030204" pitchFamily="34" charset="0"/>
                <a:ea typeface="굴림" charset="-127"/>
              </a:rPr>
              <a:t>power control for simultaneous UL TX and SL TX </a:t>
            </a:r>
            <a:r>
              <a:rPr lang="en-US" altLang="ko-KR" sz="4000" dirty="0">
                <a:latin typeface="Calibri" panose="020F0502020204030204" pitchFamily="34" charset="0"/>
                <a:ea typeface="굴림" charset="-127"/>
              </a:rPr>
              <a:t>in different </a:t>
            </a:r>
            <a:r>
              <a:rPr lang="en-US" altLang="ko-KR" sz="4000" dirty="0" smtClean="0">
                <a:latin typeface="Calibri" panose="020F0502020204030204" pitchFamily="34" charset="0"/>
                <a:ea typeface="굴림" charset="-127"/>
              </a:rPr>
              <a:t>carriers</a:t>
            </a:r>
            <a:endParaRPr lang="en-US" altLang="zh-CN" sz="4000" dirty="0" smtClean="0">
              <a:latin typeface="Calibri" panose="020F0502020204030204" pitchFamily="34" charset="0"/>
              <a:cs typeface="Times New Roman" pitchFamily="18" charset="0"/>
            </a:endParaRPr>
          </a:p>
        </p:txBody>
      </p:sp>
      <p:sp>
        <p:nvSpPr>
          <p:cNvPr id="2051" name="Subtitle 2"/>
          <p:cNvSpPr>
            <a:spLocks noGrp="1"/>
          </p:cNvSpPr>
          <p:nvPr>
            <p:ph type="subTitle" idx="1"/>
          </p:nvPr>
        </p:nvSpPr>
        <p:spPr>
          <a:xfrm>
            <a:off x="914400" y="4267200"/>
            <a:ext cx="7467600" cy="1981200"/>
          </a:xfrm>
        </p:spPr>
        <p:txBody>
          <a:bodyPr/>
          <a:lstStyle/>
          <a:p>
            <a:pPr eaLnBrk="1" latinLnBrk="0" hangingPunct="1"/>
            <a:r>
              <a:rPr lang="en-US" altLang="zh-CN" sz="2800" dirty="0" smtClean="0">
                <a:solidFill>
                  <a:schemeClr val="tx1"/>
                </a:solidFill>
                <a:latin typeface="Calibri" panose="020F0502020204030204" pitchFamily="34" charset="0"/>
                <a:cs typeface="Times New Roman" pitchFamily="18" charset="0"/>
              </a:rPr>
              <a:t>LG Electronics</a:t>
            </a:r>
            <a:r>
              <a:rPr lang="en-US" altLang="zh-CN" sz="2800" dirty="0" smtClean="0">
                <a:solidFill>
                  <a:schemeClr val="tx1"/>
                </a:solidFill>
                <a:latin typeface="Calibri" panose="020F0502020204030204" pitchFamily="34" charset="0"/>
                <a:cs typeface="Times New Roman" pitchFamily="18" charset="0"/>
              </a:rPr>
              <a:t>, Qualcomm, ZTE</a:t>
            </a:r>
            <a:endParaRPr lang="en-US" altLang="zh-CN" sz="2800" dirty="0" smtClean="0">
              <a:solidFill>
                <a:srgbClr val="A6A6A6"/>
              </a:solidFill>
              <a:latin typeface="Calibri" panose="020F0502020204030204" pitchFamily="34" charset="0"/>
              <a:cs typeface="Times New Roman" pitchFamily="18" charset="0"/>
            </a:endParaRPr>
          </a:p>
        </p:txBody>
      </p:sp>
      <p:sp>
        <p:nvSpPr>
          <p:cNvPr id="2052"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b="1" dirty="0" smtClean="0">
                <a:latin typeface="Calibri" pitchFamily="34" charset="0"/>
              </a:rPr>
              <a:t>3GPP TSG RAN WG1 Meeting #87</a:t>
            </a:r>
            <a:r>
              <a:rPr lang="en-GB" altLang="ko-KR" b="1" dirty="0" smtClean="0">
                <a:latin typeface="Calibri" pitchFamily="34" charset="0"/>
                <a:cs typeface="Times New Roman" pitchFamily="18" charset="0"/>
              </a:rPr>
              <a:t>				                     R1-16xxxxx</a:t>
            </a:r>
            <a:endParaRPr lang="en-US" altLang="ko-KR" b="1" dirty="0" smtClean="0">
              <a:latin typeface="Calibri" pitchFamily="34" charset="0"/>
              <a:cs typeface="Times New Roman" pitchFamily="18" charset="0"/>
            </a:endParaRPr>
          </a:p>
          <a:p>
            <a:r>
              <a:rPr lang="en-US" altLang="ko-KR" b="1" dirty="0" smtClean="0">
                <a:latin typeface="Calibri" panose="020F0502020204030204" pitchFamily="34" charset="0"/>
              </a:rPr>
              <a:t>Reno, US 14</a:t>
            </a:r>
            <a:r>
              <a:rPr lang="en-US" altLang="ko-KR" b="1" baseline="30000" dirty="0" smtClean="0">
                <a:latin typeface="Calibri" panose="020F0502020204030204" pitchFamily="34" charset="0"/>
              </a:rPr>
              <a:t>th</a:t>
            </a:r>
            <a:r>
              <a:rPr lang="en-US" altLang="ko-KR" b="1" dirty="0" smtClean="0">
                <a:latin typeface="Calibri" panose="020F0502020204030204" pitchFamily="34" charset="0"/>
              </a:rPr>
              <a:t> - 18</a:t>
            </a:r>
            <a:r>
              <a:rPr lang="en-US" altLang="ko-KR" b="1" baseline="30000" dirty="0" smtClean="0">
                <a:latin typeface="Calibri" panose="020F0502020204030204" pitchFamily="34" charset="0"/>
              </a:rPr>
              <a:t>th</a:t>
            </a:r>
            <a:r>
              <a:rPr lang="en-US" altLang="ko-KR" b="1" dirty="0" smtClean="0">
                <a:latin typeface="Calibri" panose="020F0502020204030204" pitchFamily="34" charset="0"/>
              </a:rPr>
              <a:t> November 2016</a:t>
            </a:r>
            <a:endParaRPr lang="ko-KR" altLang="ko-KR" dirty="0">
              <a:latin typeface="Calibri" panose="020F0502020204030204" pitchFamily="34" charset="0"/>
            </a:endParaRPr>
          </a:p>
        </p:txBody>
      </p:sp>
      <p:sp>
        <p:nvSpPr>
          <p:cNvPr id="2053" name="TextBox 4"/>
          <p:cNvSpPr txBox="1">
            <a:spLocks noChangeArrowheads="1"/>
          </p:cNvSpPr>
          <p:nvPr/>
        </p:nvSpPr>
        <p:spPr bwMode="auto">
          <a:xfrm>
            <a:off x="381000" y="1600200"/>
            <a:ext cx="2131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ko-KR" dirty="0">
                <a:latin typeface="Calibri" panose="020F0502020204030204" pitchFamily="34" charset="0"/>
              </a:rPr>
              <a:t>Agenda item: </a:t>
            </a:r>
            <a:r>
              <a:rPr lang="en-US" altLang="ko-KR" dirty="0" smtClean="0">
                <a:latin typeface="Calibri" pitchFamily="34" charset="0"/>
              </a:rPr>
              <a:t>6.2.1.5</a:t>
            </a:r>
            <a:endParaRPr lang="en-US" altLang="ko-KR" dirty="0">
              <a:latin typeface="Calibri" pitchFamily="34" charset="0"/>
            </a:endParaRPr>
          </a:p>
        </p:txBody>
      </p:sp>
    </p:spTree>
    <p:extLst>
      <p:ext uri="{BB962C8B-B14F-4D97-AF65-F5344CB8AC3E}">
        <p14:creationId xmlns:p14="http://schemas.microsoft.com/office/powerpoint/2010/main" val="792693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2800" dirty="0" smtClean="0">
                <a:latin typeface="Calibri" panose="020F0502020204030204" pitchFamily="34" charset="0"/>
              </a:rPr>
              <a:t>Background#1</a:t>
            </a:r>
            <a:endParaRPr lang="ko-KR" altLang="en-US" sz="2800" dirty="0">
              <a:latin typeface="Calibri" panose="020F0502020204030204" pitchFamily="34" charset="0"/>
            </a:endParaRPr>
          </a:p>
        </p:txBody>
      </p:sp>
      <p:sp>
        <p:nvSpPr>
          <p:cNvPr id="3" name="내용 개체 틀 2"/>
          <p:cNvSpPr>
            <a:spLocks noGrp="1"/>
          </p:cNvSpPr>
          <p:nvPr>
            <p:ph idx="1"/>
          </p:nvPr>
        </p:nvSpPr>
        <p:spPr>
          <a:xfrm>
            <a:off x="456974" y="908050"/>
            <a:ext cx="8230053" cy="5689302"/>
          </a:xfrm>
        </p:spPr>
        <p:txBody>
          <a:bodyPr>
            <a:noAutofit/>
          </a:bodyPr>
          <a:lstStyle/>
          <a:p>
            <a:pPr algn="just">
              <a:buFont typeface="Wingdings" panose="05000000000000000000" pitchFamily="2" charset="2"/>
              <a:buChar char="l"/>
            </a:pPr>
            <a:r>
              <a:rPr lang="en-US" altLang="ko-KR" b="1" u="sng" dirty="0" smtClean="0">
                <a:latin typeface="Calibri" panose="020F0502020204030204" pitchFamily="34" charset="0"/>
                <a:cs typeface="Times New Roman" panose="02020603050405020304" pitchFamily="18" charset="0"/>
              </a:rPr>
              <a:t>Agreements (RAN1#86bis meeting)</a:t>
            </a:r>
          </a:p>
          <a:p>
            <a:pPr lvl="1" algn="just"/>
            <a:r>
              <a:rPr lang="en-GB" altLang="ko-KR" dirty="0" smtClean="0">
                <a:latin typeface="Calibri" panose="020F0502020204030204" pitchFamily="34" charset="0"/>
              </a:rPr>
              <a:t>From </a:t>
            </a:r>
            <a:r>
              <a:rPr lang="en-GB" altLang="ko-KR" dirty="0">
                <a:latin typeface="Calibri" panose="020F0502020204030204" pitchFamily="34" charset="0"/>
              </a:rPr>
              <a:t>RAN1 viewpoint, the following three cases can be supported regarding the capability of LTE V2X devices on the simultaneous transmission of UL and SL.</a:t>
            </a:r>
            <a:endParaRPr lang="ko-KR" altLang="ko-KR" dirty="0">
              <a:latin typeface="Calibri" panose="020F0502020204030204" pitchFamily="34"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Case 1: UL TX and SL TX use separate TX chains and separate power budget</a:t>
            </a:r>
            <a:endParaRPr lang="ko-KR" altLang="ko-KR" dirty="0">
              <a:latin typeface="Calibri" panose="020F0502020204030204" pitchFamily="34" charset="0"/>
              <a:cs typeface="Times New Roman" panose="02020603050405020304" pitchFamily="18"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Case 2: UL TX and SL TX use separate TX chains but sharing power budget</a:t>
            </a:r>
            <a:endParaRPr lang="ko-KR" altLang="ko-KR" dirty="0">
              <a:latin typeface="Calibri" panose="020F0502020204030204" pitchFamily="34" charset="0"/>
              <a:cs typeface="Times New Roman" panose="02020603050405020304" pitchFamily="18"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Case 3: UL TX and SL TX share TX chains and power budget</a:t>
            </a:r>
            <a:endParaRPr lang="ko-KR" altLang="ko-KR" dirty="0">
              <a:latin typeface="Calibri" panose="020F0502020204030204" pitchFamily="34" charset="0"/>
              <a:cs typeface="Times New Roman" panose="02020603050405020304" pitchFamily="18"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It is noted that the most suitable case may be dependent of the V2X use case.</a:t>
            </a:r>
            <a:endParaRPr lang="ko-KR" altLang="ko-KR" dirty="0">
              <a:latin typeface="Calibri" panose="020F0502020204030204" pitchFamily="34" charset="0"/>
              <a:cs typeface="Times New Roman" panose="02020603050405020304" pitchFamily="18" charset="0"/>
            </a:endParaRPr>
          </a:p>
          <a:p>
            <a:pPr lvl="1" algn="just"/>
            <a:r>
              <a:rPr lang="en-GB" altLang="ko-KR" dirty="0">
                <a:latin typeface="Calibri" panose="020F0502020204030204" pitchFamily="34" charset="0"/>
              </a:rPr>
              <a:t>RAN WGs to identify solution(s) that takes into account the minimum performance of SL TX at least for some important SL TX. RAN WGs needs to reduce possible degradation of </a:t>
            </a:r>
            <a:r>
              <a:rPr lang="en-GB" altLang="ko-KR" dirty="0" err="1">
                <a:latin typeface="Calibri" panose="020F0502020204030204" pitchFamily="34" charset="0"/>
              </a:rPr>
              <a:t>Uu</a:t>
            </a:r>
            <a:r>
              <a:rPr lang="en-GB" altLang="ko-KR" dirty="0">
                <a:latin typeface="Calibri" panose="020F0502020204030204" pitchFamily="34" charset="0"/>
              </a:rPr>
              <a:t> operation performance in identifying such solution(s).</a:t>
            </a:r>
            <a:endParaRPr lang="ko-KR" altLang="ko-KR" dirty="0">
              <a:latin typeface="Calibri" panose="020F0502020204030204" pitchFamily="34"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For case 1, RAN1 assumes no physical layer solution is needed.</a:t>
            </a:r>
            <a:endParaRPr lang="ko-KR" altLang="ko-KR" dirty="0">
              <a:latin typeface="Calibri" panose="020F0502020204030204" pitchFamily="34" charset="0"/>
              <a:cs typeface="Times New Roman" panose="02020603050405020304" pitchFamily="18" charset="0"/>
            </a:endParaRPr>
          </a:p>
          <a:p>
            <a:pPr lvl="1" algn="just"/>
            <a:r>
              <a:rPr lang="en-GB" altLang="ko-KR" dirty="0">
                <a:latin typeface="Calibri" panose="020F0502020204030204" pitchFamily="34" charset="0"/>
              </a:rPr>
              <a:t>Send LS to RAN2/4 to inform this understanding and to ask them to reflect this in the UE capability discussion.</a:t>
            </a:r>
            <a:endParaRPr lang="ko-KR" altLang="ko-KR" dirty="0">
              <a:latin typeface="Calibri" panose="020F0502020204030204" pitchFamily="34" charset="0"/>
            </a:endParaRPr>
          </a:p>
          <a:p>
            <a:pPr marL="1200150" lvl="3" indent="-342900" algn="just">
              <a:buFont typeface="Wingdings" panose="05000000000000000000" pitchFamily="2" charset="2"/>
              <a:buChar char="ü"/>
            </a:pPr>
            <a:r>
              <a:rPr lang="en-GB" altLang="ko-KR" dirty="0">
                <a:latin typeface="Calibri" panose="020F0502020204030204" pitchFamily="34" charset="0"/>
                <a:cs typeface="Times New Roman" panose="02020603050405020304" pitchFamily="18" charset="0"/>
              </a:rPr>
              <a:t>LS draft by Yi – Huawei</a:t>
            </a:r>
            <a:endParaRPr lang="ko-KR" altLang="ko-KR" dirty="0">
              <a:latin typeface="Calibri" panose="020F0502020204030204" pitchFamily="34" charset="0"/>
              <a:cs typeface="Times New Roman" panose="02020603050405020304" pitchFamily="18" charset="0"/>
            </a:endParaRPr>
          </a:p>
          <a:p>
            <a:pPr lvl="1" algn="just"/>
            <a:endParaRPr lang="ko-KR" altLang="ko-KR" dirty="0">
              <a:latin typeface="Calibri" panose="020F0502020204030204" pitchFamily="34" charset="0"/>
            </a:endParaRPr>
          </a:p>
        </p:txBody>
      </p:sp>
    </p:spTree>
    <p:extLst>
      <p:ext uri="{BB962C8B-B14F-4D97-AF65-F5344CB8AC3E}">
        <p14:creationId xmlns:p14="http://schemas.microsoft.com/office/powerpoint/2010/main" val="2146983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2800" dirty="0" smtClean="0">
                <a:latin typeface="Calibri" panose="020F0502020204030204" pitchFamily="34" charset="0"/>
              </a:rPr>
              <a:t>Background#2</a:t>
            </a:r>
            <a:endParaRPr lang="ko-KR" altLang="en-US" sz="2800" dirty="0">
              <a:latin typeface="Calibri" panose="020F0502020204030204" pitchFamily="34" charset="0"/>
            </a:endParaRPr>
          </a:p>
        </p:txBody>
      </p:sp>
      <p:sp>
        <p:nvSpPr>
          <p:cNvPr id="3" name="내용 개체 틀 2"/>
          <p:cNvSpPr>
            <a:spLocks noGrp="1"/>
          </p:cNvSpPr>
          <p:nvPr>
            <p:ph idx="1"/>
          </p:nvPr>
        </p:nvSpPr>
        <p:spPr>
          <a:xfrm>
            <a:off x="456974" y="908050"/>
            <a:ext cx="8230053" cy="5689302"/>
          </a:xfrm>
        </p:spPr>
        <p:txBody>
          <a:bodyPr>
            <a:noAutofit/>
          </a:bodyPr>
          <a:lstStyle/>
          <a:p>
            <a:pPr algn="just">
              <a:buFont typeface="Wingdings" panose="05000000000000000000" pitchFamily="2" charset="2"/>
              <a:buChar char="l"/>
            </a:pPr>
            <a:r>
              <a:rPr lang="en-US" altLang="ko-KR" b="1" u="sng" dirty="0" smtClean="0">
                <a:latin typeface="Calibri" panose="020F0502020204030204" pitchFamily="34" charset="0"/>
                <a:cs typeface="Times New Roman" panose="02020603050405020304" pitchFamily="18" charset="0"/>
              </a:rPr>
              <a:t>Agreements (RAN1#86bis meeting)</a:t>
            </a:r>
          </a:p>
          <a:p>
            <a:pPr lvl="1" algn="just"/>
            <a:r>
              <a:rPr lang="en-US" altLang="ko-KR" dirty="0" smtClean="0">
                <a:latin typeface="Calibri" panose="020F0502020204030204" pitchFamily="34" charset="0"/>
              </a:rPr>
              <a:t>When</a:t>
            </a:r>
            <a:r>
              <a:rPr lang="en-US" altLang="ko-KR" dirty="0">
                <a:latin typeface="Calibri" panose="020F0502020204030204" pitchFamily="34" charset="0"/>
              </a:rPr>
              <a:t> UL TX overlaps in time domain with SL TX in the shared (or same) carrier frequency, </a:t>
            </a:r>
            <a:endParaRPr lang="ko-KR" altLang="ko-KR" dirty="0">
              <a:latin typeface="Calibri" panose="020F0502020204030204" pitchFamily="34" charset="0"/>
            </a:endParaRPr>
          </a:p>
          <a:p>
            <a:pPr marL="1200150" lvl="3" indent="-342900" algn="just">
              <a:buFont typeface="Wingdings" panose="05000000000000000000" pitchFamily="2" charset="2"/>
              <a:buChar char="ü"/>
            </a:pPr>
            <a:r>
              <a:rPr lang="en-US" altLang="ko-KR" dirty="0">
                <a:latin typeface="Calibri" panose="020F0502020204030204" pitchFamily="34" charset="0"/>
                <a:cs typeface="Times New Roman" panose="02020603050405020304" pitchFamily="18" charset="0"/>
              </a:rPr>
              <a:t>the UE shall drop the UL TX if the PPPP of SL packet is above a (pre)configured PPPP threshold, otherwise SL TX is </a:t>
            </a:r>
            <a:r>
              <a:rPr lang="en-US" altLang="ko-KR" dirty="0" smtClean="0">
                <a:latin typeface="Calibri" panose="020F0502020204030204" pitchFamily="34" charset="0"/>
                <a:cs typeface="Times New Roman" panose="02020603050405020304" pitchFamily="18" charset="0"/>
              </a:rPr>
              <a:t>dropped.</a:t>
            </a:r>
            <a:endParaRPr lang="ko-KR" altLang="ko-KR" dirty="0">
              <a:latin typeface="Calibri" panose="020F0502020204030204" pitchFamily="34" charset="0"/>
              <a:cs typeface="Times New Roman" panose="02020603050405020304" pitchFamily="18" charset="0"/>
            </a:endParaRPr>
          </a:p>
          <a:p>
            <a:pPr marL="742950" lvl="2" indent="-342900" algn="just">
              <a:buFont typeface="Wingdings" panose="05000000000000000000" pitchFamily="2" charset="2"/>
              <a:buChar char="ü"/>
            </a:pPr>
            <a:endParaRPr lang="ko-KR" altLang="ko-KR" dirty="0">
              <a:latin typeface="Calibri" panose="020F0502020204030204" pitchFamily="34" charset="0"/>
              <a:cs typeface="Times New Roman" panose="02020603050405020304" pitchFamily="18" charset="0"/>
            </a:endParaRPr>
          </a:p>
          <a:p>
            <a:pPr lvl="1" algn="just"/>
            <a:endParaRPr lang="ko-KR" altLang="ko-KR" dirty="0">
              <a:latin typeface="Calibri" panose="020F0502020204030204" pitchFamily="34" charset="0"/>
            </a:endParaRPr>
          </a:p>
        </p:txBody>
      </p:sp>
    </p:spTree>
    <p:extLst>
      <p:ext uri="{BB962C8B-B14F-4D97-AF65-F5344CB8AC3E}">
        <p14:creationId xmlns:p14="http://schemas.microsoft.com/office/powerpoint/2010/main" val="4281575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2800" dirty="0" smtClean="0">
                <a:latin typeface="Calibri" panose="020F0502020204030204" pitchFamily="34" charset="0"/>
              </a:rPr>
              <a:t>Proposals</a:t>
            </a:r>
            <a:endParaRPr lang="ko-KR" altLang="en-US" sz="2800" dirty="0">
              <a:latin typeface="Calibri" panose="020F0502020204030204" pitchFamily="34" charset="0"/>
            </a:endParaRPr>
          </a:p>
        </p:txBody>
      </p:sp>
      <p:sp>
        <p:nvSpPr>
          <p:cNvPr id="3" name="내용 개체 틀 2"/>
          <p:cNvSpPr>
            <a:spLocks noGrp="1"/>
          </p:cNvSpPr>
          <p:nvPr>
            <p:ph idx="1"/>
          </p:nvPr>
        </p:nvSpPr>
        <p:spPr>
          <a:xfrm>
            <a:off x="456974" y="908050"/>
            <a:ext cx="8230053" cy="5689302"/>
          </a:xfrm>
        </p:spPr>
        <p:txBody>
          <a:bodyPr>
            <a:noAutofit/>
          </a:bodyPr>
          <a:lstStyle/>
          <a:p>
            <a:pPr lvl="0" algn="just">
              <a:buFont typeface="Wingdings" pitchFamily="2" charset="2"/>
              <a:buChar char="l"/>
            </a:pPr>
            <a:r>
              <a:rPr lang="en-US" altLang="ko-KR" dirty="0" smtClean="0">
                <a:latin typeface="Calibri" panose="020F0502020204030204" pitchFamily="34" charset="0"/>
                <a:cs typeface="Times New Roman" panose="02020603050405020304" pitchFamily="18" charset="0"/>
              </a:rPr>
              <a:t>The </a:t>
            </a:r>
            <a:r>
              <a:rPr lang="en-US" altLang="ko-KR" dirty="0">
                <a:latin typeface="Calibri" panose="020F0502020204030204" pitchFamily="34" charset="0"/>
                <a:cs typeface="Times New Roman" panose="02020603050405020304" pitchFamily="18" charset="0"/>
              </a:rPr>
              <a:t>principle of agreed solution for the shared carrier case of UL TX and SL TX can be extended when SL TX overlaps in time domain with UL TX in different carriers, i.e., </a:t>
            </a:r>
            <a:endParaRPr lang="ko-KR" altLang="ko-KR" dirty="0">
              <a:latin typeface="Calibri" panose="020F0502020204030204" pitchFamily="34" charset="0"/>
              <a:cs typeface="Times New Roman" panose="02020603050405020304" pitchFamily="18" charset="0"/>
            </a:endParaRPr>
          </a:p>
          <a:p>
            <a:pPr lvl="1" algn="just"/>
            <a:r>
              <a:rPr lang="en-US" altLang="ko-KR" dirty="0">
                <a:latin typeface="Calibri" panose="020F0502020204030204" pitchFamily="34" charset="0"/>
                <a:cs typeface="Times New Roman" panose="02020603050405020304" pitchFamily="18" charset="0"/>
              </a:rPr>
              <a:t>TX power is firstly allocated to SL TX whose PPPP is above a (pre)configured threshold and UL TX power is up to UE implementation.</a:t>
            </a:r>
            <a:endParaRPr lang="ko-KR" altLang="ko-KR" dirty="0">
              <a:latin typeface="Calibri" panose="020F0502020204030204" pitchFamily="34" charset="0"/>
              <a:cs typeface="Times New Roman" panose="02020603050405020304" pitchFamily="18" charset="0"/>
            </a:endParaRPr>
          </a:p>
          <a:p>
            <a:pPr marL="342900" lvl="1" indent="-342900" algn="just">
              <a:buFont typeface="Wingdings" pitchFamily="2" charset="2"/>
              <a:buChar char="l"/>
            </a:pPr>
            <a:endParaRPr lang="en-US" altLang="ko-KR" dirty="0" smtClean="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900221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bg1"/>
          </a:solidFill>
        </a:ln>
        <a:effectLst>
          <a:outerShdw blurRad="63500" sx="102000" sy="102000" algn="ctr"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22787</TotalTime>
  <Words>277</Words>
  <Application>Microsoft Office PowerPoint</Application>
  <PresentationFormat>화면 슬라이드 쇼(4:3)</PresentationFormat>
  <Paragraphs>24</Paragraphs>
  <Slides>4</Slides>
  <Notes>1</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Office 테마</vt:lpstr>
      <vt:lpstr>WF on power control for simultaneous UL TX and SL TX in different carriers</vt:lpstr>
      <vt:lpstr>Background#1</vt:lpstr>
      <vt:lpstr>Background#2</vt:lpstr>
      <vt:lpstr>Proposals</vt:lpstr>
    </vt:vector>
  </TitlesOfParts>
  <Company>NEX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채혁진/선임연구원/차세대표준(연)ACS팀(hyukjin.chae@lge.com)</dc:creator>
  <cp:lastModifiedBy>admin</cp:lastModifiedBy>
  <cp:revision>1821</cp:revision>
  <dcterms:created xsi:type="dcterms:W3CDTF">2011-09-26T04:10:00Z</dcterms:created>
  <dcterms:modified xsi:type="dcterms:W3CDTF">2016-11-15T02:01:12Z</dcterms:modified>
</cp:coreProperties>
</file>