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99" r:id="rId2"/>
    <p:sldId id="617" r:id="rId3"/>
    <p:sldId id="618" r:id="rId4"/>
    <p:sldId id="625" r:id="rId5"/>
    <p:sldId id="624" r:id="rId6"/>
    <p:sldId id="619" r:id="rId7"/>
    <p:sldId id="621" r:id="rId8"/>
    <p:sldId id="611" r:id="rId9"/>
    <p:sldId id="612" r:id="rId10"/>
    <p:sldId id="613" r:id="rId11"/>
    <p:sldId id="591" r:id="rId12"/>
    <p:sldId id="623" r:id="rId13"/>
    <p:sldId id="622" r:id="rId14"/>
    <p:sldId id="627" r:id="rId15"/>
    <p:sldId id="602" r:id="rId16"/>
  </p:sldIdLst>
  <p:sldSz cx="9144000" cy="5143500" type="screen16x9"/>
  <p:notesSz cx="9296400" cy="7010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208">
          <p15:clr>
            <a:srgbClr val="A4A3A4"/>
          </p15:clr>
        </p15:guide>
        <p15:guide id="4" pos="292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邓 思嘉" initials="" lastIdx="0" clrIdx="0"/>
  <p:cmAuthor id="1" name="Shu Sun" initials="SS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2781"/>
    <a:srgbClr val="5F2987"/>
    <a:srgbClr val="652C90"/>
    <a:srgbClr val="532476"/>
    <a:srgbClr val="0000FF"/>
    <a:srgbClr val="570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08" autoAdjust="0"/>
    <p:restoredTop sz="93391" autoAdjust="0"/>
  </p:normalViewPr>
  <p:slideViewPr>
    <p:cSldViewPr>
      <p:cViewPr varScale="1">
        <p:scale>
          <a:sx n="92" d="100"/>
          <a:sy n="92" d="100"/>
        </p:scale>
        <p:origin x="-346" y="-72"/>
      </p:cViewPr>
      <p:guideLst>
        <p:guide orient="horz" pos="1620"/>
        <p:guide pos="288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133" d="100"/>
          <a:sy n="133" d="100"/>
        </p:scale>
        <p:origin x="-2552" y="-104"/>
      </p:cViewPr>
      <p:guideLst>
        <p:guide orient="horz" pos="2160"/>
        <p:guide orient="horz" pos="2208"/>
        <p:guide pos="2880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809" y="0"/>
            <a:ext cx="4028440" cy="350520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4978826-D381-4D04-9156-43F0DC862692}" type="datetimeFigureOut">
              <a:rPr lang="en-US"/>
              <a:pPr/>
              <a:t>5/9/2016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809" y="6658664"/>
            <a:ext cx="4028440" cy="350520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EB5B680-9913-43FF-974A-ECE363D231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39807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09" y="0"/>
            <a:ext cx="4028440" cy="350520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A02FDA2-56F8-474D-B586-7B7B200C11B0}" type="datetimeFigureOut">
              <a:rPr lang="en-US"/>
              <a:pPr/>
              <a:t>5/9/2016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5463"/>
            <a:ext cx="4673600" cy="2628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 dirty="0" smtClean="0"/>
              <a:t>ABCD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09" y="6658664"/>
            <a:ext cx="4028440" cy="350520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5616AE6-92C3-43B7-BD2F-DA8414814B3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9193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16AE6-92C3-43B7-BD2F-DA8414814B3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708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16AE6-92C3-43B7-BD2F-DA8414814B3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190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16AE6-92C3-43B7-BD2F-DA8414814B3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1902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16AE6-92C3-43B7-BD2F-DA8414814B3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190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16AE6-92C3-43B7-BD2F-DA8414814B3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1902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16AE6-92C3-43B7-BD2F-DA8414814B3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190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-9144" y="0"/>
            <a:ext cx="9153144" cy="5143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27752" y="1532443"/>
            <a:ext cx="3637261" cy="181128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>
              <a:spcBef>
                <a:spcPts val="0"/>
              </a:spcBef>
              <a:defRPr sz="3000" b="1" i="0">
                <a:solidFill>
                  <a:schemeClr val="bg1"/>
                </a:solidFill>
                <a:latin typeface="Arial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27012" y="3718898"/>
            <a:ext cx="1783159" cy="36195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spcBef>
                <a:spcPts val="0"/>
              </a:spcBef>
              <a:defRPr sz="1000" baseline="0">
                <a:solidFill>
                  <a:srgbClr val="FFFFF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Tit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53525" cy="5157788"/>
          </a:xfrm>
          <a:prstGeom prst="rect">
            <a:avLst/>
          </a:prstGeom>
          <a:solidFill>
            <a:srgbClr val="5706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8315325" y="2921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endParaRPr lang="en-US" sz="1800" smtClean="0"/>
          </a:p>
        </p:txBody>
      </p:sp>
      <p:sp>
        <p:nvSpPr>
          <p:cNvPr id="18" name="Text Placeholder 2"/>
          <p:cNvSpPr>
            <a:spLocks noGrp="1"/>
          </p:cNvSpPr>
          <p:nvPr>
            <p:ph idx="11"/>
          </p:nvPr>
        </p:nvSpPr>
        <p:spPr>
          <a:xfrm>
            <a:off x="0" y="0"/>
            <a:ext cx="4480560" cy="5156574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ctr">
              <a:defRPr sz="3000" b="1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997268" y="1583857"/>
            <a:ext cx="3737844" cy="3131018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spcBef>
                <a:spcPts val="0"/>
              </a:spcBef>
              <a:defRPr sz="3000" b="1" i="0">
                <a:solidFill>
                  <a:srgbClr val="FFFFFF"/>
                </a:solidFill>
                <a:latin typeface="Arial"/>
                <a:cs typeface="Arial"/>
              </a:defRPr>
            </a:lvl1pPr>
            <a:lvl2pPr marL="0" indent="0">
              <a:spcBef>
                <a:spcPts val="0"/>
              </a:spcBef>
              <a:buNone/>
              <a:defRPr baseline="0"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638" y="238125"/>
            <a:ext cx="1487999" cy="2315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01792" y="1583857"/>
            <a:ext cx="3810941" cy="3131018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spcBef>
                <a:spcPts val="0"/>
              </a:spcBef>
              <a:defRPr sz="2000" b="1"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1"/>
          </p:nvPr>
        </p:nvSpPr>
        <p:spPr>
          <a:xfrm>
            <a:off x="4672577" y="712598"/>
            <a:ext cx="4480560" cy="4430902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ctr">
              <a:defRPr sz="3000" b="1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76711" y="228989"/>
            <a:ext cx="2740741" cy="265113"/>
          </a:xfrm>
          <a:prstGeom prst="rect">
            <a:avLst/>
          </a:prstGeom>
        </p:spPr>
        <p:txBody>
          <a:bodyPr vert="horz" lIns="0" tIns="0" rIns="0" bIns="0"/>
          <a:lstStyle>
            <a:lvl1pPr marL="0" algn="r">
              <a:spcBef>
                <a:spcPts val="0"/>
              </a:spcBef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D725B408-7AB0-4E00-83BC-B5BFE4C72E18}" type="datetime1">
              <a:rPr lang="en-US"/>
              <a:pPr/>
              <a:t>5/9/2016</a:t>
            </a:fld>
            <a:endParaRPr lang="en-US"/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6D29BF23-D904-4997-9012-FE5D9322CE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01792" y="1583857"/>
            <a:ext cx="8315553" cy="3131018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spcBef>
                <a:spcPts val="0"/>
              </a:spcBef>
              <a:defRPr sz="2000" b="1"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6176711" y="228989"/>
            <a:ext cx="2740741" cy="265113"/>
          </a:xfrm>
          <a:prstGeom prst="rect">
            <a:avLst/>
          </a:prstGeom>
        </p:spPr>
        <p:txBody>
          <a:bodyPr vert="horz" lIns="0" tIns="0" rIns="0" bIns="0"/>
          <a:lstStyle>
            <a:lvl1pPr marL="0" algn="r">
              <a:spcBef>
                <a:spcPts val="0"/>
              </a:spcBef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1FC86EEF-3C40-4691-A463-C40771387D1E}" type="datetime1">
              <a:rPr lang="en-US"/>
              <a:pPr/>
              <a:t>5/9/2016</a:t>
            </a:fld>
            <a:endParaRPr lang="en-US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0C8467A1-6BA5-4C6C-BAE8-365A76A192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E64D6-2E46-B644-B864-A9834A28743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65521"/>
            <a:ext cx="7467600" cy="720329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00151"/>
            <a:ext cx="88392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62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182" y="133476"/>
            <a:ext cx="5878287" cy="486418"/>
          </a:xfrm>
          <a:prstGeom prst="rect">
            <a:avLst/>
          </a:prstGeom>
        </p:spPr>
        <p:txBody>
          <a:bodyPr/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E1A789-326A-4A66-9EAE-48BAF56D9A8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323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nyu_white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0188" y="234950"/>
            <a:ext cx="6731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-52372"/>
            <a:ext cx="9153525" cy="765160"/>
          </a:xfrm>
          <a:prstGeom prst="rect">
            <a:avLst/>
          </a:prstGeom>
          <a:solidFill>
            <a:srgbClr val="5706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226B092F-2576-47AC-A080-285081A73019}" type="datetime1">
              <a:rPr lang="en-US"/>
              <a:pPr/>
              <a:t>5/9/2016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026929EE-D2C9-4206-94B1-199916AC9495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198365"/>
            <a:ext cx="1487999" cy="231595"/>
          </a:xfrm>
          <a:prstGeom prst="rect">
            <a:avLst/>
          </a:prstGeom>
        </p:spPr>
      </p:pic>
      <p:pic>
        <p:nvPicPr>
          <p:cNvPr id="2050" name="Picture 2" descr="C:\Users\Gmac\Downloads\final-logo-2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084" y="120807"/>
            <a:ext cx="1367028" cy="48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1" r:id="rId3"/>
    <p:sldLayoutId id="2147483702" r:id="rId4"/>
    <p:sldLayoutId id="2147483708" r:id="rId5"/>
    <p:sldLayoutId id="2147483709" r:id="rId6"/>
  </p:sldLayoutIdLst>
  <p:hf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4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28650" indent="-1714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085850" indent="-1714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4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1145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sz="14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ieeexplore.ieee.org/stamp/stamp.jsp?arnumber=7434656" TargetMode="External"/><Relationship Id="rId5" Type="http://schemas.openxmlformats.org/officeDocument/2006/relationships/hyperlink" Target="http://arxiv.org/abs/1603.04079" TargetMode="External"/><Relationship Id="rId4" Type="http://schemas.openxmlformats.org/officeDocument/2006/relationships/hyperlink" Target="http://arxiv.org/abs/1602.07533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ieeexplore.ieee.org/stamp/stamp.jsp?arnumber=7434656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ieeexplore.ieee.org/stamp/stamp.jsp?arnumber=7434656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eeexplore.ieee.org/stamp/stamp.jsp?arnumber=7434656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ieeexplore.ieee.org/stamp/stamp.jsp?arnumber=7434656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arxiv.org/abs/1603.04079" TargetMode="External"/><Relationship Id="rId4" Type="http://schemas.openxmlformats.org/officeDocument/2006/relationships/hyperlink" Target="http://arxiv.org/abs/1602.07533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ieeexplore.ieee.org/stamp/stamp.jsp?arnumber=7434656" TargetMode="External"/><Relationship Id="rId5" Type="http://schemas.openxmlformats.org/officeDocument/2006/relationships/hyperlink" Target="http://arxiv.org/abs/1603.04079" TargetMode="External"/><Relationship Id="rId4" Type="http://schemas.openxmlformats.org/officeDocument/2006/relationships/hyperlink" Target="http://arxiv.org/abs/1602.0753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278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447675" y="2034065"/>
            <a:ext cx="4519889" cy="2058987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 smtClean="0"/>
              <a:t>Remaining Issues on Path Loss Scenarios</a:t>
            </a:r>
          </a:p>
          <a:p>
            <a:pPr algn="ctr"/>
            <a:endParaRPr lang="en-US" sz="1050" b="0" dirty="0">
              <a:latin typeface="Arial" charset="0"/>
            </a:endParaRPr>
          </a:p>
          <a:p>
            <a:pPr algn="ctr"/>
            <a:r>
              <a:rPr lang="en-US" sz="1400" dirty="0">
                <a:latin typeface="Calibri"/>
                <a:cs typeface="Times New Roman"/>
              </a:rPr>
              <a:t>Theodore S. </a:t>
            </a:r>
            <a:r>
              <a:rPr lang="en-US" sz="1400" dirty="0" smtClean="0">
                <a:latin typeface="Calibri"/>
                <a:cs typeface="Times New Roman"/>
              </a:rPr>
              <a:t>Rappaport, Shu </a:t>
            </a:r>
            <a:r>
              <a:rPr lang="en-US" sz="1400" dirty="0">
                <a:latin typeface="Calibri"/>
                <a:cs typeface="Times New Roman"/>
              </a:rPr>
              <a:t>Sun, George R. MacCartney </a:t>
            </a:r>
            <a:r>
              <a:rPr lang="en-US" sz="1400" dirty="0" smtClean="0">
                <a:latin typeface="Calibri"/>
                <a:cs typeface="Times New Roman"/>
              </a:rPr>
              <a:t>Jr.</a:t>
            </a:r>
          </a:p>
          <a:p>
            <a:pPr algn="ctr"/>
            <a:endParaRPr lang="en-US" sz="1400" dirty="0">
              <a:latin typeface="Calibri"/>
              <a:cs typeface="Times New Roman"/>
            </a:endParaRPr>
          </a:p>
          <a:p>
            <a:pPr algn="ctr"/>
            <a:r>
              <a:rPr lang="en-US" sz="1400" dirty="0" smtClean="0">
                <a:latin typeface="Calibri"/>
                <a:cs typeface="Times New Roman"/>
              </a:rPr>
              <a:t>tsr@nyu.edu</a:t>
            </a:r>
            <a:endParaRPr lang="en-US" sz="1400" dirty="0">
              <a:latin typeface="Calibri"/>
              <a:cs typeface="Times New Roman"/>
            </a:endParaRPr>
          </a:p>
          <a:p>
            <a:pPr algn="ctr"/>
            <a:endParaRPr lang="en-US" sz="1400" dirty="0" smtClean="0">
              <a:solidFill>
                <a:srgbClr val="FFFFFF"/>
              </a:solidFill>
            </a:endParaRPr>
          </a:p>
          <a:p>
            <a:pPr algn="ctr"/>
            <a:r>
              <a:rPr lang="en-US" sz="1400" dirty="0" smtClean="0">
                <a:solidFill>
                  <a:srgbClr val="FFFFFF"/>
                </a:solidFill>
              </a:rPr>
              <a:t>May 8, 2016</a:t>
            </a:r>
          </a:p>
          <a:p>
            <a:pPr algn="ctr"/>
            <a:endParaRPr lang="en-US" sz="1000" dirty="0">
              <a:solidFill>
                <a:srgbClr val="FFFFFF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05801" y="4575783"/>
            <a:ext cx="189507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FFFFFF"/>
                </a:solidFill>
                <a:sym typeface="Symbol"/>
              </a:rPr>
              <a:t> 2016 NYU WIRELESS</a:t>
            </a:r>
            <a:endParaRPr lang="en-US" sz="1200" dirty="0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207" y="1253152"/>
            <a:ext cx="2514349" cy="391338"/>
          </a:xfrm>
          <a:prstGeom prst="rect">
            <a:avLst/>
          </a:prstGeom>
        </p:spPr>
      </p:pic>
      <p:pic>
        <p:nvPicPr>
          <p:cNvPr id="1027" name="Picture 3" descr="C:\Users\Gmac\Downloads\final-logo-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564" y="1924752"/>
            <a:ext cx="3682105" cy="1293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715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186"/>
    </mc:Choice>
    <mc:Fallback xmlns="">
      <p:transition spd="slow" advTm="25186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E64D6-2E46-B644-B864-A9834A28743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20686" y="0"/>
            <a:ext cx="5320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/>
            <a:r>
              <a:rPr lang="en-US" sz="1800" b="1" dirty="0" smtClean="0">
                <a:solidFill>
                  <a:schemeClr val="bg1"/>
                </a:solidFill>
              </a:rPr>
              <a:t>3. Example of model inaccuracies Using </a:t>
            </a:r>
            <a:r>
              <a:rPr lang="en-US" sz="1800" b="1" dirty="0" smtClean="0">
                <a:solidFill>
                  <a:schemeClr val="bg1"/>
                </a:solidFill>
              </a:rPr>
              <a:t>Results </a:t>
            </a:r>
            <a:r>
              <a:rPr lang="en-US" sz="1800" b="1" dirty="0" smtClean="0">
                <a:solidFill>
                  <a:schemeClr val="bg1"/>
                </a:solidFill>
              </a:rPr>
              <a:t>from White Paper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5636" y="777431"/>
                <a:ext cx="8965860" cy="32435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/>
                  <a:t>InH Shopping Mall LOS Scenario:</a:t>
                </a:r>
              </a:p>
              <a:p>
                <a:r>
                  <a:rPr lang="en-US" sz="1100" dirty="0" smtClean="0"/>
                  <a:t>CI</a:t>
                </a:r>
                <a:r>
                  <a:rPr lang="en-US" sz="1100" dirty="0"/>
                  <a:t>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1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𝑓</m:t>
                        </m:r>
                        <m:r>
                          <a:rPr lang="en-US" sz="1100" i="1">
                            <a:latin typeface="Cambria Math"/>
                          </a:rPr>
                          <m:t>,</m:t>
                        </m:r>
                        <m:r>
                          <a:rPr lang="en-US" sz="11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=</m:t>
                    </m:r>
                    <m:r>
                      <a:rPr lang="en-US" sz="1100" b="0" i="1" smtClean="0">
                        <a:latin typeface="Cambria Math"/>
                      </a:rPr>
                      <m:t>17</m:t>
                    </m:r>
                    <m:sSub>
                      <m:sSubPr>
                        <m:ctrlPr>
                          <a:rPr lang="en-US" sz="11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100" i="0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+32.4+20</m:t>
                    </m:r>
                    <m:sSub>
                      <m:sSubPr>
                        <m:ctrlPr>
                          <a:rPr lang="en-US" sz="11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100" i="0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,  </m:t>
                    </m:r>
                    <m:r>
                      <a:rPr lang="en-US" sz="11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100" i="1">
                        <a:latin typeface="Cambria Math"/>
                        <a:ea typeface="Cambria Math"/>
                      </a:rPr>
                      <m:t>=2.0 </m:t>
                    </m:r>
                    <m:r>
                      <m:rPr>
                        <m:sty m:val="p"/>
                      </m:rPr>
                      <a:rPr lang="en-US" sz="11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100" dirty="0"/>
              </a:p>
              <a:p>
                <a:endParaRPr lang="en-US" sz="1100" dirty="0" smtClean="0"/>
              </a:p>
              <a:p>
                <a:r>
                  <a:rPr lang="en-US" sz="1100" dirty="0" err="1"/>
                  <a:t>InH</a:t>
                </a:r>
                <a:r>
                  <a:rPr lang="en-US" sz="1100" dirty="0"/>
                  <a:t> Shopping </a:t>
                </a:r>
                <a:r>
                  <a:rPr lang="en-US" sz="1100" dirty="0" smtClean="0"/>
                  <a:t>Mall NLOS </a:t>
                </a:r>
                <a:r>
                  <a:rPr lang="en-US" sz="1100" dirty="0"/>
                  <a:t>Scenario</a:t>
                </a:r>
                <a:r>
                  <a:rPr lang="en-US" sz="1100" dirty="0" smtClean="0"/>
                  <a:t>:</a:t>
                </a:r>
              </a:p>
              <a:p>
                <a:r>
                  <a:rPr lang="en-US" sz="1100" dirty="0" smtClean="0"/>
                  <a:t>Single-Slope </a:t>
                </a:r>
                <a:r>
                  <a:rPr lang="en-US" sz="1100" dirty="0"/>
                  <a:t>Models</a:t>
                </a:r>
                <a:r>
                  <a:rPr lang="en-US" sz="1100" dirty="0" smtClean="0"/>
                  <a:t>:</a:t>
                </a:r>
                <a:endParaRPr lang="en-US" sz="1100" dirty="0"/>
              </a:p>
              <a:p>
                <a:r>
                  <a:rPr lang="en-US" sz="1100" dirty="0"/>
                  <a:t>ABG: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1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𝑓</m:t>
                        </m:r>
                        <m:r>
                          <a:rPr lang="en-US" sz="1100" i="1">
                            <a:latin typeface="Cambria Math"/>
                          </a:rPr>
                          <m:t>,</m:t>
                        </m:r>
                        <m:r>
                          <a:rPr lang="en-US" sz="11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=</m:t>
                    </m:r>
                    <m:r>
                      <a:rPr lang="en-US" sz="1100" b="0" i="1" smtClean="0">
                        <a:latin typeface="Cambria Math"/>
                      </a:rPr>
                      <m:t>32</m:t>
                    </m:r>
                    <m:sSub>
                      <m:sSubPr>
                        <m:ctrlPr>
                          <a:rPr lang="en-US" sz="11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100" i="0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+18.1+</m:t>
                    </m:r>
                    <m:r>
                      <a:rPr lang="en-US" sz="1100" b="0" i="1" smtClean="0">
                        <a:latin typeface="Cambria Math"/>
                      </a:rPr>
                      <m:t>22</m:t>
                    </m:r>
                    <m:sSub>
                      <m:sSubPr>
                        <m:ctrlPr>
                          <a:rPr lang="en-US" sz="11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100" i="0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,  </m:t>
                    </m:r>
                    <m:r>
                      <a:rPr lang="en-US" sz="11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100" i="1">
                        <a:latin typeface="Cambria Math"/>
                        <a:ea typeface="Cambria Math"/>
                      </a:rPr>
                      <m:t>=7.0 </m:t>
                    </m:r>
                    <m:r>
                      <m:rPr>
                        <m:sty m:val="p"/>
                      </m:rPr>
                      <a:rPr lang="en-US" sz="11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100" dirty="0"/>
              </a:p>
              <a:p>
                <a:r>
                  <a:rPr lang="en-US" sz="1100" dirty="0" smtClean="0"/>
                  <a:t>CIF: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1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𝑓</m:t>
                        </m:r>
                        <m:r>
                          <a:rPr lang="en-US" sz="1100" i="1">
                            <a:latin typeface="Cambria Math"/>
                          </a:rPr>
                          <m:t>,</m:t>
                        </m:r>
                        <m:r>
                          <a:rPr lang="en-US" sz="11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=</m:t>
                    </m:r>
                    <m:r>
                      <a:rPr lang="en-US" sz="1100" b="0" i="1" smtClean="0">
                        <a:latin typeface="Cambria Math"/>
                      </a:rPr>
                      <m:t>26∗(1+0.01∗(</m:t>
                    </m:r>
                    <m:sSub>
                      <m:sSubPr>
                        <m:ctrlPr>
                          <a:rPr lang="en-US" sz="11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latin typeface="Cambria Math"/>
                          </a:rPr>
                          <m:t>𝑓</m:t>
                        </m:r>
                        <m:r>
                          <a:rPr lang="en-US" sz="1100" b="0" i="1" smtClean="0">
                            <a:latin typeface="Cambria Math"/>
                          </a:rPr>
                          <m:t>−39.5)/39.5)∗</m:t>
                        </m:r>
                        <m:r>
                          <m:rPr>
                            <m:sty m:val="p"/>
                          </m:rPr>
                          <a:rPr lang="en-US" sz="11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1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+32.4+20</m:t>
                    </m:r>
                    <m:sSub>
                      <m:sSubPr>
                        <m:ctrlPr>
                          <a:rPr lang="en-US" sz="11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100" i="0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,  </m:t>
                    </m:r>
                    <m:r>
                      <a:rPr lang="en-US" sz="11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100" i="1">
                        <a:latin typeface="Cambria Math"/>
                        <a:ea typeface="Cambria Math"/>
                      </a:rPr>
                      <m:t>=7.4 </m:t>
                    </m:r>
                    <m:r>
                      <m:rPr>
                        <m:sty m:val="p"/>
                      </m:rPr>
                      <a:rPr lang="en-US" sz="11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100" dirty="0" smtClean="0">
                  <a:ea typeface="Cambria Math"/>
                </a:endParaRPr>
              </a:p>
              <a:p>
                <a:endParaRPr lang="en-US" sz="1100" dirty="0" smtClean="0"/>
              </a:p>
              <a:p>
                <a:r>
                  <a:rPr lang="en-US" sz="1100" dirty="0" err="1"/>
                  <a:t>InH</a:t>
                </a:r>
                <a:r>
                  <a:rPr lang="en-US" sz="1100" dirty="0"/>
                  <a:t> Shopping Mall </a:t>
                </a:r>
                <a:r>
                  <a:rPr lang="en-US" sz="1100" dirty="0" smtClean="0"/>
                  <a:t>NLOS </a:t>
                </a:r>
                <a:r>
                  <a:rPr lang="en-US" sz="1100" dirty="0"/>
                  <a:t>Scenario:</a:t>
                </a:r>
              </a:p>
              <a:p>
                <a:r>
                  <a:rPr lang="en-US" sz="1100" dirty="0"/>
                  <a:t>Dual-Slope Models:</a:t>
                </a:r>
              </a:p>
              <a:p>
                <a:r>
                  <a:rPr lang="en-US" sz="1100" dirty="0"/>
                  <a:t>ABG: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1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𝑓</m:t>
                        </m:r>
                        <m:r>
                          <a:rPr lang="en-US" sz="1100" i="1">
                            <a:latin typeface="Cambria Math"/>
                          </a:rPr>
                          <m:t>,</m:t>
                        </m:r>
                        <m:r>
                          <a:rPr lang="en-US" sz="11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100" i="1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en-US" sz="1100" b="0" i="1" smtClean="0">
                                <a:latin typeface="Cambria Math"/>
                              </a:rPr>
                              <m:t>29</m:t>
                            </m:r>
                            <m:sSub>
                              <m:sSub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100" i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100" i="0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𝑑</m:t>
                                </m:r>
                              </m:e>
                            </m:d>
                            <m:r>
                              <a:rPr lang="en-US" sz="1100" i="1">
                                <a:latin typeface="Cambria Math"/>
                              </a:rPr>
                              <m:t>+22.2+2</m:t>
                            </m:r>
                            <m:r>
                              <a:rPr lang="en-US" sz="1100" b="0" i="1" smtClean="0">
                                <a:latin typeface="Cambria Math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100" i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100" i="0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𝑓</m:t>
                                </m:r>
                              </m:e>
                            </m:d>
                            <m:r>
                              <a:rPr lang="en-US" sz="1100" i="1">
                                <a:latin typeface="Cambria Math"/>
                              </a:rPr>
                              <m:t>,  1 </m:t>
                            </m:r>
                            <m:r>
                              <m:rPr>
                                <m:sty m:val="p"/>
                              </m:rPr>
                              <a:rPr lang="en-US" sz="1100">
                                <a:latin typeface="Cambria Math"/>
                              </a:rPr>
                              <m:t>m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&lt;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𝑑</m:t>
                            </m:r>
                            <m:r>
                              <m:rPr>
                                <m:nor/>
                              </m:rPr>
                              <a:rPr lang="en-US" sz="1100">
                                <a:latin typeface="Cambria Math"/>
                              </a:rPr>
                              <m:t> &lt; </m:t>
                            </m:r>
                            <m:r>
                              <m:rPr>
                                <m:nor/>
                              </m:rPr>
                              <a:rPr lang="en-US" sz="1100" b="0" i="0" smtClean="0">
                                <a:latin typeface="Cambria Math"/>
                              </a:rPr>
                              <m:t>147.0</m:t>
                            </m:r>
                            <m:r>
                              <m:rPr>
                                <m:nor/>
                              </m:rPr>
                              <a:rPr lang="en-US" sz="1100"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1100">
                                <a:latin typeface="Cambria Math"/>
                              </a:rPr>
                              <m:t>m</m:t>
                            </m:r>
                            <m:r>
                              <m:rPr>
                                <m:nor/>
                              </m:rPr>
                              <a:rPr lang="en-US" sz="1100" dirty="0"/>
                              <m:t> </m:t>
                            </m:r>
                          </m:e>
                          <m:e>
                            <m:r>
                              <a:rPr lang="en-US" sz="1100" b="0" i="1" smtClean="0">
                                <a:latin typeface="Cambria Math"/>
                              </a:rPr>
                              <m:t>29</m:t>
                            </m:r>
                            <m:sSub>
                              <m:sSub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100" i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100" i="0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nor/>
                                  </m:rPr>
                                  <a:rPr lang="en-US" sz="1100">
                                    <a:latin typeface="Cambria Math"/>
                                  </a:rPr>
                                  <m:t>147.0</m:t>
                                </m:r>
                              </m:e>
                            </m:d>
                            <m:r>
                              <a:rPr lang="en-US" sz="1100" i="1">
                                <a:latin typeface="Cambria Math"/>
                              </a:rPr>
                              <m:t>+</m:t>
                            </m:r>
                            <m:r>
                              <a:rPr lang="en-US" sz="1100" i="1" dirty="0">
                                <a:latin typeface="Cambria Math"/>
                              </a:rPr>
                              <m:t>22.2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+2</m:t>
                            </m:r>
                            <m:r>
                              <a:rPr lang="en-US" sz="1100" b="0" i="1" smtClean="0">
                                <a:latin typeface="Cambria Math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100" i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100" i="0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𝑓</m:t>
                                </m:r>
                              </m:e>
                            </m:d>
                            <m:r>
                              <a:rPr lang="en-US" sz="1100" i="1">
                                <a:latin typeface="Cambria Math"/>
                              </a:rPr>
                              <m:t>+</m:t>
                            </m:r>
                            <m:r>
                              <a:rPr lang="en-US" sz="1100" b="0" i="1" smtClean="0">
                                <a:latin typeface="Cambria Math"/>
                              </a:rPr>
                              <m:t>115</m:t>
                            </m:r>
                            <m:sSub>
                              <m:sSub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100" i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100" i="0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𝑑</m:t>
                                </m:r>
                                <m:r>
                                  <a:rPr lang="en-US" sz="1100" i="1">
                                    <a:latin typeface="Cambria Math"/>
                                  </a:rPr>
                                  <m:t>/</m:t>
                                </m:r>
                                <m:r>
                                  <m:rPr>
                                    <m:nor/>
                                  </m:rPr>
                                  <a:rPr lang="en-US" sz="1100">
                                    <a:latin typeface="Cambria Math"/>
                                  </a:rPr>
                                  <m:t>147.0</m:t>
                                </m:r>
                              </m:e>
                            </m:d>
                            <m:r>
                              <a:rPr lang="en-US" sz="1100" i="1">
                                <a:latin typeface="Cambria Math"/>
                              </a:rPr>
                              <m:t>, 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𝑑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&gt;</m:t>
                            </m:r>
                            <m:r>
                              <m:rPr>
                                <m:nor/>
                              </m:rPr>
                              <a:rPr lang="en-US" sz="1100">
                                <a:latin typeface="Cambria Math"/>
                              </a:rPr>
                              <m:t>147.0</m:t>
                            </m:r>
                            <m:r>
                              <m:rPr>
                                <m:sty m:val="p"/>
                              </m:rPr>
                              <a:rPr lang="en-US" sz="1100">
                                <a:latin typeface="Cambria Math"/>
                              </a:rPr>
                              <m:t>m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1100" dirty="0"/>
                  <a:t>  </a:t>
                </a:r>
                <a14:m>
                  <m:oMath xmlns:m="http://schemas.openxmlformats.org/officeDocument/2006/math">
                    <m:r>
                      <a:rPr lang="en-US" sz="1100" i="1" dirty="0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100" i="1" dirty="0">
                        <a:latin typeface="Cambria Math"/>
                        <a:ea typeface="Cambria Math"/>
                      </a:rPr>
                      <m:t>=6.4 </m:t>
                    </m:r>
                    <m:r>
                      <m:rPr>
                        <m:sty m:val="p"/>
                      </m:rPr>
                      <a:rPr lang="en-US" sz="1100" dirty="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100" dirty="0"/>
              </a:p>
              <a:p>
                <a:r>
                  <a:rPr lang="en-US" sz="1100" dirty="0"/>
                  <a:t>CIF: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1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𝑓</m:t>
                        </m:r>
                        <m:r>
                          <a:rPr lang="en-US" sz="1100" i="1">
                            <a:latin typeface="Cambria Math"/>
                          </a:rPr>
                          <m:t>,</m:t>
                        </m:r>
                        <m:r>
                          <a:rPr lang="en-US" sz="11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100" i="1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en-US" sz="1100" i="1">
                                <a:latin typeface="Cambria Math"/>
                              </a:rPr>
                              <m:t>2</m:t>
                            </m:r>
                            <m:r>
                              <a:rPr lang="en-US" sz="1100" b="0" i="1" smtClean="0">
                                <a:latin typeface="Cambria Math"/>
                              </a:rPr>
                              <m:t>4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∗(1</m:t>
                            </m:r>
                            <m:r>
                              <a:rPr lang="en-US" sz="1100" b="0" i="1" smtClean="0">
                                <a:latin typeface="Cambria Math"/>
                              </a:rPr>
                              <m:t>−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0.</m:t>
                            </m:r>
                            <m:r>
                              <a:rPr lang="en-US" sz="1100" b="0" i="1" smtClean="0">
                                <a:latin typeface="Cambria Math"/>
                              </a:rPr>
                              <m:t>01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∗(</m:t>
                            </m:r>
                            <m:sSub>
                              <m:sSub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sz="1100" i="1">
                                    <a:latin typeface="Cambria Math"/>
                                  </a:rPr>
                                  <m:t>−39.5)/39.5)∗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100" i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100" i="1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𝑑</m:t>
                                </m:r>
                              </m:e>
                            </m:d>
                            <m:r>
                              <a:rPr lang="en-US" sz="1100" i="1">
                                <a:latin typeface="Cambria Math"/>
                              </a:rPr>
                              <m:t>+32.4+20</m:t>
                            </m:r>
                            <m:sSub>
                              <m:sSub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100" i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100" i="0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𝑓</m:t>
                                </m:r>
                              </m:e>
                            </m:d>
                            <m:r>
                              <a:rPr lang="en-US" sz="1100" i="1">
                                <a:latin typeface="Cambria Math"/>
                              </a:rPr>
                              <m:t>,  1 </m:t>
                            </m:r>
                            <m:r>
                              <m:rPr>
                                <m:sty m:val="p"/>
                              </m:rPr>
                              <a:rPr lang="en-US" sz="1100">
                                <a:latin typeface="Cambria Math"/>
                              </a:rPr>
                              <m:t>m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&lt;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𝑑</m:t>
                            </m:r>
                            <m:r>
                              <m:rPr>
                                <m:nor/>
                              </m:rPr>
                              <a:rPr lang="en-US" sz="1100">
                                <a:latin typeface="Cambria Math"/>
                              </a:rPr>
                              <m:t> &lt; </m:t>
                            </m:r>
                            <m:r>
                              <m:rPr>
                                <m:nor/>
                              </m:rPr>
                              <a:rPr lang="en-US" sz="1100" b="0" i="0" smtClean="0">
                                <a:latin typeface="Cambria Math"/>
                              </a:rPr>
                              <m:t>110</m:t>
                            </m:r>
                            <m:r>
                              <m:rPr>
                                <m:nor/>
                              </m:rPr>
                              <a:rPr lang="en-US" sz="1100"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1100">
                                <a:latin typeface="Cambria Math"/>
                              </a:rPr>
                              <m:t>m</m:t>
                            </m:r>
                          </m:e>
                          <m:e>
                            <m:r>
                              <a:rPr lang="en-US" sz="1100" i="1">
                                <a:latin typeface="Cambria Math"/>
                              </a:rPr>
                              <m:t>24∗(1−0.01∗(</m:t>
                            </m:r>
                            <m:sSub>
                              <m:sSub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sz="1100" i="1">
                                    <a:latin typeface="Cambria Math"/>
                                  </a:rPr>
                                  <m:t>−39.5)/39.5)∗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100" i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100" i="1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100" b="0" i="1" smtClean="0">
                                    <a:latin typeface="Cambria Math"/>
                                  </a:rPr>
                                  <m:t>110</m:t>
                                </m:r>
                              </m:e>
                            </m:d>
                            <m:r>
                              <a:rPr lang="en-US" sz="1100" i="1">
                                <a:latin typeface="Cambria Math"/>
                              </a:rPr>
                              <m:t>+32.4+20</m:t>
                            </m:r>
                            <m:sSub>
                              <m:sSub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100" i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100" i="0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𝑓</m:t>
                                </m:r>
                              </m:e>
                            </m:d>
                            <m:r>
                              <a:rPr lang="en-US" sz="1100" i="1">
                                <a:latin typeface="Cambria Math"/>
                              </a:rPr>
                              <m:t>+</m:t>
                            </m:r>
                            <m:r>
                              <a:rPr lang="en-US" sz="1100" b="0" i="1" smtClean="0">
                                <a:latin typeface="Cambria Math"/>
                              </a:rPr>
                              <m:t>84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∗(1+0.</m:t>
                            </m:r>
                            <m:r>
                              <a:rPr lang="en-US" sz="1100" b="0" i="1" smtClean="0">
                                <a:latin typeface="Cambria Math"/>
                              </a:rPr>
                              <m:t>39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∗(</m:t>
                            </m:r>
                            <m:sSub>
                              <m:sSub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sz="1100" i="1">
                                    <a:latin typeface="Cambria Math"/>
                                  </a:rPr>
                                  <m:t>−39.5)/39.5)∗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100" i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100" i="1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𝑑</m:t>
                                </m:r>
                                <m:r>
                                  <a:rPr lang="en-US" sz="1100" i="1">
                                    <a:latin typeface="Cambria Math"/>
                                  </a:rPr>
                                  <m:t>/110</m:t>
                                </m:r>
                              </m:e>
                            </m:d>
                            <m:r>
                              <a:rPr lang="en-US" sz="1100" i="1">
                                <a:latin typeface="Cambria Math"/>
                              </a:rPr>
                              <m:t>,  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𝑑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&gt;110 </m:t>
                            </m:r>
                            <m:r>
                              <m:rPr>
                                <m:sty m:val="p"/>
                              </m:rPr>
                              <a:rPr lang="en-US" sz="1100">
                                <a:latin typeface="Cambria Math"/>
                              </a:rPr>
                              <m:t>m</m:t>
                            </m:r>
                          </m:e>
                        </m:eqArr>
                      </m:e>
                    </m:d>
                    <m:r>
                      <a:rPr lang="en-US" sz="1100" i="1">
                        <a:latin typeface="Cambria Math"/>
                      </a:rPr>
                      <m:t>  </m:t>
                    </m:r>
                    <m:r>
                      <a:rPr lang="en-US" sz="11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100" i="1">
                        <a:latin typeface="Cambria Math"/>
                        <a:ea typeface="Cambria Math"/>
                      </a:rPr>
                      <m:t>=6.3 </m:t>
                    </m:r>
                    <m:r>
                      <m:rPr>
                        <m:sty m:val="p"/>
                      </m:rPr>
                      <a:rPr lang="en-US" sz="11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/>
              </a:p>
              <a:p>
                <a:endParaRPr lang="en-US" sz="1100" dirty="0"/>
              </a:p>
              <a:p>
                <a:endParaRPr lang="en-US" sz="1800" dirty="0" smtClean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6" y="777431"/>
                <a:ext cx="8965860" cy="3243517"/>
              </a:xfrm>
              <a:prstGeom prst="rect">
                <a:avLst/>
              </a:prstGeom>
              <a:blipFill rotWithShape="1">
                <a:blip r:embed="rId3"/>
                <a:stretch>
                  <a:fillRect l="-5167" t="-188"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938150" y="3774587"/>
            <a:ext cx="7505206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Note: </a:t>
            </a:r>
            <a:r>
              <a:rPr lang="en-US" sz="1600" i="1" dirty="0" smtClean="0"/>
              <a:t>f</a:t>
            </a:r>
            <a:r>
              <a:rPr lang="en-US" sz="1600" dirty="0" smtClean="0"/>
              <a:t> </a:t>
            </a:r>
            <a:r>
              <a:rPr lang="en-US" sz="1600" dirty="0"/>
              <a:t>is in GHz and </a:t>
            </a:r>
            <a:r>
              <a:rPr lang="en-US" sz="1600" i="1" dirty="0"/>
              <a:t>d</a:t>
            </a:r>
            <a:r>
              <a:rPr lang="en-US" sz="1600" dirty="0"/>
              <a:t> is </a:t>
            </a:r>
            <a:r>
              <a:rPr lang="en-US" sz="1600" dirty="0" smtClean="0"/>
              <a:t>in meters. These </a:t>
            </a:r>
            <a:r>
              <a:rPr lang="en-US" sz="1600" dirty="0"/>
              <a:t>forms are </a:t>
            </a:r>
            <a:r>
              <a:rPr lang="en-US" sz="1600" dirty="0" smtClean="0"/>
              <a:t>in 3GPP/ITU style.</a:t>
            </a:r>
            <a:endParaRPr lang="en-US" sz="1600" dirty="0"/>
          </a:p>
          <a:p>
            <a:endParaRPr lang="en-US" sz="1000" dirty="0" smtClean="0"/>
          </a:p>
          <a:p>
            <a:r>
              <a:rPr lang="en-US" sz="1000" dirty="0" smtClean="0"/>
              <a:t>K</a:t>
            </a:r>
            <a:r>
              <a:rPr lang="en-US" sz="1000" dirty="0"/>
              <a:t>. </a:t>
            </a:r>
            <a:r>
              <a:rPr lang="en-US" sz="1000" dirty="0" err="1"/>
              <a:t>Haneda</a:t>
            </a:r>
            <a:r>
              <a:rPr lang="en-US" sz="1000" dirty="0"/>
              <a:t> </a:t>
            </a:r>
            <a:r>
              <a:rPr lang="en-US" sz="1000" i="1" dirty="0"/>
              <a:t>et al</a:t>
            </a:r>
            <a:r>
              <a:rPr lang="en-US" sz="1000" dirty="0"/>
              <a:t>., “5G 3GPP-like channel models for </a:t>
            </a:r>
            <a:r>
              <a:rPr lang="en-US" sz="1000" dirty="0" smtClean="0"/>
              <a:t>outdoor urban</a:t>
            </a:r>
            <a:r>
              <a:rPr lang="en-US" sz="1000" dirty="0"/>
              <a:t> </a:t>
            </a:r>
            <a:r>
              <a:rPr lang="en-US" sz="1000" dirty="0" smtClean="0"/>
              <a:t>microcellular </a:t>
            </a:r>
            <a:r>
              <a:rPr lang="en-US" sz="1000" dirty="0"/>
              <a:t>and </a:t>
            </a:r>
            <a:r>
              <a:rPr lang="en-US" sz="1000" dirty="0" err="1"/>
              <a:t>macrocellular</a:t>
            </a:r>
            <a:r>
              <a:rPr lang="en-US" sz="1000" dirty="0"/>
              <a:t> environments,” </a:t>
            </a:r>
            <a:r>
              <a:rPr lang="en-US" sz="1000" i="1" dirty="0"/>
              <a:t>2016 </a:t>
            </a:r>
            <a:r>
              <a:rPr lang="en-US" sz="1000" i="1" dirty="0" smtClean="0"/>
              <a:t>IEEE 83rd Vehicular Technology </a:t>
            </a:r>
            <a:r>
              <a:rPr lang="en-US" sz="1000" i="1" dirty="0"/>
              <a:t>Conference (VTC Spring</a:t>
            </a:r>
            <a:r>
              <a:rPr lang="en-US" sz="1000" i="1" dirty="0" smtClean="0"/>
              <a:t>)</a:t>
            </a:r>
            <a:r>
              <a:rPr lang="en-US" sz="1000" dirty="0" smtClean="0"/>
              <a:t>, May </a:t>
            </a:r>
            <a:r>
              <a:rPr lang="en-US" sz="1000" dirty="0"/>
              <a:t>2016. [Online]. </a:t>
            </a:r>
            <a:r>
              <a:rPr lang="en-US" sz="1000" dirty="0" smtClean="0"/>
              <a:t>Available: </a:t>
            </a:r>
            <a:r>
              <a:rPr lang="en-US" sz="1000" dirty="0" smtClean="0">
                <a:hlinkClick r:id="rId4"/>
              </a:rPr>
              <a:t>http</a:t>
            </a:r>
            <a:r>
              <a:rPr lang="en-US" sz="1000" dirty="0">
                <a:hlinkClick r:id="rId4"/>
              </a:rPr>
              <a:t>://arxiv.org/abs/1602.07533</a:t>
            </a:r>
            <a:r>
              <a:rPr lang="en-US" sz="1000" dirty="0" smtClean="0"/>
              <a:t>.</a:t>
            </a:r>
          </a:p>
          <a:p>
            <a:r>
              <a:rPr lang="en-US" sz="1000" dirty="0"/>
              <a:t>K. </a:t>
            </a:r>
            <a:r>
              <a:rPr lang="en-US" sz="1000" dirty="0" err="1"/>
              <a:t>Haneda</a:t>
            </a:r>
            <a:r>
              <a:rPr lang="en-US" sz="1000" dirty="0"/>
              <a:t> </a:t>
            </a:r>
            <a:r>
              <a:rPr lang="en-US" sz="1000" i="1" dirty="0"/>
              <a:t>et al</a:t>
            </a:r>
            <a:r>
              <a:rPr lang="en-US" sz="1000" dirty="0" smtClean="0"/>
              <a:t>., “</a:t>
            </a:r>
            <a:r>
              <a:rPr lang="en-US" sz="1000" dirty="0"/>
              <a:t>Indoor 5G 3GPP-like channel models </a:t>
            </a:r>
            <a:r>
              <a:rPr lang="en-US" sz="1000" dirty="0" smtClean="0"/>
              <a:t>for office </a:t>
            </a:r>
            <a:r>
              <a:rPr lang="en-US" sz="1000" dirty="0"/>
              <a:t>and shopping </a:t>
            </a:r>
            <a:r>
              <a:rPr lang="en-US" sz="1000" dirty="0" smtClean="0"/>
              <a:t>mall </a:t>
            </a:r>
            <a:r>
              <a:rPr lang="fr-FR" sz="1000" dirty="0" err="1" smtClean="0"/>
              <a:t>environments</a:t>
            </a:r>
            <a:r>
              <a:rPr lang="fr-FR" sz="1000" dirty="0"/>
              <a:t>,” 2016 </a:t>
            </a:r>
            <a:r>
              <a:rPr lang="fr-FR" sz="1000" dirty="0" smtClean="0"/>
              <a:t>IEEE International </a:t>
            </a:r>
            <a:r>
              <a:rPr lang="fr-FR" sz="1000" dirty="0" err="1"/>
              <a:t>Conference</a:t>
            </a:r>
            <a:r>
              <a:rPr lang="fr-FR" sz="1000" dirty="0"/>
              <a:t> on </a:t>
            </a:r>
            <a:r>
              <a:rPr lang="fr-FR" sz="1000" dirty="0" smtClean="0"/>
              <a:t>Communications </a:t>
            </a:r>
            <a:r>
              <a:rPr lang="en-US" sz="1000" dirty="0" smtClean="0"/>
              <a:t>Workshops </a:t>
            </a:r>
            <a:r>
              <a:rPr lang="en-US" sz="1000" dirty="0"/>
              <a:t>(ICCW), May 2016</a:t>
            </a:r>
            <a:r>
              <a:rPr lang="en-US" sz="1000" dirty="0" smtClean="0"/>
              <a:t>. </a:t>
            </a:r>
            <a:r>
              <a:rPr lang="en-US" sz="1000" dirty="0"/>
              <a:t>[Online]. Available: </a:t>
            </a:r>
            <a:r>
              <a:rPr lang="en-US" sz="1000" dirty="0">
                <a:hlinkClick r:id="rId5"/>
              </a:rPr>
              <a:t>http://</a:t>
            </a:r>
            <a:r>
              <a:rPr lang="en-US" sz="1000" dirty="0" smtClean="0">
                <a:hlinkClick r:id="rId5"/>
              </a:rPr>
              <a:t>arxiv.org/abs/1603.04079</a:t>
            </a:r>
            <a:endParaRPr lang="en-US" sz="1000" dirty="0" smtClean="0"/>
          </a:p>
          <a:p>
            <a:r>
              <a:rPr lang="en-US" sz="1000" dirty="0" smtClean="0"/>
              <a:t>See: </a:t>
            </a:r>
            <a:r>
              <a:rPr lang="en-US" sz="1000" dirty="0" smtClean="0">
                <a:hlinkClick r:id="rId6"/>
              </a:rPr>
              <a:t>http</a:t>
            </a:r>
            <a:r>
              <a:rPr lang="en-US" sz="1000" dirty="0">
                <a:hlinkClick r:id="rId6"/>
              </a:rPr>
              <a:t>://</a:t>
            </a:r>
            <a:r>
              <a:rPr lang="en-US" sz="1000" dirty="0" smtClean="0">
                <a:hlinkClick r:id="rId6"/>
              </a:rPr>
              <a:t>ieeexplore.ieee.org/stamp/stamp.jsp?arnumber=7434656</a:t>
            </a:r>
            <a:endParaRPr lang="en-US" sz="1000" dirty="0" smtClean="0"/>
          </a:p>
          <a:p>
            <a:endParaRPr lang="en-US" sz="1000" dirty="0"/>
          </a:p>
          <a:p>
            <a:endParaRPr lang="en-US" sz="1000" dirty="0" smtClean="0"/>
          </a:p>
          <a:p>
            <a:endParaRPr lang="en-US" sz="1000" dirty="0"/>
          </a:p>
        </p:txBody>
      </p:sp>
      <p:sp>
        <p:nvSpPr>
          <p:cNvPr id="7" name="Rectangle 8"/>
          <p:cNvSpPr/>
          <p:nvPr/>
        </p:nvSpPr>
        <p:spPr>
          <a:xfrm>
            <a:off x="1981200" y="1657350"/>
            <a:ext cx="304800" cy="171802"/>
          </a:xfrm>
          <a:prstGeom prst="rect">
            <a:avLst/>
          </a:prstGeom>
          <a:noFill/>
          <a:ln w="12700">
            <a:solidFill>
              <a:srgbClr val="FF33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90800" y="2476148"/>
            <a:ext cx="304800" cy="171802"/>
          </a:xfrm>
          <a:prstGeom prst="rect">
            <a:avLst/>
          </a:prstGeom>
          <a:noFill/>
          <a:ln w="12700">
            <a:solidFill>
              <a:srgbClr val="FF33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955459" y="1250573"/>
            <a:ext cx="3902541" cy="330577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33CC"/>
                </a:solidFill>
              </a:rPr>
              <a:t>much </a:t>
            </a:r>
            <a:r>
              <a:rPr lang="en-US" sz="1200" b="1" dirty="0">
                <a:solidFill>
                  <a:srgbClr val="FF33CC"/>
                </a:solidFill>
              </a:rPr>
              <a:t>lower loss than free space when close to TX</a:t>
            </a:r>
          </a:p>
        </p:txBody>
      </p:sp>
      <p:cxnSp>
        <p:nvCxnSpPr>
          <p:cNvPr id="12" name="直接箭头连接符 11"/>
          <p:cNvCxnSpPr>
            <a:stCxn id="11" idx="2"/>
          </p:cNvCxnSpPr>
          <p:nvPr/>
        </p:nvCxnSpPr>
        <p:spPr>
          <a:xfrm flipH="1">
            <a:off x="2133601" y="1415862"/>
            <a:ext cx="821858" cy="241488"/>
          </a:xfrm>
          <a:prstGeom prst="straightConnector1">
            <a:avLst/>
          </a:prstGeom>
          <a:ln w="3175">
            <a:solidFill>
              <a:srgbClr val="FF33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>
            <a:stCxn id="11" idx="2"/>
            <a:endCxn id="9" idx="0"/>
          </p:cNvCxnSpPr>
          <p:nvPr/>
        </p:nvCxnSpPr>
        <p:spPr>
          <a:xfrm flipH="1">
            <a:off x="2743200" y="1415862"/>
            <a:ext cx="212259" cy="1060286"/>
          </a:xfrm>
          <a:prstGeom prst="straightConnector1">
            <a:avLst/>
          </a:prstGeom>
          <a:ln w="3175">
            <a:solidFill>
              <a:srgbClr val="FF33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678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E64D6-2E46-B644-B864-A9834A28743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20686" y="0"/>
            <a:ext cx="5320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/>
            <a:r>
              <a:rPr lang="en-US" sz="1800" b="1" dirty="0">
                <a:solidFill>
                  <a:schemeClr val="bg1"/>
                </a:solidFill>
              </a:rPr>
              <a:t>3. Example of model inaccuracies Using 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>
                <a:solidFill>
                  <a:schemeClr val="bg1"/>
                </a:solidFill>
              </a:rPr>
              <a:t>Results from White Paper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656" y="800843"/>
            <a:ext cx="2938798" cy="244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7" y="830782"/>
            <a:ext cx="2946611" cy="240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455" y="765218"/>
            <a:ext cx="2976542" cy="2476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0628" y="3586839"/>
            <a:ext cx="78975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The </a:t>
            </a:r>
            <a:r>
              <a:rPr lang="en-US" sz="1400" dirty="0" smtClean="0"/>
              <a:t>currently approved </a:t>
            </a:r>
            <a:r>
              <a:rPr lang="en-US" sz="1400" dirty="0" smtClean="0"/>
              <a:t>3gpp model </a:t>
            </a:r>
            <a:r>
              <a:rPr lang="en-US" sz="1400" dirty="0"/>
              <a:t>has noticeable errors at close-in distances, i.e., it predicts much less path loss compared with free </a:t>
            </a:r>
            <a:r>
              <a:rPr lang="en-US" sz="1400" dirty="0" smtClean="0"/>
              <a:t>space. Optional close-in ref. distance does not have this issue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332073" y="4432460"/>
            <a:ext cx="8407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S. Sun </a:t>
            </a:r>
            <a:r>
              <a:rPr lang="en-US" sz="800" i="1" dirty="0"/>
              <a:t>et al.</a:t>
            </a:r>
            <a:r>
              <a:rPr lang="en-US" sz="800" dirty="0"/>
              <a:t>, "Investigation of prediction accuracy, sensitivity, and parameter stability of large-scale propagation path loss models for 5G wireless communications," </a:t>
            </a:r>
            <a:r>
              <a:rPr lang="en-US" sz="800" i="1" dirty="0"/>
              <a:t>IEEE Transactions on Vehicular Technology</a:t>
            </a:r>
            <a:r>
              <a:rPr lang="en-US" sz="800" dirty="0"/>
              <a:t>, vol. 65, no. 5, pp. 1-18, May 2016. </a:t>
            </a:r>
            <a:r>
              <a:rPr lang="en-US" sz="800" dirty="0">
                <a:hlinkClick r:id="rId6"/>
              </a:rPr>
              <a:t>http://</a:t>
            </a:r>
            <a:r>
              <a:rPr lang="en-US" sz="800" dirty="0" smtClean="0">
                <a:hlinkClick r:id="rId6"/>
              </a:rPr>
              <a:t>ieeexplore.ieee.org/stamp/stamp.jsp?arnumber=7434656</a:t>
            </a:r>
            <a:endParaRPr lang="en-US" sz="800" dirty="0" smtClean="0"/>
          </a:p>
          <a:p>
            <a:endParaRPr lang="en-US" sz="800" dirty="0"/>
          </a:p>
        </p:txBody>
      </p:sp>
      <p:sp>
        <p:nvSpPr>
          <p:cNvPr id="9" name="Oval 16"/>
          <p:cNvSpPr/>
          <p:nvPr/>
        </p:nvSpPr>
        <p:spPr>
          <a:xfrm>
            <a:off x="228600" y="2724150"/>
            <a:ext cx="1222169" cy="457200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2" name="Oval 16"/>
          <p:cNvSpPr/>
          <p:nvPr/>
        </p:nvSpPr>
        <p:spPr>
          <a:xfrm>
            <a:off x="3048000" y="2724150"/>
            <a:ext cx="1222169" cy="457200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3" name="Oval 16"/>
          <p:cNvSpPr/>
          <p:nvPr/>
        </p:nvSpPr>
        <p:spPr>
          <a:xfrm>
            <a:off x="6096000" y="2709058"/>
            <a:ext cx="1222169" cy="457200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5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2810"/>
    </mc:Choice>
    <mc:Fallback xmlns="">
      <p:transition advTm="3281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E64D6-2E46-B644-B864-A9834A28743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20686" y="0"/>
            <a:ext cx="5320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/>
            <a:r>
              <a:rPr lang="en-US" sz="1800" b="1" dirty="0">
                <a:solidFill>
                  <a:schemeClr val="bg1"/>
                </a:solidFill>
              </a:rPr>
              <a:t>3. Example of model inaccuracies Using </a:t>
            </a:r>
            <a:r>
              <a:rPr lang="en-US" sz="1800" b="1" dirty="0" smtClean="0">
                <a:solidFill>
                  <a:schemeClr val="bg1"/>
                </a:solidFill>
              </a:rPr>
              <a:t>Results </a:t>
            </a:r>
            <a:r>
              <a:rPr lang="en-US" sz="1800" b="1" dirty="0">
                <a:solidFill>
                  <a:schemeClr val="bg1"/>
                </a:solidFill>
              </a:rPr>
              <a:t>from White Paper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35094" y="1358696"/>
            <a:ext cx="3004709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/>
              <a:t>The </a:t>
            </a:r>
            <a:r>
              <a:rPr lang="en-US" sz="1400" dirty="0">
                <a:solidFill>
                  <a:srgbClr val="FF0000"/>
                </a:solidFill>
              </a:rPr>
              <a:t>ABG</a:t>
            </a:r>
            <a:r>
              <a:rPr lang="en-US" sz="1400" dirty="0"/>
              <a:t> model </a:t>
            </a:r>
            <a:r>
              <a:rPr lang="en-US" sz="1400" dirty="0">
                <a:solidFill>
                  <a:srgbClr val="FF0000"/>
                </a:solidFill>
              </a:rPr>
              <a:t>underestimates </a:t>
            </a:r>
            <a:r>
              <a:rPr lang="en-US" sz="1400" dirty="0"/>
              <a:t>path loss at </a:t>
            </a:r>
            <a:r>
              <a:rPr lang="en-US" sz="1400" dirty="0">
                <a:solidFill>
                  <a:srgbClr val="FF0000"/>
                </a:solidFill>
              </a:rPr>
              <a:t>short distances</a:t>
            </a:r>
            <a:r>
              <a:rPr lang="en-US" sz="1400" dirty="0"/>
              <a:t>, while </a:t>
            </a:r>
            <a:r>
              <a:rPr lang="en-US" sz="1400" dirty="0">
                <a:solidFill>
                  <a:srgbClr val="FF0000"/>
                </a:solidFill>
              </a:rPr>
              <a:t>overestimating </a:t>
            </a:r>
            <a:r>
              <a:rPr lang="en-US" sz="1400" dirty="0"/>
              <a:t>path loss (i.e., underestimates interference) at</a:t>
            </a:r>
            <a:r>
              <a:rPr lang="en-US" sz="1400" dirty="0">
                <a:solidFill>
                  <a:srgbClr val="FF0000"/>
                </a:solidFill>
              </a:rPr>
              <a:t> large distances (e.g. 800 m) </a:t>
            </a:r>
            <a:r>
              <a:rPr lang="en-US" sz="1400" dirty="0"/>
              <a:t>compared with the CI model</a:t>
            </a:r>
          </a:p>
          <a:p>
            <a:pPr algn="just"/>
            <a:r>
              <a:rPr lang="en-US" sz="1400" dirty="0" smtClean="0"/>
              <a:t> </a:t>
            </a:r>
            <a:endParaRPr lang="en-US" sz="1400" dirty="0"/>
          </a:p>
          <a:p>
            <a:pPr algn="just"/>
            <a:r>
              <a:rPr lang="en-US" sz="1400" dirty="0" smtClean="0"/>
              <a:t>The </a:t>
            </a:r>
            <a:r>
              <a:rPr lang="en-US" sz="1400" dirty="0" smtClean="0">
                <a:solidFill>
                  <a:srgbClr val="00B050"/>
                </a:solidFill>
              </a:rPr>
              <a:t>CI/CIF</a:t>
            </a:r>
            <a:r>
              <a:rPr lang="en-US" sz="1400" dirty="0" smtClean="0"/>
              <a:t> model is </a:t>
            </a:r>
            <a:r>
              <a:rPr lang="en-US" sz="1400" dirty="0" smtClean="0">
                <a:solidFill>
                  <a:srgbClr val="00B050"/>
                </a:solidFill>
              </a:rPr>
              <a:t>more conservative</a:t>
            </a:r>
            <a:r>
              <a:rPr lang="en-US" sz="1400" dirty="0" smtClean="0"/>
              <a:t> when </a:t>
            </a:r>
            <a:r>
              <a:rPr lang="en-US" sz="1400" dirty="0"/>
              <a:t>analyzing </a:t>
            </a:r>
            <a:r>
              <a:rPr lang="en-US" sz="1400" dirty="0" smtClean="0"/>
              <a:t>interference-limited </a:t>
            </a:r>
            <a:r>
              <a:rPr lang="en-US" sz="1400" dirty="0"/>
              <a:t>systems at </a:t>
            </a:r>
            <a:r>
              <a:rPr lang="en-US" sz="1400" dirty="0" smtClean="0"/>
              <a:t>large </a:t>
            </a:r>
            <a:r>
              <a:rPr lang="en-US" sz="1400" dirty="0"/>
              <a:t>distances and </a:t>
            </a:r>
            <a:r>
              <a:rPr lang="en-US" sz="1400" dirty="0">
                <a:solidFill>
                  <a:srgbClr val="00B050"/>
                </a:solidFill>
              </a:rPr>
              <a:t>more realistic </a:t>
            </a:r>
            <a:r>
              <a:rPr lang="en-US" sz="1400" dirty="0"/>
              <a:t>when </a:t>
            </a:r>
            <a:r>
              <a:rPr lang="en-US" sz="1400" dirty="0" smtClean="0"/>
              <a:t>modeling </a:t>
            </a:r>
            <a:r>
              <a:rPr lang="en-US" sz="1400" dirty="0"/>
              <a:t>signal strengths </a:t>
            </a:r>
            <a:r>
              <a:rPr lang="en-US" sz="1400" dirty="0" smtClean="0"/>
              <a:t>at close-in </a:t>
            </a:r>
            <a:r>
              <a:rPr lang="en-US" sz="1400" dirty="0"/>
              <a:t>distances.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2073" y="4669960"/>
            <a:ext cx="8407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S. Sun </a:t>
            </a:r>
            <a:r>
              <a:rPr lang="en-US" sz="800" i="1" dirty="0"/>
              <a:t>et al.</a:t>
            </a:r>
            <a:r>
              <a:rPr lang="en-US" sz="800" dirty="0"/>
              <a:t>, "Investigation of prediction accuracy, sensitivity, and parameter stability of large-scale propagation path loss models for 5G wireless communications," </a:t>
            </a:r>
            <a:r>
              <a:rPr lang="en-US" sz="800" i="1" dirty="0"/>
              <a:t>IEEE Transactions on Vehicular Technology</a:t>
            </a:r>
            <a:r>
              <a:rPr lang="en-US" sz="800" dirty="0"/>
              <a:t>, vol. 65, no. 5, pp. 1-18, May 2016. </a:t>
            </a:r>
            <a:r>
              <a:rPr lang="en-US" sz="800" dirty="0">
                <a:hlinkClick r:id="rId3"/>
              </a:rPr>
              <a:t>http://</a:t>
            </a:r>
            <a:r>
              <a:rPr lang="en-US" sz="800" dirty="0" smtClean="0">
                <a:hlinkClick r:id="rId3"/>
              </a:rPr>
              <a:t>ieeexplore.ieee.org/stamp/stamp.jsp?arnumber=7434656</a:t>
            </a:r>
            <a:endParaRPr lang="en-US" sz="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42" y="878779"/>
            <a:ext cx="4799665" cy="3681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16"/>
          <p:cNvSpPr/>
          <p:nvPr/>
        </p:nvSpPr>
        <p:spPr>
          <a:xfrm>
            <a:off x="838200" y="3105150"/>
            <a:ext cx="332509" cy="841323"/>
          </a:xfrm>
          <a:prstGeom prst="ellipse">
            <a:avLst/>
          </a:prstGeom>
          <a:noFill/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16"/>
          <p:cNvSpPr/>
          <p:nvPr/>
        </p:nvSpPr>
        <p:spPr>
          <a:xfrm>
            <a:off x="3886200" y="971550"/>
            <a:ext cx="1222169" cy="457200"/>
          </a:xfrm>
          <a:prstGeom prst="ellipse">
            <a:avLst/>
          </a:prstGeom>
          <a:noFill/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41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5387"/>
    </mc:Choice>
    <mc:Fallback xmlns="">
      <p:transition advTm="55387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E64D6-2E46-B644-B864-A9834A28743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52600" y="0"/>
            <a:ext cx="57887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/>
            <a:r>
              <a:rPr lang="en-US" sz="1500" b="1" dirty="0">
                <a:solidFill>
                  <a:schemeClr val="bg1"/>
                </a:solidFill>
              </a:rPr>
              <a:t>4</a:t>
            </a:r>
            <a:r>
              <a:rPr lang="en-US" sz="1500" b="1" dirty="0" smtClean="0">
                <a:solidFill>
                  <a:schemeClr val="bg1"/>
                </a:solidFill>
              </a:rPr>
              <a:t>. Proposal of Optional CI models for LOS and NLOS and all scenarios </a:t>
            </a:r>
            <a:r>
              <a:rPr lang="en-US" sz="1500" b="1" dirty="0">
                <a:solidFill>
                  <a:schemeClr val="bg1"/>
                </a:solidFill>
              </a:rPr>
              <a:t>to </a:t>
            </a:r>
            <a:r>
              <a:rPr lang="en-US" sz="1500" b="1" dirty="0" smtClean="0">
                <a:solidFill>
                  <a:schemeClr val="bg1"/>
                </a:solidFill>
              </a:rPr>
              <a:t>solve inaccuracies </a:t>
            </a:r>
            <a:r>
              <a:rPr lang="en-US" sz="1500" b="1" dirty="0">
                <a:solidFill>
                  <a:schemeClr val="bg1"/>
                </a:solidFill>
              </a:rPr>
              <a:t>and stability deficiencies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73964" y="796945"/>
                <a:ext cx="4319003" cy="34163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UMa LOS Scenario:</a:t>
                </a:r>
              </a:p>
              <a:p>
                <a:r>
                  <a:rPr lang="en-US" sz="1200" dirty="0"/>
                  <a:t>CI:</a:t>
                </a:r>
                <a:r>
                  <a:rPr lang="en-US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,</m:t>
                        </m:r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=</m:t>
                    </m:r>
                    <m:r>
                      <a:rPr lang="en-US" sz="1200" b="0" i="1" smtClean="0">
                        <a:latin typeface="Cambria Math"/>
                      </a:rPr>
                      <m:t>2</m:t>
                    </m:r>
                    <m:r>
                      <a:rPr lang="en-US" sz="1200" i="1">
                        <a:latin typeface="Cambria Math"/>
                      </a:rPr>
                      <m:t>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+32.4+</m:t>
                    </m:r>
                    <m:r>
                      <a:rPr lang="en-US" sz="1200" b="0" i="1" smtClean="0">
                        <a:latin typeface="Cambria Math"/>
                      </a:rPr>
                      <m:t>20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,  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=4.1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1200" dirty="0" smtClean="0"/>
              </a:p>
              <a:p>
                <a:r>
                  <a:rPr lang="en-US" sz="1200" dirty="0" err="1" smtClean="0"/>
                  <a:t>UMa</a:t>
                </a:r>
                <a:r>
                  <a:rPr lang="en-US" sz="1200" dirty="0" smtClean="0"/>
                  <a:t> NLOS Scenario:</a:t>
                </a:r>
              </a:p>
              <a:p>
                <a:r>
                  <a:rPr lang="en-US" sz="1200" dirty="0" smtClean="0"/>
                  <a:t>CI</a:t>
                </a:r>
                <a:r>
                  <a:rPr lang="en-US" sz="1200" dirty="0"/>
                  <a:t>:</a:t>
                </a:r>
                <a:r>
                  <a:rPr lang="en-US" sz="1200" dirty="0" smtClean="0"/>
                  <a:t>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,</m:t>
                        </m:r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=</m:t>
                    </m:r>
                    <m:r>
                      <a:rPr lang="en-US" sz="1200" b="0" i="1" smtClean="0">
                        <a:latin typeface="Cambria Math"/>
                      </a:rPr>
                      <m:t>30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+32.4+20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,  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=6.8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/>
              </a:p>
              <a:p>
                <a:endParaRPr lang="en-US" sz="1200" dirty="0" smtClean="0"/>
              </a:p>
              <a:p>
                <a:r>
                  <a:rPr lang="en-US" sz="1200" dirty="0" err="1" smtClean="0"/>
                  <a:t>UMi</a:t>
                </a:r>
                <a:r>
                  <a:rPr lang="en-US" sz="1200" dirty="0" smtClean="0"/>
                  <a:t> SC LOS Scenario:</a:t>
                </a:r>
              </a:p>
              <a:p>
                <a:r>
                  <a:rPr lang="en-US" sz="1200" dirty="0" smtClean="0"/>
                  <a:t>CI</a:t>
                </a:r>
                <a:r>
                  <a:rPr lang="en-US" sz="1200" dirty="0"/>
                  <a:t>:</a:t>
                </a:r>
                <a:r>
                  <a:rPr lang="en-US" sz="1200" dirty="0" smtClean="0"/>
                  <a:t>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,</m:t>
                        </m:r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=</m:t>
                    </m:r>
                    <m:r>
                      <a:rPr lang="en-US" sz="1200" b="0" i="1" smtClean="0">
                        <a:latin typeface="Cambria Math"/>
                      </a:rPr>
                      <m:t>21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+32.4+20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,  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=3.8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/>
              </a:p>
              <a:p>
                <a:endParaRPr lang="en-US" sz="1200" dirty="0" smtClean="0"/>
              </a:p>
              <a:p>
                <a:r>
                  <a:rPr lang="en-US" sz="1200" dirty="0" err="1"/>
                  <a:t>UMi</a:t>
                </a:r>
                <a:r>
                  <a:rPr lang="en-US" sz="1200" dirty="0"/>
                  <a:t> SC NLOS Scenario:</a:t>
                </a:r>
              </a:p>
              <a:p>
                <a:r>
                  <a:rPr lang="en-US" sz="1200" dirty="0" smtClean="0"/>
                  <a:t>CI</a:t>
                </a:r>
                <a:r>
                  <a:rPr lang="en-US" sz="1200" dirty="0"/>
                  <a:t>:</a:t>
                </a:r>
                <a:r>
                  <a:rPr lang="en-US" sz="1200" dirty="0" smtClean="0"/>
                  <a:t>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,</m:t>
                        </m:r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=</m:t>
                    </m:r>
                    <m:r>
                      <a:rPr lang="en-US" sz="1200" b="0" i="1" smtClean="0">
                        <a:latin typeface="Cambria Math"/>
                      </a:rPr>
                      <m:t>32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+32.4+20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,  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=8.1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 smtClean="0"/>
              </a:p>
              <a:p>
                <a:endParaRPr lang="en-US" sz="1200" dirty="0"/>
              </a:p>
              <a:p>
                <a:r>
                  <a:rPr lang="en-US" sz="1200" dirty="0"/>
                  <a:t>UMi OS LOS Scenario:</a:t>
                </a:r>
              </a:p>
              <a:p>
                <a:r>
                  <a:rPr lang="en-US" sz="1200" dirty="0"/>
                  <a:t>CI: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,</m:t>
                        </m:r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=19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+32.4+20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,  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=4.2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/>
              </a:p>
              <a:p>
                <a:endParaRPr lang="en-US" sz="1200" dirty="0"/>
              </a:p>
              <a:p>
                <a:r>
                  <a:rPr lang="en-US" sz="1200" dirty="0" err="1"/>
                  <a:t>UMi</a:t>
                </a:r>
                <a:r>
                  <a:rPr lang="en-US" sz="1200" dirty="0"/>
                  <a:t> OS NLOS Scenario:</a:t>
                </a:r>
              </a:p>
              <a:p>
                <a:r>
                  <a:rPr lang="en-US" sz="1200" dirty="0"/>
                  <a:t>CI</a:t>
                </a:r>
                <a:r>
                  <a:rPr lang="en-US" sz="1200" dirty="0" smtClean="0"/>
                  <a:t>: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,</m:t>
                        </m:r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=29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+32.4+20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,  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=7.1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/>
              </a:p>
              <a:p>
                <a:endParaRPr lang="en-US" sz="12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964" y="796945"/>
                <a:ext cx="4319003" cy="3416320"/>
              </a:xfrm>
              <a:prstGeom prst="rect">
                <a:avLst/>
              </a:prstGeom>
              <a:blipFill rotWithShape="0">
                <a:blip r:embed="rId2"/>
                <a:stretch>
                  <a:fillRect l="-141" t="-3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620399" y="796945"/>
                <a:ext cx="4523601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dirty="0" smtClean="0"/>
                  <a:t>RMa </a:t>
                </a:r>
                <a:r>
                  <a:rPr lang="en-US" sz="1200" dirty="0"/>
                  <a:t>LOS Scenario:</a:t>
                </a:r>
              </a:p>
              <a:p>
                <a:r>
                  <a:rPr lang="en-US" sz="1200" dirty="0"/>
                  <a:t>CI:</a:t>
                </a:r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,</m:t>
                        </m:r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200" b="0" i="0" smtClean="0">
                            <a:latin typeface="Cambria Math" panose="02040503050406030204" pitchFamily="18" charset="0"/>
                          </a:rPr>
                          <m:t>20.5</m:t>
                        </m:r>
                        <m:r>
                          <m:rPr>
                            <m:sty m:val="p"/>
                          </m:rPr>
                          <a:rPr lang="en-US" sz="120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+32.4+20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,  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=4.1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1200" dirty="0"/>
              </a:p>
              <a:p>
                <a:r>
                  <a:rPr lang="en-US" sz="1200" dirty="0" err="1" smtClean="0"/>
                  <a:t>RMa</a:t>
                </a:r>
                <a:r>
                  <a:rPr lang="en-US" sz="1200" dirty="0" smtClean="0"/>
                  <a:t> </a:t>
                </a:r>
                <a:r>
                  <a:rPr lang="en-US" sz="1200" dirty="0"/>
                  <a:t>NLOS Scenario:</a:t>
                </a:r>
              </a:p>
              <a:p>
                <a:r>
                  <a:rPr lang="en-US" sz="1200" dirty="0"/>
                  <a:t>CI: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,</m:t>
                        </m:r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=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27.8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+32.4+20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,  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=8.2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/>
              </a:p>
              <a:p>
                <a:endParaRPr lang="en-US" sz="1200" dirty="0" smtClean="0"/>
              </a:p>
              <a:p>
                <a:endParaRPr lang="en-US" sz="1200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0399" y="796945"/>
                <a:ext cx="4523601" cy="1384995"/>
              </a:xfrm>
              <a:prstGeom prst="rect">
                <a:avLst/>
              </a:prstGeom>
              <a:blipFill rotWithShape="0">
                <a:blip r:embed="rId3"/>
                <a:stretch>
                  <a:fillRect l="-135" t="-8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/>
          <p:cNvSpPr/>
          <p:nvPr/>
        </p:nvSpPr>
        <p:spPr>
          <a:xfrm>
            <a:off x="4620399" y="226695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Note: </a:t>
            </a:r>
            <a:r>
              <a:rPr lang="en-US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dirty="0">
                <a:solidFill>
                  <a:srgbClr val="FF0000"/>
                </a:solidFill>
              </a:rPr>
              <a:t> is in GHz and </a:t>
            </a:r>
            <a:r>
              <a:rPr lang="en-US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>
                <a:solidFill>
                  <a:srgbClr val="FF0000"/>
                </a:solidFill>
              </a:rPr>
              <a:t> is in meters. These forms are in 3GPP/ITU style.</a:t>
            </a:r>
          </a:p>
        </p:txBody>
      </p:sp>
    </p:spTree>
    <p:extLst>
      <p:ext uri="{BB962C8B-B14F-4D97-AF65-F5344CB8AC3E}">
        <p14:creationId xmlns:p14="http://schemas.microsoft.com/office/powerpoint/2010/main" val="342519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E64D6-2E46-B644-B864-A9834A28743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0" y="796945"/>
                <a:ext cx="9144001" cy="2677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dirty="0" smtClean="0"/>
                  <a:t>InH Office LOS Scenario</a:t>
                </a:r>
              </a:p>
              <a:p>
                <a:r>
                  <a:rPr lang="en-US" sz="1200" dirty="0" smtClean="0"/>
                  <a:t>P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/>
                      </a:rPr>
                      <m:t>L</m:t>
                    </m:r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,</m:t>
                        </m:r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=17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+32.4+20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,  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=3.0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 smtClean="0"/>
              </a:p>
              <a:p>
                <a:endParaRPr lang="en-US" sz="1200" dirty="0"/>
              </a:p>
              <a:p>
                <a:r>
                  <a:rPr lang="en-US" sz="1200" dirty="0"/>
                  <a:t>InH Office NLOS </a:t>
                </a:r>
                <a:r>
                  <a:rPr lang="en-US" sz="1200" dirty="0" smtClean="0"/>
                  <a:t>Scenario: Single-Slope </a:t>
                </a:r>
                <a:r>
                  <a:rPr lang="en-US" sz="1200" dirty="0"/>
                  <a:t>Models</a:t>
                </a:r>
                <a:r>
                  <a:rPr lang="en-US" sz="1200" dirty="0" smtClean="0"/>
                  <a:t>:</a:t>
                </a:r>
              </a:p>
              <a:p>
                <a:pPr lvl="2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200">
                          <a:latin typeface="Cambria Math"/>
                        </a:rPr>
                        <m:t>PL</m:t>
                      </m:r>
                      <m:d>
                        <m:dPr>
                          <m:ctrlPr>
                            <a:rPr lang="en-US" sz="12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/>
                            </a:rPr>
                            <m:t>𝑓</m:t>
                          </m:r>
                          <m:r>
                            <a:rPr lang="en-US" sz="1200" i="1">
                              <a:latin typeface="Cambria Math"/>
                            </a:rPr>
                            <m:t>,</m:t>
                          </m:r>
                          <m:r>
                            <a:rPr lang="en-US" sz="1200" i="1">
                              <a:latin typeface="Cambria Math"/>
                            </a:rPr>
                            <m:t>𝑑</m:t>
                          </m:r>
                        </m:e>
                      </m:d>
                      <m:r>
                        <a:rPr lang="en-US" sz="1200" i="1">
                          <a:latin typeface="Cambria Math"/>
                        </a:rPr>
                        <m:t>=32∗(1+0.06∗(</m:t>
                      </m:r>
                      <m:sSub>
                        <m:sSubPr>
                          <m:ctrlPr>
                            <a:rPr lang="en-US" sz="1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200" i="1">
                              <a:latin typeface="Cambria Math"/>
                            </a:rPr>
                            <m:t>𝑓</m:t>
                          </m:r>
                          <m:r>
                            <a:rPr lang="en-US" sz="1200" i="1">
                              <a:latin typeface="Cambria Math"/>
                            </a:rPr>
                            <m:t>−24.2)/24.2)∗</m:t>
                          </m:r>
                          <m:r>
                            <m:rPr>
                              <m:sty m:val="p"/>
                            </m:rPr>
                            <a:rPr lang="en-US" sz="1200">
                              <a:latin typeface="Cambria Math"/>
                            </a:rPr>
                            <m:t>log</m:t>
                          </m:r>
                        </m:e>
                        <m:sub>
                          <m:r>
                            <a:rPr lang="en-US" sz="1200" i="1">
                              <a:latin typeface="Cambria Math"/>
                            </a:rPr>
                            <m:t>10</m:t>
                          </m:r>
                        </m:sub>
                      </m:sSub>
                      <m:d>
                        <m:dPr>
                          <m:ctrlPr>
                            <a:rPr lang="en-US" sz="12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/>
                            </a:rPr>
                            <m:t>𝑑</m:t>
                          </m:r>
                        </m:e>
                      </m:d>
                      <m:r>
                        <a:rPr lang="en-US" sz="1200" i="1">
                          <a:latin typeface="Cambria Math"/>
                        </a:rPr>
                        <m:t>+32.4+20</m:t>
                      </m:r>
                      <m:sSub>
                        <m:sSubPr>
                          <m:ctrlPr>
                            <a:rPr lang="en-US" sz="1200" i="1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1200">
                              <a:latin typeface="Cambria Math"/>
                            </a:rPr>
                            <m:t>log</m:t>
                          </m:r>
                        </m:e>
                        <m:sub>
                          <m:r>
                            <a:rPr lang="en-US" sz="1200" i="1">
                              <a:latin typeface="Cambria Math"/>
                            </a:rPr>
                            <m:t>10</m:t>
                          </m:r>
                        </m:sub>
                      </m:sSub>
                      <m:d>
                        <m:dPr>
                          <m:ctrlPr>
                            <a:rPr lang="en-US" sz="12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/>
                            </a:rPr>
                            <m:t>𝑓</m:t>
                          </m:r>
                        </m:e>
                      </m:d>
                      <m:r>
                        <a:rPr lang="en-US" sz="1200" i="1">
                          <a:latin typeface="Cambria Math"/>
                        </a:rPr>
                        <m:t>,  </m:t>
                      </m:r>
                      <m:r>
                        <a:rPr lang="en-US" sz="1200" i="1">
                          <a:latin typeface="Cambria Math"/>
                          <a:ea typeface="Cambria Math"/>
                        </a:rPr>
                        <m:t>𝜎</m:t>
                      </m:r>
                      <m:r>
                        <a:rPr lang="en-US" sz="1200" i="1">
                          <a:latin typeface="Cambria Math"/>
                          <a:ea typeface="Cambria Math"/>
                        </a:rPr>
                        <m:t>=8.3 </m:t>
                      </m:r>
                      <m:r>
                        <m:rPr>
                          <m:sty m:val="p"/>
                        </m:rPr>
                        <a:rPr lang="en-US" sz="1200">
                          <a:latin typeface="Cambria Math"/>
                          <a:ea typeface="Cambria Math"/>
                        </a:rPr>
                        <m:t>dB</m:t>
                      </m:r>
                    </m:oMath>
                  </m:oMathPara>
                </a14:m>
                <a:endParaRPr lang="en-US" sz="1200" dirty="0" smtClean="0">
                  <a:ea typeface="Cambria Math"/>
                </a:endParaRPr>
              </a:p>
              <a:p>
                <a:pPr marL="460375" indent="-460375"/>
                <a:endParaRPr lang="en-US" sz="1200" dirty="0" smtClean="0">
                  <a:ea typeface="Cambria Math"/>
                </a:endParaRPr>
              </a:p>
              <a:p>
                <a:r>
                  <a:rPr lang="en-US" sz="1200" dirty="0" err="1" smtClean="0"/>
                  <a:t>InH</a:t>
                </a:r>
                <a:r>
                  <a:rPr lang="en-US" sz="1200" dirty="0" smtClean="0"/>
                  <a:t> </a:t>
                </a:r>
                <a:r>
                  <a:rPr lang="en-US" sz="1200" dirty="0"/>
                  <a:t>Shopping Mall LOS Scenario:</a:t>
                </a:r>
              </a:p>
              <a:p>
                <a:r>
                  <a:rPr lang="en-US" sz="1200" dirty="0" smtClean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,</m:t>
                        </m:r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=17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+32.4+20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,  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=2.0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/>
              </a:p>
              <a:p>
                <a:endParaRPr lang="en-US" sz="1200" dirty="0"/>
              </a:p>
              <a:p>
                <a:r>
                  <a:rPr lang="en-US" sz="1200" dirty="0" err="1"/>
                  <a:t>InH</a:t>
                </a:r>
                <a:r>
                  <a:rPr lang="en-US" sz="1200" dirty="0"/>
                  <a:t> Shopping Mall NLOS </a:t>
                </a:r>
                <a:r>
                  <a:rPr lang="en-US" sz="1200" dirty="0" smtClean="0"/>
                  <a:t>Scenario: Single-Slope </a:t>
                </a:r>
                <a:r>
                  <a:rPr lang="en-US" sz="1200" dirty="0"/>
                  <a:t>Models:</a:t>
                </a:r>
              </a:p>
              <a:p>
                <a:r>
                  <a:rPr lang="en-US" sz="1200" dirty="0" smtClean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,</m:t>
                        </m:r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=26∗(1+0.01∗(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−39.5)/39.5)∗</m:t>
                        </m:r>
                        <m:r>
                          <m:rPr>
                            <m:sty m:val="p"/>
                          </m:rPr>
                          <a:rPr lang="en-US" sz="120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+32.4+20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,  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=7.4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>
                  <a:ea typeface="Cambria Math"/>
                </a:endParaRPr>
              </a:p>
              <a:p>
                <a:endParaRPr lang="en-US" sz="1200" dirty="0"/>
              </a:p>
              <a:p>
                <a:endParaRPr lang="en-US" sz="1200" dirty="0"/>
              </a:p>
              <a:p>
                <a:endParaRPr lang="en-US" sz="1200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796945"/>
                <a:ext cx="9144001" cy="2677656"/>
              </a:xfrm>
              <a:prstGeom prst="rect">
                <a:avLst/>
              </a:prstGeom>
              <a:blipFill rotWithShape="1">
                <a:blip r:embed="rId2"/>
                <a:stretch>
                  <a:fillRect t="-2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4648200" y="70621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Note: </a:t>
            </a:r>
            <a:r>
              <a:rPr lang="en-US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1800" dirty="0">
                <a:solidFill>
                  <a:srgbClr val="FF0000"/>
                </a:solidFill>
              </a:rPr>
              <a:t> is in GHz and </a:t>
            </a:r>
            <a:r>
              <a:rPr lang="en-US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1800" dirty="0">
                <a:solidFill>
                  <a:srgbClr val="FF0000"/>
                </a:solidFill>
              </a:rPr>
              <a:t> is in meters. These forms are in </a:t>
            </a:r>
            <a:r>
              <a:rPr lang="en-US" sz="1800" dirty="0" smtClean="0">
                <a:solidFill>
                  <a:srgbClr val="FF0000"/>
                </a:solidFill>
              </a:rPr>
              <a:t>3GPP/ITU </a:t>
            </a:r>
            <a:r>
              <a:rPr lang="en-US" sz="1800" dirty="0">
                <a:solidFill>
                  <a:srgbClr val="FF0000"/>
                </a:solidFill>
              </a:rPr>
              <a:t>style.</a:t>
            </a:r>
          </a:p>
        </p:txBody>
      </p:sp>
      <p:sp>
        <p:nvSpPr>
          <p:cNvPr id="9" name="Rectangle 8"/>
          <p:cNvSpPr/>
          <p:nvPr/>
        </p:nvSpPr>
        <p:spPr>
          <a:xfrm>
            <a:off x="1752600" y="-19050"/>
            <a:ext cx="57887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/>
            <a:r>
              <a:rPr lang="en-US" sz="1500" b="1" dirty="0">
                <a:solidFill>
                  <a:schemeClr val="bg1"/>
                </a:solidFill>
              </a:rPr>
              <a:t>4</a:t>
            </a:r>
            <a:r>
              <a:rPr lang="en-US" sz="1500" b="1" dirty="0" smtClean="0">
                <a:solidFill>
                  <a:schemeClr val="bg1"/>
                </a:solidFill>
              </a:rPr>
              <a:t>. Proposal of Optional CI models for LOS and NLOS and all scenarios </a:t>
            </a:r>
            <a:r>
              <a:rPr lang="en-US" sz="1500" b="1" dirty="0">
                <a:solidFill>
                  <a:schemeClr val="bg1"/>
                </a:solidFill>
              </a:rPr>
              <a:t>to </a:t>
            </a:r>
            <a:r>
              <a:rPr lang="en-US" sz="1500" b="1" dirty="0" smtClean="0">
                <a:solidFill>
                  <a:schemeClr val="bg1"/>
                </a:solidFill>
              </a:rPr>
              <a:t>solve inaccuracies </a:t>
            </a:r>
            <a:r>
              <a:rPr lang="en-US" sz="1500" b="1" dirty="0">
                <a:solidFill>
                  <a:schemeClr val="bg1"/>
                </a:solidFill>
              </a:rPr>
              <a:t>and stability deficiencies  </a:t>
            </a:r>
          </a:p>
        </p:txBody>
      </p:sp>
    </p:spTree>
    <p:extLst>
      <p:ext uri="{BB962C8B-B14F-4D97-AF65-F5344CB8AC3E}">
        <p14:creationId xmlns:p14="http://schemas.microsoft.com/office/powerpoint/2010/main" val="420677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542" y="1276350"/>
            <a:ext cx="6511953" cy="1524000"/>
          </a:xfrm>
        </p:spPr>
        <p:txBody>
          <a:bodyPr/>
          <a:lstStyle/>
          <a:p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>Thank You!</a:t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/>
            </a:r>
            <a:br>
              <a:rPr lang="en-US" sz="4000" dirty="0" smtClean="0">
                <a:solidFill>
                  <a:schemeClr val="tx1"/>
                </a:solidFill>
              </a:rPr>
            </a:b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E1A789-326A-4A66-9EAE-48BAF56D9A8F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264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00"/>
    </mc:Choice>
    <mc:Fallback xmlns="">
      <p:transition spd="slow" advTm="87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E64D6-2E46-B644-B864-A9834A28743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0" y="0"/>
            <a:ext cx="6019800" cy="68048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 1. Path Loss Models for </a:t>
            </a:r>
            <a:r>
              <a:rPr lang="en-US" b="1" dirty="0" err="1" smtClean="0">
                <a:solidFill>
                  <a:schemeClr val="bg1"/>
                </a:solidFill>
              </a:rPr>
              <a:t>RMa</a:t>
            </a:r>
            <a:r>
              <a:rPr lang="en-US" b="1" dirty="0" smtClean="0">
                <a:solidFill>
                  <a:schemeClr val="bg1"/>
                </a:solidFill>
              </a:rPr>
              <a:t> Scenario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2706" y="773845"/>
            <a:ext cx="44614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1. Existing ITU-R M.2135 </a:t>
            </a:r>
            <a:r>
              <a:rPr lang="en-US" sz="1600" dirty="0" err="1" smtClean="0"/>
              <a:t>RMa</a:t>
            </a:r>
            <a:r>
              <a:rPr lang="en-US" sz="1600" dirty="0" smtClean="0"/>
              <a:t> path loss model</a:t>
            </a:r>
            <a:endParaRPr lang="en-US" sz="16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18984"/>
            <a:ext cx="7649814" cy="328156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485384"/>
            <a:ext cx="6991936" cy="448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38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6652"/>
    </mc:Choice>
    <mc:Fallback xmlns="">
      <p:transition advTm="66652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E64D6-2E46-B644-B864-A9834A28743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0" y="0"/>
            <a:ext cx="5943600" cy="680484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  1. Path Loss Models for </a:t>
            </a:r>
            <a:r>
              <a:rPr lang="en-US" b="1" dirty="0" err="1" smtClean="0">
                <a:solidFill>
                  <a:schemeClr val="bg1"/>
                </a:solidFill>
              </a:rPr>
              <a:t>RMa</a:t>
            </a:r>
            <a:r>
              <a:rPr lang="en-US" b="1" dirty="0" smtClean="0">
                <a:solidFill>
                  <a:schemeClr val="bg1"/>
                </a:solidFill>
              </a:rPr>
              <a:t> Scenario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742950"/>
            <a:ext cx="5096142" cy="42991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4000" y="971550"/>
            <a:ext cx="3657599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smtClean="0"/>
              <a:t>EXAMPLE: We ran current ITU path loss model using </a:t>
            </a:r>
            <a:r>
              <a:rPr lang="en-US" sz="1400" dirty="0" err="1" smtClean="0"/>
              <a:t>monte-carlo</a:t>
            </a:r>
            <a:r>
              <a:rPr lang="en-US" sz="1400" dirty="0" smtClean="0"/>
              <a:t> simulation (before the breakpoint). This example for 6 GHz.</a:t>
            </a:r>
          </a:p>
          <a:p>
            <a:pPr algn="just"/>
            <a:endParaRPr lang="en-US" sz="1400" dirty="0"/>
          </a:p>
          <a:p>
            <a:pPr algn="just"/>
            <a:r>
              <a:rPr lang="en-US" sz="1400" dirty="0" smtClean="0"/>
              <a:t>KEY OBSERVATION: Existing </a:t>
            </a:r>
            <a:r>
              <a:rPr lang="en-US" sz="1400" dirty="0" err="1" smtClean="0"/>
              <a:t>RMa</a:t>
            </a:r>
            <a:r>
              <a:rPr lang="en-US" sz="1400" dirty="0" smtClean="0"/>
              <a:t> NLOS path loss model </a:t>
            </a:r>
            <a:r>
              <a:rPr lang="en-US" sz="1400" dirty="0" smtClean="0">
                <a:solidFill>
                  <a:srgbClr val="FF0000"/>
                </a:solidFill>
              </a:rPr>
              <a:t>underestimates path loss </a:t>
            </a:r>
            <a:r>
              <a:rPr lang="en-US" sz="1400" dirty="0" smtClean="0"/>
              <a:t>well below free space value at </a:t>
            </a:r>
            <a:r>
              <a:rPr lang="en-US" sz="1400" dirty="0" smtClean="0">
                <a:solidFill>
                  <a:srgbClr val="FF0000"/>
                </a:solidFill>
              </a:rPr>
              <a:t>close-in distances within 50 m, </a:t>
            </a:r>
            <a:r>
              <a:rPr lang="en-US" sz="1400" dirty="0" smtClean="0"/>
              <a:t>and has </a:t>
            </a:r>
            <a:r>
              <a:rPr lang="en-US" sz="1400" dirty="0" smtClean="0">
                <a:solidFill>
                  <a:srgbClr val="FF0000"/>
                </a:solidFill>
              </a:rPr>
              <a:t>obvious errors (NLOS should be much </a:t>
            </a:r>
            <a:r>
              <a:rPr lang="en-US" sz="1400" dirty="0" err="1" smtClean="0">
                <a:solidFill>
                  <a:srgbClr val="FF0000"/>
                </a:solidFill>
              </a:rPr>
              <a:t>lossier</a:t>
            </a:r>
            <a:r>
              <a:rPr lang="en-US" sz="1400" dirty="0" smtClean="0">
                <a:solidFill>
                  <a:srgbClr val="FF0000"/>
                </a:solidFill>
              </a:rPr>
              <a:t> than free space)  in first several hundred meters</a:t>
            </a:r>
          </a:p>
          <a:p>
            <a:pPr algn="just"/>
            <a:endParaRPr lang="en-US" sz="1400" dirty="0">
              <a:solidFill>
                <a:srgbClr val="FF0000"/>
              </a:solidFill>
            </a:endParaRPr>
          </a:p>
          <a:p>
            <a:pPr algn="just"/>
            <a:r>
              <a:rPr lang="en-US" sz="1400" dirty="0" smtClean="0"/>
              <a:t>For 6 GHz, CI model using n=2 (LOS) and n=2.8 (NLOS) predicts much more accurately for first several hundred meters at 6 GHz with same std. dev. and improved stability as shown for CI models, see: </a:t>
            </a:r>
          </a:p>
          <a:p>
            <a:pPr algn="just"/>
            <a:r>
              <a:rPr lang="en-US" sz="1400" dirty="0">
                <a:solidFill>
                  <a:srgbClr val="FF0000"/>
                </a:solidFill>
                <a:hlinkClick r:id="rId3"/>
              </a:rPr>
              <a:t>http://</a:t>
            </a:r>
            <a:r>
              <a:rPr lang="en-US" sz="1400" dirty="0" smtClean="0">
                <a:solidFill>
                  <a:srgbClr val="FF0000"/>
                </a:solidFill>
                <a:hlinkClick r:id="rId3"/>
              </a:rPr>
              <a:t>ieeexplore.ieee.org/stamp/stamp.jsp?arnumber=7434656</a:t>
            </a:r>
            <a:endParaRPr lang="en-US" sz="1400" dirty="0" smtClean="0">
              <a:solidFill>
                <a:srgbClr val="FF0000"/>
              </a:solidFill>
            </a:endParaRPr>
          </a:p>
          <a:p>
            <a:pPr algn="just"/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9" name="Oval 16"/>
          <p:cNvSpPr/>
          <p:nvPr/>
        </p:nvSpPr>
        <p:spPr>
          <a:xfrm>
            <a:off x="381000" y="3714750"/>
            <a:ext cx="1905000" cy="1066800"/>
          </a:xfrm>
          <a:prstGeom prst="ellipse">
            <a:avLst/>
          </a:prstGeom>
          <a:noFill/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83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6652"/>
    </mc:Choice>
    <mc:Fallback xmlns="">
      <p:transition advTm="66652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785825"/>
            <a:ext cx="5230751" cy="4244459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E64D6-2E46-B644-B864-A9834A28743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0" y="0"/>
            <a:ext cx="5943600" cy="680484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  1. Path Loss Models for </a:t>
            </a:r>
            <a:r>
              <a:rPr lang="en-US" b="1" dirty="0" err="1" smtClean="0">
                <a:solidFill>
                  <a:schemeClr val="bg1"/>
                </a:solidFill>
              </a:rPr>
              <a:t>RMa</a:t>
            </a:r>
            <a:r>
              <a:rPr lang="en-US" b="1" dirty="0" smtClean="0">
                <a:solidFill>
                  <a:schemeClr val="bg1"/>
                </a:solidFill>
              </a:rPr>
              <a:t> Scenario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0" y="971550"/>
            <a:ext cx="3657599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 err="1" smtClean="0"/>
              <a:t>d</a:t>
            </a:r>
            <a:r>
              <a:rPr lang="en-US" sz="1800" baseline="-25000" dirty="0" err="1" smtClean="0"/>
              <a:t>BP</a:t>
            </a:r>
            <a:r>
              <a:rPr lang="en-US" sz="1800" dirty="0" smtClean="0"/>
              <a:t> (LOS breakpoint) is unrealistic and invalid for current model beyond approximately 14 GHz, and the model itself is only valid up to 10,000 m (Breakpoint is 10 km for ITU </a:t>
            </a:r>
            <a:r>
              <a:rPr lang="en-US" sz="1800" dirty="0" err="1" smtClean="0"/>
              <a:t>Rma</a:t>
            </a:r>
            <a:r>
              <a:rPr lang="en-US" sz="1800" dirty="0" smtClean="0"/>
              <a:t> model at 14 GHz!)</a:t>
            </a:r>
          </a:p>
          <a:p>
            <a:pPr algn="just"/>
            <a:endParaRPr lang="en-US" sz="1800" dirty="0">
              <a:solidFill>
                <a:srgbClr val="FF0000"/>
              </a:solidFill>
            </a:endParaRPr>
          </a:p>
          <a:p>
            <a:pPr algn="just"/>
            <a:r>
              <a:rPr lang="en-US" sz="1800" dirty="0" smtClean="0">
                <a:solidFill>
                  <a:srgbClr val="FF0000"/>
                </a:solidFill>
              </a:rPr>
              <a:t>Cannot adopt </a:t>
            </a:r>
            <a:r>
              <a:rPr lang="en-US" sz="1800" dirty="0" err="1" smtClean="0">
                <a:solidFill>
                  <a:srgbClr val="FF0000"/>
                </a:solidFill>
              </a:rPr>
              <a:t>Rma</a:t>
            </a:r>
            <a:r>
              <a:rPr lang="en-US" sz="1800" dirty="0" smtClean="0">
                <a:solidFill>
                  <a:srgbClr val="FF0000"/>
                </a:solidFill>
              </a:rPr>
              <a:t> for </a:t>
            </a:r>
            <a:r>
              <a:rPr lang="en-US" sz="1800" dirty="0" err="1" smtClean="0">
                <a:solidFill>
                  <a:srgbClr val="FF0000"/>
                </a:solidFill>
              </a:rPr>
              <a:t>mmWave</a:t>
            </a:r>
            <a:r>
              <a:rPr lang="en-US" sz="1800" dirty="0" smtClean="0">
                <a:solidFill>
                  <a:srgbClr val="FF0000"/>
                </a:solidFill>
              </a:rPr>
              <a:t> in LOS! The breakpoint in ITU does not work! </a:t>
            </a:r>
          </a:p>
          <a:p>
            <a:pPr algn="just"/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9" name="Oval 16"/>
          <p:cNvSpPr/>
          <p:nvPr/>
        </p:nvSpPr>
        <p:spPr>
          <a:xfrm>
            <a:off x="1066800" y="3714750"/>
            <a:ext cx="571500" cy="47705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>
            <a:stCxn id="9" idx="6"/>
          </p:cNvCxnSpPr>
          <p:nvPr/>
        </p:nvCxnSpPr>
        <p:spPr>
          <a:xfrm flipV="1">
            <a:off x="1638300" y="1352550"/>
            <a:ext cx="3744129" cy="260072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866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6652"/>
    </mc:Choice>
    <mc:Fallback xmlns="">
      <p:transition advTm="66652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E64D6-2E46-B644-B864-A9834A28743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3015" y="4476750"/>
            <a:ext cx="75384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smtClean="0"/>
              <a:t>The existing </a:t>
            </a:r>
            <a:r>
              <a:rPr lang="en-US" sz="1400" dirty="0" err="1" smtClean="0"/>
              <a:t>RMa</a:t>
            </a:r>
            <a:r>
              <a:rPr lang="en-US" sz="1400" dirty="0" smtClean="0"/>
              <a:t> NLOS path loss model </a:t>
            </a:r>
            <a:r>
              <a:rPr lang="en-US" sz="1400" dirty="0" smtClean="0">
                <a:solidFill>
                  <a:srgbClr val="FF0000"/>
                </a:solidFill>
              </a:rPr>
              <a:t>underestimates path loss </a:t>
            </a:r>
            <a:r>
              <a:rPr lang="en-US" sz="1400" dirty="0" smtClean="0"/>
              <a:t>below free space value at </a:t>
            </a:r>
            <a:r>
              <a:rPr lang="en-US" sz="1400" dirty="0" smtClean="0">
                <a:solidFill>
                  <a:srgbClr val="FF0000"/>
                </a:solidFill>
              </a:rPr>
              <a:t>close-in distances (50 m), and is inaccurate and unrealistic up to 500 m (NLOS should have more loss than the model predicts).</a:t>
            </a:r>
            <a:endParaRPr lang="en-US" sz="1400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42950"/>
            <a:ext cx="4658565" cy="34939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781049"/>
            <a:ext cx="4711848" cy="3533886"/>
          </a:xfrm>
          <a:prstGeom prst="rect">
            <a:avLst/>
          </a:prstGeom>
        </p:spPr>
      </p:pic>
      <p:sp>
        <p:nvSpPr>
          <p:cNvPr id="9" name="Oval 16"/>
          <p:cNvSpPr/>
          <p:nvPr/>
        </p:nvSpPr>
        <p:spPr>
          <a:xfrm>
            <a:off x="4734765" y="3181350"/>
            <a:ext cx="1694213" cy="75443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0" y="0"/>
            <a:ext cx="5943600" cy="680484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  1. Path Loss Models for </a:t>
            </a:r>
            <a:r>
              <a:rPr lang="en-US" b="1" dirty="0" err="1" smtClean="0">
                <a:solidFill>
                  <a:schemeClr val="bg1"/>
                </a:solidFill>
              </a:rPr>
              <a:t>RMa</a:t>
            </a:r>
            <a:r>
              <a:rPr lang="en-US" b="1" dirty="0" smtClean="0">
                <a:solidFill>
                  <a:schemeClr val="bg1"/>
                </a:solidFill>
              </a:rPr>
              <a:t> Scenario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78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6652"/>
    </mc:Choice>
    <mc:Fallback xmlns="">
      <p:transition advTm="66652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642614"/>
            <a:ext cx="3927349" cy="1691136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E64D6-2E46-B644-B864-A9834A28743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76400" y="0"/>
            <a:ext cx="5715000" cy="680484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1. Path Loss Models for </a:t>
            </a:r>
            <a:r>
              <a:rPr lang="en-US" b="1" dirty="0" err="1" smtClean="0">
                <a:solidFill>
                  <a:schemeClr val="bg1"/>
                </a:solidFill>
              </a:rPr>
              <a:t>RMa</a:t>
            </a:r>
            <a:r>
              <a:rPr lang="en-US" b="1" dirty="0" smtClean="0">
                <a:solidFill>
                  <a:schemeClr val="bg1"/>
                </a:solidFill>
              </a:rPr>
              <a:t> Scenario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819150"/>
            <a:ext cx="9143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smtClean="0"/>
              <a:t>Simulation for best fit CI model was done using current ITU-R M.2135 </a:t>
            </a:r>
            <a:r>
              <a:rPr lang="en-US" sz="1400" dirty="0" err="1" smtClean="0"/>
              <a:t>RMa</a:t>
            </a:r>
            <a:r>
              <a:rPr lang="en-US" sz="1400" dirty="0" smtClean="0"/>
              <a:t> model </a:t>
            </a:r>
            <a:r>
              <a:rPr lang="en-US" sz="1400" dirty="0"/>
              <a:t>at 1, 2, 6, 15, 28, 38, </a:t>
            </a:r>
            <a:r>
              <a:rPr lang="en-US" sz="1400" dirty="0" smtClean="0"/>
              <a:t>and 73 </a:t>
            </a:r>
            <a:r>
              <a:rPr lang="en-US" sz="1400" dirty="0"/>
              <a:t>GHz using </a:t>
            </a:r>
            <a:r>
              <a:rPr lang="en-US" sz="1400" dirty="0" smtClean="0"/>
              <a:t>1000 </a:t>
            </a:r>
            <a:r>
              <a:rPr lang="en-US" sz="1400" dirty="0"/>
              <a:t>data points </a:t>
            </a:r>
            <a:r>
              <a:rPr lang="en-US" sz="1400" dirty="0" smtClean="0"/>
              <a:t> for each frequency, generated from monte-carol simulation. Different frequencies will yield smaller </a:t>
            </a:r>
            <a:r>
              <a:rPr lang="en-US" sz="1400" dirty="0" err="1" smtClean="0"/>
              <a:t>Std</a:t>
            </a:r>
            <a:r>
              <a:rPr lang="en-US" sz="1400" dirty="0" smtClean="0"/>
              <a:t> Dev for CI model as fit to the ITU-R M.2135 </a:t>
            </a:r>
            <a:r>
              <a:rPr lang="en-US" sz="1400" dirty="0" err="1" smtClean="0"/>
              <a:t>RMa</a:t>
            </a:r>
            <a:r>
              <a:rPr lang="en-US" sz="1400" dirty="0" smtClean="0"/>
              <a:t> model generated data. Note the problem with ABG model formula: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62200" y="3473261"/>
            <a:ext cx="6629401" cy="771346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33CC"/>
                </a:solidFill>
              </a:rPr>
              <a:t>Much </a:t>
            </a:r>
            <a:r>
              <a:rPr lang="en-US" sz="1200" b="1" dirty="0">
                <a:solidFill>
                  <a:srgbClr val="FF33CC"/>
                </a:solidFill>
              </a:rPr>
              <a:t>lower loss than free space when close to </a:t>
            </a:r>
            <a:r>
              <a:rPr lang="en-US" sz="1200" b="1" dirty="0" smtClean="0">
                <a:solidFill>
                  <a:srgbClr val="FF33CC"/>
                </a:solidFill>
              </a:rPr>
              <a:t>TX,  a 4.86 dB Beta value is tens of dB less than 32.4 dB at 1 m FSPL. This makes no physical sense out to several hundred meters </a:t>
            </a:r>
            <a:endParaRPr lang="en-US" sz="1200" b="1" dirty="0">
              <a:solidFill>
                <a:srgbClr val="FF33CC"/>
              </a:solidFill>
            </a:endParaRPr>
          </a:p>
        </p:txBody>
      </p:sp>
      <p:sp>
        <p:nvSpPr>
          <p:cNvPr id="11" name="Rectangle 8"/>
          <p:cNvSpPr/>
          <p:nvPr/>
        </p:nvSpPr>
        <p:spPr>
          <a:xfrm>
            <a:off x="5334495" y="2419350"/>
            <a:ext cx="605147" cy="312542"/>
          </a:xfrm>
          <a:prstGeom prst="rect">
            <a:avLst/>
          </a:prstGeom>
          <a:noFill/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直接箭头连接符 13"/>
          <p:cNvCxnSpPr/>
          <p:nvPr/>
        </p:nvCxnSpPr>
        <p:spPr>
          <a:xfrm flipH="1" flipV="1">
            <a:off x="5939642" y="2731892"/>
            <a:ext cx="154380" cy="741370"/>
          </a:xfrm>
          <a:prstGeom prst="straightConnector1">
            <a:avLst/>
          </a:prstGeom>
          <a:ln w="3175">
            <a:solidFill>
              <a:srgbClr val="FF33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4265533"/>
            <a:ext cx="903501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 smtClean="0">
                <a:solidFill>
                  <a:srgbClr val="FF0000"/>
                </a:solidFill>
              </a:rPr>
              <a:t>Proposal: 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	a. Adopt CI NLOS model </a:t>
            </a:r>
            <a:r>
              <a:rPr lang="en-US" sz="1600" dirty="0">
                <a:solidFill>
                  <a:srgbClr val="FF0000"/>
                </a:solidFill>
              </a:rPr>
              <a:t>for </a:t>
            </a:r>
            <a:r>
              <a:rPr lang="en-US" sz="1600" dirty="0" err="1" smtClean="0">
                <a:solidFill>
                  <a:srgbClr val="FF0000"/>
                </a:solidFill>
              </a:rPr>
              <a:t>RMa</a:t>
            </a:r>
            <a:r>
              <a:rPr lang="en-US" sz="1600" dirty="0" smtClean="0">
                <a:solidFill>
                  <a:srgbClr val="FF0000"/>
                </a:solidFill>
              </a:rPr>
              <a:t>: PL</a:t>
            </a:r>
            <a:r>
              <a:rPr lang="en-US" sz="1600" dirty="0">
                <a:solidFill>
                  <a:srgbClr val="FF0000"/>
                </a:solidFill>
              </a:rPr>
              <a:t>(𝑓,𝑑</a:t>
            </a:r>
            <a:r>
              <a:rPr lang="en-US" sz="1600" dirty="0" smtClean="0">
                <a:solidFill>
                  <a:srgbClr val="FF0000"/>
                </a:solidFill>
              </a:rPr>
              <a:t>)=27.8log</a:t>
            </a:r>
            <a:r>
              <a:rPr lang="en-US" sz="1600" baseline="-25000" dirty="0" smtClean="0">
                <a:solidFill>
                  <a:srgbClr val="FF0000"/>
                </a:solidFill>
              </a:rPr>
              <a:t>10</a:t>
            </a:r>
            <a:r>
              <a:rPr lang="en-US" sz="1600" dirty="0" smtClean="0">
                <a:solidFill>
                  <a:srgbClr val="FF0000"/>
                </a:solidFill>
              </a:rPr>
              <a:t>(</a:t>
            </a:r>
            <a:r>
              <a:rPr lang="en-US" sz="1600" dirty="0">
                <a:solidFill>
                  <a:srgbClr val="FF0000"/>
                </a:solidFill>
              </a:rPr>
              <a:t>𝑑)+</a:t>
            </a:r>
            <a:r>
              <a:rPr lang="en-US" sz="1600" dirty="0" smtClean="0">
                <a:solidFill>
                  <a:srgbClr val="FF0000"/>
                </a:solidFill>
              </a:rPr>
              <a:t>32.4+20log</a:t>
            </a:r>
            <a:r>
              <a:rPr lang="en-US" sz="1600" baseline="-25000" dirty="0" smtClean="0">
                <a:solidFill>
                  <a:srgbClr val="FF0000"/>
                </a:solidFill>
              </a:rPr>
              <a:t>10</a:t>
            </a:r>
            <a:r>
              <a:rPr lang="en-US" sz="1600" dirty="0" smtClean="0">
                <a:solidFill>
                  <a:srgbClr val="FF0000"/>
                </a:solidFill>
              </a:rPr>
              <a:t>(</a:t>
            </a:r>
            <a:r>
              <a:rPr lang="en-US" sz="1600" dirty="0">
                <a:solidFill>
                  <a:srgbClr val="FF0000"/>
                </a:solidFill>
              </a:rPr>
              <a:t>𝑓), </a:t>
            </a:r>
            <a:r>
              <a:rPr lang="en-US" sz="1600" dirty="0" smtClean="0">
                <a:solidFill>
                  <a:srgbClr val="FF0000"/>
                </a:solidFill>
              </a:rPr>
              <a:t>𝜎</a:t>
            </a:r>
            <a:r>
              <a:rPr lang="en-US" sz="1600" dirty="0">
                <a:solidFill>
                  <a:srgbClr val="FF0000"/>
                </a:solidFill>
              </a:rPr>
              <a:t>=</a:t>
            </a:r>
            <a:r>
              <a:rPr lang="en-US" sz="1600" dirty="0" smtClean="0">
                <a:solidFill>
                  <a:srgbClr val="FF0000"/>
                </a:solidFill>
              </a:rPr>
              <a:t>8.19 dB, d&gt; 1m   	b. Adopt CI LOS model </a:t>
            </a:r>
            <a:r>
              <a:rPr lang="en-US" sz="1600" dirty="0">
                <a:solidFill>
                  <a:srgbClr val="FF0000"/>
                </a:solidFill>
              </a:rPr>
              <a:t>for </a:t>
            </a:r>
            <a:r>
              <a:rPr lang="en-US" sz="1600" dirty="0" err="1" smtClean="0">
                <a:solidFill>
                  <a:srgbClr val="FF0000"/>
                </a:solidFill>
              </a:rPr>
              <a:t>RMa</a:t>
            </a:r>
            <a:r>
              <a:rPr lang="en-US" sz="1600" dirty="0" smtClean="0">
                <a:solidFill>
                  <a:srgbClr val="FF0000"/>
                </a:solidFill>
              </a:rPr>
              <a:t>:   PL</a:t>
            </a:r>
            <a:r>
              <a:rPr lang="en-US" sz="1600" dirty="0">
                <a:solidFill>
                  <a:srgbClr val="FF0000"/>
                </a:solidFill>
              </a:rPr>
              <a:t>(𝑓,𝑑)=</a:t>
            </a:r>
            <a:r>
              <a:rPr lang="en-US" sz="1600" dirty="0" smtClean="0">
                <a:solidFill>
                  <a:srgbClr val="FF0000"/>
                </a:solidFill>
              </a:rPr>
              <a:t>20.5log</a:t>
            </a:r>
            <a:r>
              <a:rPr lang="en-US" sz="1600" baseline="-25000" dirty="0" smtClean="0">
                <a:solidFill>
                  <a:srgbClr val="FF0000"/>
                </a:solidFill>
              </a:rPr>
              <a:t>10</a:t>
            </a:r>
            <a:r>
              <a:rPr lang="en-US" sz="1600" dirty="0">
                <a:solidFill>
                  <a:srgbClr val="FF0000"/>
                </a:solidFill>
              </a:rPr>
              <a:t>(𝑑)+</a:t>
            </a:r>
            <a:r>
              <a:rPr lang="en-US" sz="1600" dirty="0" smtClean="0">
                <a:solidFill>
                  <a:srgbClr val="FF0000"/>
                </a:solidFill>
              </a:rPr>
              <a:t>32.4+20log</a:t>
            </a:r>
            <a:r>
              <a:rPr lang="en-US" sz="1600" baseline="-25000" dirty="0" smtClean="0">
                <a:solidFill>
                  <a:srgbClr val="FF0000"/>
                </a:solidFill>
              </a:rPr>
              <a:t>10</a:t>
            </a:r>
            <a:r>
              <a:rPr lang="en-US" sz="1600" dirty="0" smtClean="0">
                <a:solidFill>
                  <a:srgbClr val="FF0000"/>
                </a:solidFill>
              </a:rPr>
              <a:t>(</a:t>
            </a:r>
            <a:r>
              <a:rPr lang="en-US" sz="1600" dirty="0">
                <a:solidFill>
                  <a:srgbClr val="FF0000"/>
                </a:solidFill>
              </a:rPr>
              <a:t>𝑓</a:t>
            </a:r>
            <a:r>
              <a:rPr lang="en-US" sz="1600" dirty="0" smtClean="0">
                <a:solidFill>
                  <a:srgbClr val="FF0000"/>
                </a:solidFill>
              </a:rPr>
              <a:t>), 𝜎=4.09 dB, d&gt; 1m</a:t>
            </a:r>
            <a:endParaRPr lang="en-US" sz="1600" dirty="0">
              <a:solidFill>
                <a:srgbClr val="FF0000"/>
              </a:solidFill>
            </a:endParaRPr>
          </a:p>
          <a:p>
            <a:endParaRPr lang="en-US" sz="1600" dirty="0">
              <a:solidFill>
                <a:srgbClr val="FF0000"/>
              </a:solidFill>
            </a:endParaRPr>
          </a:p>
          <a:p>
            <a:r>
              <a:rPr lang="en-US" sz="18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268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6652"/>
    </mc:Choice>
    <mc:Fallback xmlns="">
      <p:transition advTm="66652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E64D6-2E46-B644-B864-A9834A28743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171" y="-13734"/>
            <a:ext cx="7345658" cy="680484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2. Dealing with Path Loss Transition Region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4118" y="3765058"/>
            <a:ext cx="6655765" cy="533309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TextBox 3"/>
          <p:cNvSpPr txBox="1"/>
          <p:nvPr/>
        </p:nvSpPr>
        <p:spPr>
          <a:xfrm>
            <a:off x="152400" y="819150"/>
            <a:ext cx="883920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Path loss models that do not use a close-in free space reference have inaccuracies and difficulties predicting close-in distances, and are inaccurate at distances or frequencies different from those measured. For accuracy and stability issues, see: </a:t>
            </a:r>
            <a:r>
              <a:rPr lang="en-US" sz="1400" dirty="0" smtClean="0"/>
              <a:t>	</a:t>
            </a:r>
            <a:r>
              <a:rPr lang="en-US" sz="1400" dirty="0" smtClean="0">
                <a:hlinkClick r:id="rId2"/>
              </a:rPr>
              <a:t>http</a:t>
            </a:r>
            <a:r>
              <a:rPr lang="en-US" sz="1400" dirty="0">
                <a:hlinkClick r:id="rId2"/>
              </a:rPr>
              <a:t>://</a:t>
            </a:r>
            <a:r>
              <a:rPr lang="en-US" sz="1400" dirty="0" smtClean="0">
                <a:hlinkClick r:id="rId2"/>
              </a:rPr>
              <a:t>ieeexplore.ieee.org/stamp/stamp.jsp?arnumber=7434656</a:t>
            </a:r>
            <a:endParaRPr lang="en-US" sz="1400" dirty="0" smtClean="0"/>
          </a:p>
          <a:p>
            <a:endParaRPr lang="en-US" sz="1200" dirty="0"/>
          </a:p>
          <a:p>
            <a:endParaRPr lang="en-US" sz="12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Using a transition model to fix </a:t>
            </a:r>
            <a:r>
              <a:rPr lang="en-US" sz="1800" dirty="0"/>
              <a:t>a </a:t>
            </a:r>
            <a:r>
              <a:rPr lang="en-US" sz="1800" dirty="0" smtClean="0"/>
              <a:t>discontinuity at 6 GHz (2-10 GHz) GHz, without measured data and without addressing sensitivity issues, perpetuates inaccuracies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If we are going to the trouble to create a transition model without any data, why not consider a proven measurement-based model that works over all frequencies?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An optional </a:t>
            </a:r>
            <a:r>
              <a:rPr lang="en-US" sz="1800" dirty="0"/>
              <a:t>way is to use the CI model that is based on measurements for the entire 2 orders of magnitude of frequencies (500 MHz - 100 GHz</a:t>
            </a:r>
            <a:r>
              <a:rPr lang="en-US" sz="1800" dirty="0" smtClean="0"/>
              <a:t>) for all scenarios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FF0000"/>
                </a:solidFill>
              </a:rPr>
              <a:t>2. Proposal: Use an optional CI model for all scenarios instead of using transition</a:t>
            </a:r>
            <a:endParaRPr 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48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8764"/>
    </mc:Choice>
    <mc:Fallback xmlns="">
      <p:transition advTm="58764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E64D6-2E46-B644-B864-A9834A28743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17523" y="765557"/>
                <a:ext cx="4298036" cy="39703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/>
                  <a:t>UMa LOS Scenario:</a:t>
                </a:r>
              </a:p>
              <a:p>
                <a:r>
                  <a:rPr lang="en-US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CI: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,</m:t>
                        </m:r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=</m:t>
                    </m:r>
                    <m:r>
                      <a:rPr lang="en-US" sz="1200" b="0" i="1" smtClean="0">
                        <a:latin typeface="Cambria Math"/>
                      </a:rPr>
                      <m:t>2</m:t>
                    </m:r>
                    <m:r>
                      <a:rPr lang="en-US" sz="1200" i="1">
                        <a:latin typeface="Cambria Math"/>
                      </a:rPr>
                      <m:t>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+32.4+</m:t>
                    </m:r>
                    <m:r>
                      <a:rPr lang="en-US" sz="1200" b="0" i="1" smtClean="0">
                        <a:latin typeface="Cambria Math"/>
                      </a:rPr>
                      <m:t>20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,  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=4.1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1200" dirty="0" smtClean="0"/>
              </a:p>
              <a:p>
                <a:r>
                  <a:rPr lang="en-US" sz="1200" dirty="0" err="1" smtClean="0"/>
                  <a:t>UMa</a:t>
                </a:r>
                <a:r>
                  <a:rPr lang="en-US" sz="1200" dirty="0" smtClean="0"/>
                  <a:t> NLOS Scenario:</a:t>
                </a:r>
              </a:p>
              <a:p>
                <a:r>
                  <a:rPr lang="en-US" sz="1200" dirty="0"/>
                  <a:t>ABG: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,</m:t>
                        </m:r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=</m:t>
                    </m:r>
                    <m:r>
                      <a:rPr lang="en-US" sz="1200" b="0" i="1" smtClean="0">
                        <a:latin typeface="Cambria Math"/>
                      </a:rPr>
                      <m:t>34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+19.2+</m:t>
                    </m:r>
                    <m:r>
                      <a:rPr lang="en-US" sz="1200" b="0" i="1" smtClean="0">
                        <a:latin typeface="Cambria Math"/>
                      </a:rPr>
                      <m:t>23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,  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=6.5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/>
              </a:p>
              <a:p>
                <a:r>
                  <a:rPr lang="en-US" sz="1200" dirty="0"/>
                  <a:t>CI: </a:t>
                </a:r>
                <a14:m>
                  <m:oMath xmlns:m="http://schemas.openxmlformats.org/officeDocument/2006/math">
                    <m:r>
                      <a:rPr lang="en-US" sz="1200" b="0" i="0" smtClean="0">
                        <a:latin typeface="Cambria Math"/>
                      </a:rPr>
                      <m:t>    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,</m:t>
                        </m:r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=</m:t>
                    </m:r>
                    <m:r>
                      <a:rPr lang="en-US" sz="1200" b="0" i="1" smtClean="0">
                        <a:latin typeface="Cambria Math"/>
                      </a:rPr>
                      <m:t>30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+32.4+20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,  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=6.8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/>
              </a:p>
              <a:p>
                <a:endParaRPr lang="en-US" sz="1200" dirty="0" smtClean="0"/>
              </a:p>
              <a:p>
                <a:r>
                  <a:rPr lang="en-US" sz="1200" dirty="0" err="1" smtClean="0"/>
                  <a:t>UMi</a:t>
                </a:r>
                <a:r>
                  <a:rPr lang="en-US" sz="1200" dirty="0" smtClean="0"/>
                  <a:t> SC LOS Scenario:</a:t>
                </a:r>
              </a:p>
              <a:p>
                <a:r>
                  <a:rPr lang="en-US" sz="1200" dirty="0" smtClean="0"/>
                  <a:t>CI</a:t>
                </a:r>
                <a:r>
                  <a:rPr lang="en-US" sz="1200" dirty="0"/>
                  <a:t>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,</m:t>
                        </m:r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=</m:t>
                    </m:r>
                    <m:r>
                      <a:rPr lang="en-US" sz="1200" b="0" i="1" smtClean="0">
                        <a:latin typeface="Cambria Math"/>
                      </a:rPr>
                      <m:t>21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+32.4+20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,  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=3.8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/>
              </a:p>
              <a:p>
                <a:endParaRPr lang="en-US" sz="1200" dirty="0" smtClean="0"/>
              </a:p>
              <a:p>
                <a:r>
                  <a:rPr lang="en-US" sz="1200" dirty="0" err="1"/>
                  <a:t>UMi</a:t>
                </a:r>
                <a:r>
                  <a:rPr lang="en-US" sz="1200" dirty="0"/>
                  <a:t> SC NLOS Scenario:</a:t>
                </a:r>
              </a:p>
              <a:p>
                <a:r>
                  <a:rPr lang="en-US" sz="1200" dirty="0"/>
                  <a:t>ABG: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,</m:t>
                        </m:r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=</m:t>
                    </m:r>
                    <m:r>
                      <a:rPr lang="en-US" sz="1200" b="0" i="1" smtClean="0">
                        <a:latin typeface="Cambria Math"/>
                      </a:rPr>
                      <m:t>35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+22.4+</m:t>
                    </m:r>
                    <m:r>
                      <a:rPr lang="en-US" sz="1200" b="0" i="1" smtClean="0">
                        <a:latin typeface="Cambria Math"/>
                      </a:rPr>
                      <m:t>21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,  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=7.8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/>
              </a:p>
              <a:p>
                <a:r>
                  <a:rPr lang="en-US" sz="1200" dirty="0"/>
                  <a:t>CI: </a:t>
                </a:r>
                <a14:m>
                  <m:oMath xmlns:m="http://schemas.openxmlformats.org/officeDocument/2006/math">
                    <m:r>
                      <a:rPr lang="en-US" sz="1200" b="0" i="0" smtClean="0">
                        <a:latin typeface="Cambria Math"/>
                      </a:rPr>
                      <m:t>    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,</m:t>
                        </m:r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=</m:t>
                    </m:r>
                    <m:r>
                      <a:rPr lang="en-US" sz="1200" b="0" i="1" smtClean="0">
                        <a:latin typeface="Cambria Math"/>
                      </a:rPr>
                      <m:t>32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+32.4+20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,  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=8.1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 smtClean="0"/>
              </a:p>
              <a:p>
                <a:endParaRPr lang="en-US" sz="1200" dirty="0"/>
              </a:p>
              <a:p>
                <a:r>
                  <a:rPr lang="en-US" sz="1200" dirty="0"/>
                  <a:t>UMi OS LOS Scenario:</a:t>
                </a:r>
              </a:p>
              <a:p>
                <a:r>
                  <a:rPr lang="en-US" sz="1200" dirty="0"/>
                  <a:t>CI: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,</m:t>
                        </m:r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=19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+32.4+20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,  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=4.2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/>
              </a:p>
              <a:p>
                <a:endParaRPr lang="en-US" sz="1200" dirty="0"/>
              </a:p>
              <a:p>
                <a:r>
                  <a:rPr lang="en-US" sz="1200" dirty="0" err="1"/>
                  <a:t>UMi</a:t>
                </a:r>
                <a:r>
                  <a:rPr lang="en-US" sz="1200" dirty="0"/>
                  <a:t> OS NLOS Scenario:</a:t>
                </a:r>
              </a:p>
              <a:p>
                <a:r>
                  <a:rPr lang="en-US" sz="1200" dirty="0"/>
                  <a:t>ABG: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2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,</m:t>
                        </m:r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=41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+3.7+24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,  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=7.0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/>
              </a:p>
              <a:p>
                <a:r>
                  <a:rPr lang="en-US" sz="1200" dirty="0"/>
                  <a:t>CI: </a:t>
                </a:r>
                <a14:m>
                  <m:oMath xmlns:m="http://schemas.openxmlformats.org/officeDocument/2006/math">
                    <m:r>
                      <a:rPr lang="en-US" sz="1200" b="0" i="0" smtClean="0">
                        <a:latin typeface="Cambria Math"/>
                      </a:rPr>
                      <m:t>    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  <m:r>
                          <a:rPr lang="en-US" sz="1200" i="1">
                            <a:latin typeface="Cambria Math"/>
                          </a:rPr>
                          <m:t>,</m:t>
                        </m:r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=29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+32.4+20</m:t>
                    </m:r>
                    <m:sSub>
                      <m:sSubPr>
                        <m:ctrlPr>
                          <a:rPr lang="en-US" sz="12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2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2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2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200" i="1">
                        <a:latin typeface="Cambria Math"/>
                      </a:rPr>
                      <m:t>,  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200" i="1">
                        <a:latin typeface="Cambria Math"/>
                        <a:ea typeface="Cambria Math"/>
                      </a:rPr>
                      <m:t>=7.1 </m:t>
                    </m:r>
                    <m:r>
                      <m:rPr>
                        <m:sty m:val="p"/>
                      </m:rPr>
                      <a:rPr lang="en-US" sz="12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/>
              </a:p>
              <a:p>
                <a:endParaRPr lang="en-US" sz="12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523" y="765557"/>
                <a:ext cx="4298036" cy="3970318"/>
              </a:xfrm>
              <a:prstGeom prst="rect">
                <a:avLst/>
              </a:prstGeom>
              <a:blipFill rotWithShape="1">
                <a:blip r:embed="rId3"/>
                <a:stretch>
                  <a:fillRect t="-1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2220686" y="0"/>
            <a:ext cx="5320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/>
            <a:r>
              <a:rPr lang="en-US" sz="1800" b="1" dirty="0" smtClean="0">
                <a:solidFill>
                  <a:schemeClr val="bg1"/>
                </a:solidFill>
              </a:rPr>
              <a:t>3. Example of model inaccuracies using </a:t>
            </a:r>
            <a:r>
              <a:rPr lang="en-US" sz="1800" b="1" dirty="0" smtClean="0">
                <a:solidFill>
                  <a:schemeClr val="bg1"/>
                </a:solidFill>
              </a:rPr>
              <a:t>Results </a:t>
            </a:r>
            <a:r>
              <a:rPr lang="en-US" sz="1800" b="1" dirty="0" smtClean="0">
                <a:solidFill>
                  <a:schemeClr val="bg1"/>
                </a:solidFill>
              </a:rPr>
              <a:t>from White Paper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48893" y="1565776"/>
            <a:ext cx="3538847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Note: </a:t>
            </a:r>
            <a:r>
              <a:rPr lang="en-US" sz="1600" i="1" dirty="0" smtClean="0"/>
              <a:t>f</a:t>
            </a:r>
            <a:r>
              <a:rPr lang="en-US" sz="1600" dirty="0"/>
              <a:t> </a:t>
            </a:r>
            <a:r>
              <a:rPr lang="en-US" sz="1600" dirty="0" smtClean="0"/>
              <a:t>is </a:t>
            </a:r>
            <a:r>
              <a:rPr lang="en-US" sz="1600" dirty="0"/>
              <a:t>in GHz and </a:t>
            </a:r>
            <a:r>
              <a:rPr lang="en-US" sz="1600" i="1" dirty="0"/>
              <a:t>d</a:t>
            </a:r>
            <a:r>
              <a:rPr lang="en-US" sz="1600" dirty="0"/>
              <a:t> is </a:t>
            </a:r>
            <a:r>
              <a:rPr lang="en-US" sz="1600" dirty="0" smtClean="0"/>
              <a:t>in meters. These </a:t>
            </a:r>
            <a:r>
              <a:rPr lang="en-US" sz="1600" dirty="0"/>
              <a:t>forms are </a:t>
            </a:r>
            <a:r>
              <a:rPr lang="en-US" sz="1600" dirty="0" smtClean="0"/>
              <a:t>in 3GPP/ITU style.</a:t>
            </a:r>
          </a:p>
          <a:p>
            <a:endParaRPr lang="en-US" sz="1600" dirty="0"/>
          </a:p>
          <a:p>
            <a:endParaRPr lang="en-US" sz="1000" dirty="0" smtClean="0"/>
          </a:p>
          <a:p>
            <a:r>
              <a:rPr lang="en-US" sz="1000" dirty="0" smtClean="0"/>
              <a:t>K</a:t>
            </a:r>
            <a:r>
              <a:rPr lang="en-US" sz="1000" dirty="0"/>
              <a:t>. </a:t>
            </a:r>
            <a:r>
              <a:rPr lang="en-US" sz="1000" dirty="0" err="1"/>
              <a:t>Haneda</a:t>
            </a:r>
            <a:r>
              <a:rPr lang="en-US" sz="1000" dirty="0"/>
              <a:t> </a:t>
            </a:r>
            <a:r>
              <a:rPr lang="en-US" sz="1000" i="1" dirty="0"/>
              <a:t>et al</a:t>
            </a:r>
            <a:r>
              <a:rPr lang="en-US" sz="1000" dirty="0"/>
              <a:t>., “5G 3GPP-like channel models for </a:t>
            </a:r>
            <a:r>
              <a:rPr lang="en-US" sz="1000" dirty="0" smtClean="0"/>
              <a:t>outdoor urban</a:t>
            </a:r>
            <a:r>
              <a:rPr lang="en-US" sz="1000" dirty="0"/>
              <a:t> </a:t>
            </a:r>
            <a:r>
              <a:rPr lang="en-US" sz="1000" dirty="0" smtClean="0"/>
              <a:t>microcellular </a:t>
            </a:r>
            <a:r>
              <a:rPr lang="en-US" sz="1000" dirty="0"/>
              <a:t>and </a:t>
            </a:r>
            <a:r>
              <a:rPr lang="en-US" sz="1000" dirty="0" err="1"/>
              <a:t>macrocellular</a:t>
            </a:r>
            <a:r>
              <a:rPr lang="en-US" sz="1000" dirty="0"/>
              <a:t> environments,” </a:t>
            </a:r>
            <a:r>
              <a:rPr lang="en-US" sz="1000" i="1" dirty="0"/>
              <a:t>2016 </a:t>
            </a:r>
            <a:r>
              <a:rPr lang="en-US" sz="1000" i="1" dirty="0" smtClean="0"/>
              <a:t>IEEE 83rd Vehicular Technology </a:t>
            </a:r>
            <a:r>
              <a:rPr lang="en-US" sz="1000" i="1" dirty="0"/>
              <a:t>Conference (VTC Spring</a:t>
            </a:r>
            <a:r>
              <a:rPr lang="en-US" sz="1000" i="1" dirty="0" smtClean="0"/>
              <a:t>)</a:t>
            </a:r>
            <a:r>
              <a:rPr lang="en-US" sz="1000" dirty="0" smtClean="0"/>
              <a:t>, May </a:t>
            </a:r>
            <a:r>
              <a:rPr lang="en-US" sz="1000" dirty="0"/>
              <a:t>2016. [Online]. </a:t>
            </a:r>
            <a:r>
              <a:rPr lang="en-US" sz="1000" dirty="0" smtClean="0"/>
              <a:t>Available: </a:t>
            </a:r>
            <a:r>
              <a:rPr lang="en-US" sz="1000" dirty="0" smtClean="0">
                <a:hlinkClick r:id="rId4"/>
              </a:rPr>
              <a:t>http</a:t>
            </a:r>
            <a:r>
              <a:rPr lang="en-US" sz="1000" dirty="0">
                <a:hlinkClick r:id="rId4"/>
              </a:rPr>
              <a:t>://arxiv.org/abs/1602.07533</a:t>
            </a:r>
            <a:r>
              <a:rPr lang="en-US" sz="1000" dirty="0" smtClean="0"/>
              <a:t>.</a:t>
            </a:r>
          </a:p>
          <a:p>
            <a:r>
              <a:rPr lang="en-US" sz="1000" dirty="0"/>
              <a:t>K. </a:t>
            </a:r>
            <a:r>
              <a:rPr lang="en-US" sz="1000" dirty="0" err="1"/>
              <a:t>Haneda</a:t>
            </a:r>
            <a:r>
              <a:rPr lang="en-US" sz="1000" dirty="0"/>
              <a:t> </a:t>
            </a:r>
            <a:r>
              <a:rPr lang="en-US" sz="1000" i="1" dirty="0"/>
              <a:t>et al</a:t>
            </a:r>
            <a:r>
              <a:rPr lang="en-US" sz="1000" dirty="0" smtClean="0"/>
              <a:t>., “</a:t>
            </a:r>
            <a:r>
              <a:rPr lang="en-US" sz="1000" dirty="0"/>
              <a:t>Indoor 5G 3GPP-like channel models </a:t>
            </a:r>
            <a:r>
              <a:rPr lang="en-US" sz="1000" dirty="0" smtClean="0"/>
              <a:t>for office </a:t>
            </a:r>
            <a:r>
              <a:rPr lang="en-US" sz="1000" dirty="0"/>
              <a:t>and shopping </a:t>
            </a:r>
            <a:r>
              <a:rPr lang="en-US" sz="1000" dirty="0" smtClean="0"/>
              <a:t>mall </a:t>
            </a:r>
            <a:r>
              <a:rPr lang="fr-FR" sz="1000" dirty="0" err="1" smtClean="0"/>
              <a:t>environments</a:t>
            </a:r>
            <a:r>
              <a:rPr lang="fr-FR" sz="1000" dirty="0"/>
              <a:t>,” 2016 </a:t>
            </a:r>
            <a:r>
              <a:rPr lang="fr-FR" sz="1000" dirty="0" smtClean="0"/>
              <a:t>IEEE International </a:t>
            </a:r>
            <a:r>
              <a:rPr lang="fr-FR" sz="1000" dirty="0" err="1"/>
              <a:t>Conference</a:t>
            </a:r>
            <a:r>
              <a:rPr lang="fr-FR" sz="1000" dirty="0"/>
              <a:t> on </a:t>
            </a:r>
            <a:r>
              <a:rPr lang="fr-FR" sz="1000" dirty="0" smtClean="0"/>
              <a:t>Communications </a:t>
            </a:r>
            <a:r>
              <a:rPr lang="en-US" sz="1000" dirty="0" smtClean="0"/>
              <a:t>Workshops </a:t>
            </a:r>
            <a:r>
              <a:rPr lang="en-US" sz="1000" dirty="0"/>
              <a:t>(ICCW), May 2016</a:t>
            </a:r>
            <a:r>
              <a:rPr lang="en-US" sz="1000" dirty="0" smtClean="0"/>
              <a:t>. </a:t>
            </a:r>
            <a:r>
              <a:rPr lang="en-US" sz="1000" dirty="0"/>
              <a:t>[Online]. Available: </a:t>
            </a:r>
            <a:r>
              <a:rPr lang="en-US" sz="1000" dirty="0" smtClean="0">
                <a:hlinkClick r:id="rId5"/>
              </a:rPr>
              <a:t>http</a:t>
            </a:r>
            <a:r>
              <a:rPr lang="en-US" sz="1000" dirty="0">
                <a:hlinkClick r:id="rId5"/>
              </a:rPr>
              <a:t>://arxiv.org/abs/1603.04079</a:t>
            </a:r>
            <a:endParaRPr lang="en-US" sz="1000" dirty="0"/>
          </a:p>
        </p:txBody>
      </p:sp>
      <p:sp>
        <p:nvSpPr>
          <p:cNvPr id="7" name="Rectangle 8"/>
          <p:cNvSpPr/>
          <p:nvPr/>
        </p:nvSpPr>
        <p:spPr>
          <a:xfrm>
            <a:off x="2743200" y="1561748"/>
            <a:ext cx="304800" cy="171802"/>
          </a:xfrm>
          <a:prstGeom prst="rect">
            <a:avLst/>
          </a:prstGeom>
          <a:noFill/>
          <a:ln w="12700">
            <a:solidFill>
              <a:srgbClr val="FF33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8"/>
          <p:cNvSpPr/>
          <p:nvPr/>
        </p:nvSpPr>
        <p:spPr>
          <a:xfrm>
            <a:off x="2743200" y="2830981"/>
            <a:ext cx="304800" cy="171802"/>
          </a:xfrm>
          <a:prstGeom prst="rect">
            <a:avLst/>
          </a:prstGeom>
          <a:noFill/>
          <a:ln w="12700">
            <a:solidFill>
              <a:srgbClr val="FF33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0" y="4095750"/>
            <a:ext cx="304800" cy="171802"/>
          </a:xfrm>
          <a:prstGeom prst="rect">
            <a:avLst/>
          </a:prstGeom>
          <a:noFill/>
          <a:ln w="12700">
            <a:solidFill>
              <a:srgbClr val="FF33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8"/>
          <p:cNvSpPr/>
          <p:nvPr/>
        </p:nvSpPr>
        <p:spPr>
          <a:xfrm>
            <a:off x="3213724" y="1568877"/>
            <a:ext cx="215276" cy="164673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8"/>
          <p:cNvSpPr/>
          <p:nvPr/>
        </p:nvSpPr>
        <p:spPr>
          <a:xfrm>
            <a:off x="3124200" y="4095750"/>
            <a:ext cx="215276" cy="164673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648200" y="765557"/>
            <a:ext cx="3902541" cy="330577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33CC"/>
                </a:solidFill>
              </a:rPr>
              <a:t>much </a:t>
            </a:r>
            <a:r>
              <a:rPr lang="en-US" sz="1200" b="1" dirty="0">
                <a:solidFill>
                  <a:srgbClr val="FF33CC"/>
                </a:solidFill>
              </a:rPr>
              <a:t>lower loss than free space when close to TX</a:t>
            </a:r>
          </a:p>
        </p:txBody>
      </p:sp>
      <p:cxnSp>
        <p:nvCxnSpPr>
          <p:cNvPr id="13" name="直接箭头连接符 12"/>
          <p:cNvCxnSpPr>
            <a:stCxn id="12" idx="2"/>
            <a:endCxn id="7" idx="0"/>
          </p:cNvCxnSpPr>
          <p:nvPr/>
        </p:nvCxnSpPr>
        <p:spPr>
          <a:xfrm flipH="1">
            <a:off x="2895600" y="930846"/>
            <a:ext cx="1752600" cy="630902"/>
          </a:xfrm>
          <a:prstGeom prst="straightConnector1">
            <a:avLst/>
          </a:prstGeom>
          <a:ln w="3175">
            <a:solidFill>
              <a:srgbClr val="FF33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stCxn id="12" idx="2"/>
            <a:endCxn id="8" idx="0"/>
          </p:cNvCxnSpPr>
          <p:nvPr/>
        </p:nvCxnSpPr>
        <p:spPr>
          <a:xfrm flipH="1">
            <a:off x="2895600" y="930846"/>
            <a:ext cx="1752600" cy="1900135"/>
          </a:xfrm>
          <a:prstGeom prst="straightConnector1">
            <a:avLst/>
          </a:prstGeom>
          <a:ln w="3175">
            <a:solidFill>
              <a:srgbClr val="FF33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stCxn id="12" idx="2"/>
            <a:endCxn id="9" idx="0"/>
          </p:cNvCxnSpPr>
          <p:nvPr/>
        </p:nvCxnSpPr>
        <p:spPr>
          <a:xfrm flipH="1">
            <a:off x="2895600" y="930846"/>
            <a:ext cx="1752600" cy="3164904"/>
          </a:xfrm>
          <a:prstGeom prst="straightConnector1">
            <a:avLst/>
          </a:prstGeom>
          <a:ln w="3175">
            <a:solidFill>
              <a:srgbClr val="FF33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744055" y="4580414"/>
            <a:ext cx="3797339" cy="330577"/>
          </a:xfrm>
          <a:prstGeom prst="snip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accent6">
                    <a:lumMod val="75000"/>
                  </a:schemeClr>
                </a:solidFill>
              </a:rPr>
              <a:t>much higher than free space loss with frequency</a:t>
            </a:r>
            <a:endParaRPr lang="en-US" sz="1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22" name="直接箭头连接符 21"/>
          <p:cNvCxnSpPr>
            <a:stCxn id="21" idx="2"/>
            <a:endCxn id="11" idx="2"/>
          </p:cNvCxnSpPr>
          <p:nvPr/>
        </p:nvCxnSpPr>
        <p:spPr>
          <a:xfrm flipH="1" flipV="1">
            <a:off x="3231838" y="4260423"/>
            <a:ext cx="512217" cy="485280"/>
          </a:xfrm>
          <a:prstGeom prst="straightConnector1">
            <a:avLst/>
          </a:prstGeom>
          <a:ln w="3175"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>
            <a:stCxn id="21" idx="2"/>
          </p:cNvCxnSpPr>
          <p:nvPr/>
        </p:nvCxnSpPr>
        <p:spPr>
          <a:xfrm flipH="1" flipV="1">
            <a:off x="3339476" y="1733551"/>
            <a:ext cx="404579" cy="3012152"/>
          </a:xfrm>
          <a:prstGeom prst="straightConnector1">
            <a:avLst/>
          </a:prstGeom>
          <a:ln w="3175"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567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E64D6-2E46-B644-B864-A9834A28743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20686" y="0"/>
            <a:ext cx="5320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/>
            <a:r>
              <a:rPr lang="en-US" sz="1800" b="1" dirty="0" smtClean="0">
                <a:solidFill>
                  <a:schemeClr val="bg1"/>
                </a:solidFill>
              </a:rPr>
              <a:t>3. Example of  model inaccuracies using 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smtClean="0">
                <a:solidFill>
                  <a:schemeClr val="bg1"/>
                </a:solidFill>
              </a:rPr>
              <a:t>Results from White Paper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-1" y="783774"/>
                <a:ext cx="8953996" cy="32589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/>
                  <a:t>InH Office LOS Scenario:</a:t>
                </a:r>
              </a:p>
              <a:p>
                <a:r>
                  <a:rPr lang="en-US" sz="1100" dirty="0" smtClean="0"/>
                  <a:t>CI</a:t>
                </a:r>
                <a:r>
                  <a:rPr lang="en-US" sz="1100" dirty="0"/>
                  <a:t>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1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𝑓</m:t>
                        </m:r>
                        <m:r>
                          <a:rPr lang="en-US" sz="1100" i="1">
                            <a:latin typeface="Cambria Math"/>
                          </a:rPr>
                          <m:t>,</m:t>
                        </m:r>
                        <m:r>
                          <a:rPr lang="en-US" sz="11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=</m:t>
                    </m:r>
                    <m:r>
                      <a:rPr lang="en-US" sz="1100" b="0" i="1" smtClean="0">
                        <a:latin typeface="Cambria Math"/>
                      </a:rPr>
                      <m:t>17</m:t>
                    </m:r>
                    <m:sSub>
                      <m:sSubPr>
                        <m:ctrlPr>
                          <a:rPr lang="en-US" sz="11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1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+32.4+20</m:t>
                    </m:r>
                    <m:sSub>
                      <m:sSubPr>
                        <m:ctrlPr>
                          <a:rPr lang="en-US" sz="11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1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,  </m:t>
                    </m:r>
                    <m:r>
                      <a:rPr lang="en-US" sz="11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100" i="1">
                        <a:latin typeface="Cambria Math"/>
                        <a:ea typeface="Cambria Math"/>
                      </a:rPr>
                      <m:t>=3.0 </m:t>
                    </m:r>
                    <m:r>
                      <m:rPr>
                        <m:sty m:val="p"/>
                      </m:rPr>
                      <a:rPr lang="en-US" sz="11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100" dirty="0"/>
              </a:p>
              <a:p>
                <a:endParaRPr lang="en-US" sz="1100" dirty="0" smtClean="0"/>
              </a:p>
              <a:p>
                <a:r>
                  <a:rPr lang="en-US" sz="1100" dirty="0"/>
                  <a:t>InH Office </a:t>
                </a:r>
                <a:r>
                  <a:rPr lang="en-US" sz="1100" dirty="0" smtClean="0"/>
                  <a:t>NLOS </a:t>
                </a:r>
                <a:r>
                  <a:rPr lang="en-US" sz="1100" dirty="0"/>
                  <a:t>Scenario</a:t>
                </a:r>
                <a:r>
                  <a:rPr lang="en-US" sz="1100" dirty="0" smtClean="0"/>
                  <a:t>:</a:t>
                </a:r>
              </a:p>
              <a:p>
                <a:r>
                  <a:rPr lang="en-US" sz="1100" dirty="0" smtClean="0"/>
                  <a:t>Single-Slope </a:t>
                </a:r>
                <a:r>
                  <a:rPr lang="en-US" sz="1100" dirty="0"/>
                  <a:t>Models</a:t>
                </a:r>
                <a:r>
                  <a:rPr lang="en-US" sz="1100" dirty="0" smtClean="0"/>
                  <a:t>:</a:t>
                </a:r>
                <a:endParaRPr lang="en-US" sz="1100" dirty="0"/>
              </a:p>
              <a:p>
                <a:r>
                  <a:rPr lang="en-US" sz="1100" dirty="0"/>
                  <a:t>ABG: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1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𝑓</m:t>
                        </m:r>
                        <m:r>
                          <a:rPr lang="en-US" sz="1100" i="1">
                            <a:latin typeface="Cambria Math"/>
                          </a:rPr>
                          <m:t>,</m:t>
                        </m:r>
                        <m:r>
                          <a:rPr lang="en-US" sz="11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=</m:t>
                    </m:r>
                    <m:r>
                      <a:rPr lang="en-US" sz="1100" b="0" i="1" smtClean="0">
                        <a:latin typeface="Cambria Math"/>
                      </a:rPr>
                      <m:t>38</m:t>
                    </m:r>
                    <m:sSub>
                      <m:sSubPr>
                        <m:ctrlPr>
                          <a:rPr lang="en-US" sz="11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100" i="0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+17.3+</m:t>
                    </m:r>
                    <m:r>
                      <a:rPr lang="en-US" sz="1100" b="0" i="1" smtClean="0">
                        <a:latin typeface="Cambria Math"/>
                      </a:rPr>
                      <m:t>25</m:t>
                    </m:r>
                    <m:sSub>
                      <m:sSubPr>
                        <m:ctrlPr>
                          <a:rPr lang="en-US" sz="11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100" i="0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,  </m:t>
                    </m:r>
                    <m:r>
                      <a:rPr lang="en-US" sz="11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100" i="1">
                        <a:latin typeface="Cambria Math"/>
                        <a:ea typeface="Cambria Math"/>
                      </a:rPr>
                      <m:t>=8.0 </m:t>
                    </m:r>
                    <m:r>
                      <m:rPr>
                        <m:sty m:val="p"/>
                      </m:rPr>
                      <a:rPr lang="en-US" sz="11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100" dirty="0"/>
              </a:p>
              <a:p>
                <a:r>
                  <a:rPr lang="en-US" sz="1100" dirty="0" smtClean="0"/>
                  <a:t>CIF: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1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𝑓</m:t>
                        </m:r>
                        <m:r>
                          <a:rPr lang="en-US" sz="1100" i="1">
                            <a:latin typeface="Cambria Math"/>
                          </a:rPr>
                          <m:t>,</m:t>
                        </m:r>
                        <m:r>
                          <a:rPr lang="en-US" sz="11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=</m:t>
                    </m:r>
                    <m:r>
                      <a:rPr lang="en-US" sz="1100" b="0" i="1" smtClean="0">
                        <a:latin typeface="Cambria Math"/>
                      </a:rPr>
                      <m:t>32∗(1+0.06∗(</m:t>
                    </m:r>
                    <m:sSub>
                      <m:sSubPr>
                        <m:ctrlPr>
                          <a:rPr lang="en-US" sz="11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100" b="0" i="1" smtClean="0">
                            <a:latin typeface="Cambria Math"/>
                          </a:rPr>
                          <m:t>𝑓</m:t>
                        </m:r>
                        <m:r>
                          <a:rPr lang="en-US" sz="1100" b="0" i="1" smtClean="0">
                            <a:latin typeface="Cambria Math"/>
                          </a:rPr>
                          <m:t>−24.2)/24.2)∗</m:t>
                        </m:r>
                        <m:r>
                          <m:rPr>
                            <m:sty m:val="p"/>
                          </m:rPr>
                          <a:rPr lang="en-US" sz="11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1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+32.4+20</m:t>
                    </m:r>
                    <m:sSub>
                      <m:sSubPr>
                        <m:ctrlPr>
                          <a:rPr lang="en-US" sz="11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100" i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sz="1100" i="1">
                            <a:latin typeface="Cambria Math"/>
                          </a:rPr>
                          <m:t>10</m:t>
                        </m:r>
                      </m:sub>
                    </m:sSub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𝑓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,  </m:t>
                    </m:r>
                    <m:r>
                      <a:rPr lang="en-US" sz="11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100" i="1">
                        <a:latin typeface="Cambria Math"/>
                        <a:ea typeface="Cambria Math"/>
                      </a:rPr>
                      <m:t>=8.3 </m:t>
                    </m:r>
                    <m:r>
                      <m:rPr>
                        <m:sty m:val="p"/>
                      </m:rPr>
                      <a:rPr lang="en-US" sz="11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100" dirty="0" smtClean="0">
                  <a:ea typeface="Cambria Math"/>
                </a:endParaRPr>
              </a:p>
              <a:p>
                <a:endParaRPr lang="en-US" sz="1100" dirty="0" smtClean="0"/>
              </a:p>
              <a:p>
                <a:r>
                  <a:rPr lang="en-US" sz="1100" dirty="0"/>
                  <a:t>InH Office NLOS Scenario:</a:t>
                </a:r>
              </a:p>
              <a:p>
                <a:r>
                  <a:rPr lang="en-US" sz="1100" dirty="0"/>
                  <a:t>Dual-Slope Models:</a:t>
                </a:r>
              </a:p>
              <a:p>
                <a:r>
                  <a:rPr lang="en-US" sz="1100" dirty="0"/>
                  <a:t>ABG: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1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𝑓</m:t>
                        </m:r>
                        <m:r>
                          <a:rPr lang="en-US" sz="1100" i="1">
                            <a:latin typeface="Cambria Math"/>
                          </a:rPr>
                          <m:t>,</m:t>
                        </m:r>
                        <m:r>
                          <a:rPr lang="en-US" sz="11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100" i="1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en-US" sz="1100" i="1">
                                <a:latin typeface="Cambria Math"/>
                              </a:rPr>
                              <m:t>17</m:t>
                            </m:r>
                            <m:sSub>
                              <m:sSub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100" i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100" i="0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𝑑</m:t>
                                </m:r>
                              </m:e>
                            </m:d>
                            <m:r>
                              <a:rPr lang="en-US" sz="1100" i="1">
                                <a:latin typeface="Cambria Math"/>
                              </a:rPr>
                              <m:t>+33.0+25</m:t>
                            </m:r>
                            <m:sSub>
                              <m:sSub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100" i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100" i="0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𝑓</m:t>
                                </m:r>
                              </m:e>
                            </m:d>
                            <m:r>
                              <a:rPr lang="en-US" sz="1100" i="1">
                                <a:latin typeface="Cambria Math"/>
                              </a:rPr>
                              <m:t>,  1 </m:t>
                            </m:r>
                            <m:r>
                              <m:rPr>
                                <m:sty m:val="p"/>
                              </m:rPr>
                              <a:rPr lang="en-US" sz="1100">
                                <a:latin typeface="Cambria Math"/>
                              </a:rPr>
                              <m:t>m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&lt;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𝑑</m:t>
                            </m:r>
                            <m:r>
                              <m:rPr>
                                <m:nor/>
                              </m:rPr>
                              <a:rPr lang="en-US" sz="1100">
                                <a:latin typeface="Cambria Math"/>
                              </a:rPr>
                              <m:t> &lt; 6.9 </m:t>
                            </m:r>
                            <m:r>
                              <m:rPr>
                                <m:nor/>
                              </m:rPr>
                              <a:rPr lang="en-US" sz="1100">
                                <a:latin typeface="Cambria Math"/>
                              </a:rPr>
                              <m:t>m</m:t>
                            </m:r>
                            <m:r>
                              <m:rPr>
                                <m:nor/>
                              </m:rPr>
                              <a:rPr lang="en-US" sz="1100" dirty="0"/>
                              <m:t> </m:t>
                            </m:r>
                          </m:e>
                          <m:e>
                            <m:r>
                              <a:rPr lang="en-US" sz="1100" i="1">
                                <a:latin typeface="Cambria Math"/>
                              </a:rPr>
                              <m:t>17</m:t>
                            </m:r>
                            <m:sSub>
                              <m:sSub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100" i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100" i="0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6.9</m:t>
                                </m:r>
                              </m:e>
                            </m:d>
                            <m:r>
                              <a:rPr lang="en-US" sz="1100" i="1">
                                <a:latin typeface="Cambria Math"/>
                              </a:rPr>
                              <m:t>+33.0+25</m:t>
                            </m:r>
                            <m:sSub>
                              <m:sSub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100" i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100" i="0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𝑓</m:t>
                                </m:r>
                              </m:e>
                            </m:d>
                            <m:r>
                              <a:rPr lang="en-US" sz="1100" i="1">
                                <a:latin typeface="Cambria Math"/>
                              </a:rPr>
                              <m:t>+42</m:t>
                            </m:r>
                            <m:sSub>
                              <m:sSub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100" i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100" i="0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𝑑</m:t>
                                </m:r>
                                <m:r>
                                  <a:rPr lang="en-US" sz="1100" i="1">
                                    <a:latin typeface="Cambria Math"/>
                                  </a:rPr>
                                  <m:t>/6.9</m:t>
                                </m:r>
                              </m:e>
                            </m:d>
                            <m:r>
                              <a:rPr lang="en-US" sz="1100" i="1">
                                <a:latin typeface="Cambria Math"/>
                              </a:rPr>
                              <m:t>, </m:t>
                            </m:r>
                            <m:r>
                              <a:rPr lang="en-US" sz="1100" b="0" i="1" smtClean="0">
                                <a:latin typeface="Cambria Math"/>
                              </a:rPr>
                              <m:t> 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𝑑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&gt;6.9 </m:t>
                            </m:r>
                            <m:r>
                              <m:rPr>
                                <m:sty m:val="p"/>
                              </m:rPr>
                              <a:rPr lang="en-US" sz="1100">
                                <a:latin typeface="Cambria Math"/>
                              </a:rPr>
                              <m:t>m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1100" dirty="0"/>
                  <a:t>  </a:t>
                </a:r>
                <a14:m>
                  <m:oMath xmlns:m="http://schemas.openxmlformats.org/officeDocument/2006/math">
                    <m:r>
                      <a:rPr lang="en-US" sz="1100" i="1" dirty="0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100" i="1" dirty="0">
                        <a:latin typeface="Cambria Math"/>
                        <a:ea typeface="Cambria Math"/>
                      </a:rPr>
                      <m:t>=7.8 </m:t>
                    </m:r>
                    <m:r>
                      <m:rPr>
                        <m:sty m:val="p"/>
                      </m:rPr>
                      <a:rPr lang="en-US" sz="1100" dirty="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100" dirty="0"/>
              </a:p>
              <a:p>
                <a:r>
                  <a:rPr lang="en-US" sz="1100" dirty="0"/>
                  <a:t>CIF: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100">
                        <a:latin typeface="Cambria Math"/>
                      </a:rPr>
                      <m:t>PL</m:t>
                    </m:r>
                    <m:d>
                      <m:dPr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100" i="1">
                            <a:latin typeface="Cambria Math"/>
                          </a:rPr>
                          <m:t>𝑓</m:t>
                        </m:r>
                        <m:r>
                          <a:rPr lang="en-US" sz="1100" i="1">
                            <a:latin typeface="Cambria Math"/>
                          </a:rPr>
                          <m:t>,</m:t>
                        </m:r>
                        <m:r>
                          <a:rPr lang="en-US" sz="1100" i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sz="1100" i="1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sz="11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100" i="1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en-US" sz="1100" i="1">
                                <a:latin typeface="Cambria Math"/>
                              </a:rPr>
                              <m:t>25∗(1+0.12∗(</m:t>
                            </m:r>
                            <m:sSub>
                              <m:sSub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sz="1100" i="1">
                                    <a:latin typeface="Cambria Math"/>
                                  </a:rPr>
                                  <m:t>−24.1)/24.1)∗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100" i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100" i="1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𝑑</m:t>
                                </m:r>
                              </m:e>
                            </m:d>
                            <m:r>
                              <a:rPr lang="en-US" sz="1100" i="1">
                                <a:latin typeface="Cambria Math"/>
                              </a:rPr>
                              <m:t>+32.4+20</m:t>
                            </m:r>
                            <m:sSub>
                              <m:sSub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100" i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100" i="0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𝑓</m:t>
                                </m:r>
                              </m:e>
                            </m:d>
                            <m:r>
                              <a:rPr lang="en-US" sz="1100" i="1">
                                <a:latin typeface="Cambria Math"/>
                              </a:rPr>
                              <m:t>,  1 </m:t>
                            </m:r>
                            <m:r>
                              <m:rPr>
                                <m:sty m:val="p"/>
                              </m:rPr>
                              <a:rPr lang="en-US" sz="1100">
                                <a:latin typeface="Cambria Math"/>
                              </a:rPr>
                              <m:t>m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&lt;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𝑑</m:t>
                            </m:r>
                            <m:r>
                              <m:rPr>
                                <m:nor/>
                              </m:rPr>
                              <a:rPr lang="en-US" sz="1100">
                                <a:latin typeface="Cambria Math"/>
                              </a:rPr>
                              <m:t> &lt; 7.8 </m:t>
                            </m:r>
                            <m:r>
                              <m:rPr>
                                <m:nor/>
                              </m:rPr>
                              <a:rPr lang="en-US" sz="1100">
                                <a:latin typeface="Cambria Math"/>
                              </a:rPr>
                              <m:t>m</m:t>
                            </m:r>
                          </m:e>
                          <m:e>
                            <m:r>
                              <a:rPr lang="en-US" sz="1100" i="1">
                                <a:latin typeface="Cambria Math"/>
                              </a:rPr>
                              <m:t>25∗(1+0.12∗(</m:t>
                            </m:r>
                            <m:sSub>
                              <m:sSub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sz="1100" i="1">
                                    <a:latin typeface="Cambria Math"/>
                                  </a:rPr>
                                  <m:t>−24.1)/24.1)∗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100" i="0">
                                    <a:latin typeface="Cambria Math"/>
                                  </a:rPr>
                                  <m:t>lo</m:t>
                                </m:r>
                                <m:r>
                                  <a:rPr lang="en-US" sz="1100" i="1">
                                    <a:latin typeface="Cambria Math"/>
                                  </a:rPr>
                                  <m:t>𝑔</m:t>
                                </m:r>
                              </m:e>
                              <m:sub>
                                <m:r>
                                  <a:rPr lang="en-US" sz="1100" i="1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7.8</m:t>
                                </m:r>
                              </m:e>
                            </m:d>
                            <m:r>
                              <a:rPr lang="en-US" sz="1100" i="1">
                                <a:latin typeface="Cambria Math"/>
                              </a:rPr>
                              <m:t>+32.4+20</m:t>
                            </m:r>
                            <m:sSub>
                              <m:sSub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100" i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100" i="0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𝑓</m:t>
                                </m:r>
                              </m:e>
                            </m:d>
                            <m:r>
                              <a:rPr lang="en-US" sz="1100" i="1">
                                <a:latin typeface="Cambria Math"/>
                              </a:rPr>
                              <m:t>+43∗(1+0.04∗(</m:t>
                            </m:r>
                            <m:sSub>
                              <m:sSub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sz="1100" i="1">
                                    <a:latin typeface="Cambria Math"/>
                                  </a:rPr>
                                  <m:t>−24.1)/24.1)∗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100" i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100" i="1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11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1100" i="1">
                                    <a:latin typeface="Cambria Math"/>
                                  </a:rPr>
                                  <m:t>𝑑</m:t>
                                </m:r>
                                <m:r>
                                  <a:rPr lang="en-US" sz="1100" i="1">
                                    <a:latin typeface="Cambria Math"/>
                                  </a:rPr>
                                  <m:t>/7.8</m:t>
                                </m:r>
                              </m:e>
                            </m:d>
                            <m:r>
                              <a:rPr lang="en-US" sz="1100" i="1">
                                <a:latin typeface="Cambria Math"/>
                              </a:rPr>
                              <m:t>,  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𝑑</m:t>
                            </m:r>
                            <m:r>
                              <a:rPr lang="en-US" sz="1100" i="1">
                                <a:latin typeface="Cambria Math"/>
                              </a:rPr>
                              <m:t>&gt;7.8 </m:t>
                            </m:r>
                            <m:r>
                              <m:rPr>
                                <m:sty m:val="p"/>
                              </m:rPr>
                              <a:rPr lang="en-US" sz="1100">
                                <a:latin typeface="Cambria Math"/>
                              </a:rPr>
                              <m:t>m</m:t>
                            </m:r>
                          </m:e>
                        </m:eqArr>
                      </m:e>
                    </m:d>
                    <m:r>
                      <a:rPr lang="en-US" sz="1100" i="1">
                        <a:latin typeface="Cambria Math"/>
                      </a:rPr>
                      <m:t>  </m:t>
                    </m:r>
                    <m:r>
                      <a:rPr lang="en-US" sz="1100" i="1">
                        <a:latin typeface="Cambria Math"/>
                        <a:ea typeface="Cambria Math"/>
                      </a:rPr>
                      <m:t>𝜎</m:t>
                    </m:r>
                    <m:r>
                      <a:rPr lang="en-US" sz="1100" i="1">
                        <a:latin typeface="Cambria Math"/>
                        <a:ea typeface="Cambria Math"/>
                      </a:rPr>
                      <m:t>=7.7 </m:t>
                    </m:r>
                    <m:r>
                      <m:rPr>
                        <m:sty m:val="p"/>
                      </m:rPr>
                      <a:rPr lang="en-US" sz="1100">
                        <a:latin typeface="Cambria Math"/>
                        <a:ea typeface="Cambria Math"/>
                      </a:rPr>
                      <m:t>dB</m:t>
                    </m:r>
                  </m:oMath>
                </a14:m>
                <a:endParaRPr lang="en-US" sz="1200" dirty="0"/>
              </a:p>
              <a:p>
                <a:endParaRPr lang="en-US" sz="1200" dirty="0"/>
              </a:p>
              <a:p>
                <a:endParaRPr lang="en-US" sz="1800" dirty="0" smtClean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783774"/>
                <a:ext cx="8953996" cy="3258905"/>
              </a:xfrm>
              <a:prstGeom prst="rect">
                <a:avLst/>
              </a:prstGeom>
              <a:blipFill rotWithShape="1">
                <a:blip r:embed="rId3"/>
                <a:stretch>
                  <a:fillRect l="-5106" t="-187" b="-127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938150" y="3774587"/>
            <a:ext cx="750520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Note: </a:t>
            </a:r>
            <a:r>
              <a:rPr lang="en-US" sz="1600" i="1" dirty="0" smtClean="0"/>
              <a:t>f</a:t>
            </a:r>
            <a:r>
              <a:rPr lang="en-US" sz="1600" dirty="0" smtClean="0"/>
              <a:t> </a:t>
            </a:r>
            <a:r>
              <a:rPr lang="en-US" sz="1600" dirty="0"/>
              <a:t>is in GHz and </a:t>
            </a:r>
            <a:r>
              <a:rPr lang="en-US" sz="1600" i="1" dirty="0"/>
              <a:t>d</a:t>
            </a:r>
            <a:r>
              <a:rPr lang="en-US" sz="1600" dirty="0"/>
              <a:t> is </a:t>
            </a:r>
            <a:r>
              <a:rPr lang="en-US" sz="1600" dirty="0" smtClean="0"/>
              <a:t>in meters. These </a:t>
            </a:r>
            <a:r>
              <a:rPr lang="en-US" sz="1600" dirty="0"/>
              <a:t>forms are </a:t>
            </a:r>
            <a:r>
              <a:rPr lang="en-US" sz="1600" dirty="0" smtClean="0"/>
              <a:t>in 3GPP/ITU style.</a:t>
            </a:r>
            <a:endParaRPr lang="en-US" sz="1600" dirty="0"/>
          </a:p>
          <a:p>
            <a:endParaRPr lang="en-US" sz="1000" dirty="0" smtClean="0"/>
          </a:p>
          <a:p>
            <a:r>
              <a:rPr lang="en-US" sz="1000" dirty="0" smtClean="0"/>
              <a:t>K</a:t>
            </a:r>
            <a:r>
              <a:rPr lang="en-US" sz="1000" dirty="0"/>
              <a:t>. </a:t>
            </a:r>
            <a:r>
              <a:rPr lang="en-US" sz="1000" dirty="0" err="1"/>
              <a:t>Haneda</a:t>
            </a:r>
            <a:r>
              <a:rPr lang="en-US" sz="1000" dirty="0"/>
              <a:t> </a:t>
            </a:r>
            <a:r>
              <a:rPr lang="en-US" sz="1000" i="1" dirty="0"/>
              <a:t>et al</a:t>
            </a:r>
            <a:r>
              <a:rPr lang="en-US" sz="1000" dirty="0"/>
              <a:t>., “5G 3GPP-like channel models for </a:t>
            </a:r>
            <a:r>
              <a:rPr lang="en-US" sz="1000" dirty="0" smtClean="0"/>
              <a:t>outdoor urban</a:t>
            </a:r>
            <a:r>
              <a:rPr lang="en-US" sz="1000" dirty="0"/>
              <a:t> </a:t>
            </a:r>
            <a:r>
              <a:rPr lang="en-US" sz="1000" dirty="0" smtClean="0"/>
              <a:t>microcellular </a:t>
            </a:r>
            <a:r>
              <a:rPr lang="en-US" sz="1000" dirty="0"/>
              <a:t>and </a:t>
            </a:r>
            <a:r>
              <a:rPr lang="en-US" sz="1000" dirty="0" err="1"/>
              <a:t>macrocellular</a:t>
            </a:r>
            <a:r>
              <a:rPr lang="en-US" sz="1000" dirty="0"/>
              <a:t> environments,” </a:t>
            </a:r>
            <a:r>
              <a:rPr lang="en-US" sz="1000" i="1" dirty="0"/>
              <a:t>2016 </a:t>
            </a:r>
            <a:r>
              <a:rPr lang="en-US" sz="1000" i="1" dirty="0" smtClean="0"/>
              <a:t>IEEE 83rd Vehicular Technology </a:t>
            </a:r>
            <a:r>
              <a:rPr lang="en-US" sz="1000" i="1" dirty="0"/>
              <a:t>Conference (VTC Spring</a:t>
            </a:r>
            <a:r>
              <a:rPr lang="en-US" sz="1000" i="1" dirty="0" smtClean="0"/>
              <a:t>)</a:t>
            </a:r>
            <a:r>
              <a:rPr lang="en-US" sz="1000" dirty="0" smtClean="0"/>
              <a:t>, May </a:t>
            </a:r>
            <a:r>
              <a:rPr lang="en-US" sz="1000" dirty="0"/>
              <a:t>2016. [Online]. </a:t>
            </a:r>
            <a:r>
              <a:rPr lang="en-US" sz="1000" dirty="0" smtClean="0"/>
              <a:t>Available: </a:t>
            </a:r>
            <a:r>
              <a:rPr lang="en-US" sz="1000" dirty="0" smtClean="0">
                <a:hlinkClick r:id="rId4"/>
              </a:rPr>
              <a:t>http</a:t>
            </a:r>
            <a:r>
              <a:rPr lang="en-US" sz="1000" dirty="0">
                <a:hlinkClick r:id="rId4"/>
              </a:rPr>
              <a:t>://arxiv.org/abs/1602.07533</a:t>
            </a:r>
            <a:r>
              <a:rPr lang="en-US" sz="1000" dirty="0" smtClean="0"/>
              <a:t>.</a:t>
            </a:r>
          </a:p>
          <a:p>
            <a:r>
              <a:rPr lang="en-US" sz="1000" dirty="0"/>
              <a:t>K. </a:t>
            </a:r>
            <a:r>
              <a:rPr lang="en-US" sz="1000" dirty="0" err="1"/>
              <a:t>Haneda</a:t>
            </a:r>
            <a:r>
              <a:rPr lang="en-US" sz="1000" dirty="0"/>
              <a:t> </a:t>
            </a:r>
            <a:r>
              <a:rPr lang="en-US" sz="1000" i="1" dirty="0"/>
              <a:t>et al</a:t>
            </a:r>
            <a:r>
              <a:rPr lang="en-US" sz="1000" dirty="0" smtClean="0"/>
              <a:t>., “</a:t>
            </a:r>
            <a:r>
              <a:rPr lang="en-US" sz="1000" dirty="0"/>
              <a:t>Indoor 5G 3GPP-like channel models </a:t>
            </a:r>
            <a:r>
              <a:rPr lang="en-US" sz="1000" dirty="0" smtClean="0"/>
              <a:t>for office </a:t>
            </a:r>
            <a:r>
              <a:rPr lang="en-US" sz="1000" dirty="0"/>
              <a:t>and shopping </a:t>
            </a:r>
            <a:r>
              <a:rPr lang="en-US" sz="1000" dirty="0" smtClean="0"/>
              <a:t>mall </a:t>
            </a:r>
            <a:r>
              <a:rPr lang="fr-FR" sz="1000" dirty="0" err="1" smtClean="0"/>
              <a:t>environments</a:t>
            </a:r>
            <a:r>
              <a:rPr lang="fr-FR" sz="1000" dirty="0"/>
              <a:t>,” 2016 </a:t>
            </a:r>
            <a:r>
              <a:rPr lang="fr-FR" sz="1000" dirty="0" smtClean="0"/>
              <a:t>IEEE International </a:t>
            </a:r>
            <a:r>
              <a:rPr lang="fr-FR" sz="1000" dirty="0" err="1"/>
              <a:t>Conference</a:t>
            </a:r>
            <a:r>
              <a:rPr lang="fr-FR" sz="1000" dirty="0"/>
              <a:t> on </a:t>
            </a:r>
            <a:r>
              <a:rPr lang="fr-FR" sz="1000" dirty="0" smtClean="0"/>
              <a:t>Communications </a:t>
            </a:r>
            <a:r>
              <a:rPr lang="en-US" sz="1000" dirty="0" smtClean="0"/>
              <a:t>Workshops </a:t>
            </a:r>
            <a:r>
              <a:rPr lang="en-US" sz="1000" dirty="0"/>
              <a:t>(ICCW), May 2016</a:t>
            </a:r>
            <a:r>
              <a:rPr lang="en-US" sz="1000" dirty="0" smtClean="0"/>
              <a:t>. </a:t>
            </a:r>
            <a:r>
              <a:rPr lang="en-US" sz="1000" dirty="0"/>
              <a:t>[Online]. Available: </a:t>
            </a:r>
            <a:r>
              <a:rPr lang="en-US" sz="1000" dirty="0">
                <a:hlinkClick r:id="rId5"/>
              </a:rPr>
              <a:t>http://</a:t>
            </a:r>
            <a:r>
              <a:rPr lang="en-US" sz="1000" dirty="0" smtClean="0">
                <a:hlinkClick r:id="rId5"/>
              </a:rPr>
              <a:t>arxiv.org/abs/1603.04079</a:t>
            </a:r>
            <a:endParaRPr lang="en-US" sz="1000" dirty="0" smtClean="0"/>
          </a:p>
          <a:p>
            <a:r>
              <a:rPr lang="en-US" sz="1000" dirty="0"/>
              <a:t>See</a:t>
            </a:r>
            <a:r>
              <a:rPr lang="en-US" sz="1000" dirty="0" smtClean="0"/>
              <a:t>:  </a:t>
            </a:r>
            <a:r>
              <a:rPr lang="en-US" sz="1000" dirty="0" smtClean="0">
                <a:hlinkClick r:id="rId6"/>
              </a:rPr>
              <a:t>http</a:t>
            </a:r>
            <a:r>
              <a:rPr lang="en-US" sz="1000" dirty="0">
                <a:hlinkClick r:id="rId6"/>
              </a:rPr>
              <a:t>://</a:t>
            </a:r>
            <a:r>
              <a:rPr lang="en-US" sz="1000" dirty="0" smtClean="0">
                <a:hlinkClick r:id="rId6"/>
              </a:rPr>
              <a:t>ieeexplore.ieee.org/stamp/stamp.jsp?arnumber=7434656</a:t>
            </a:r>
            <a:endParaRPr lang="en-US" sz="1000" dirty="0"/>
          </a:p>
        </p:txBody>
      </p:sp>
      <p:sp>
        <p:nvSpPr>
          <p:cNvPr id="6" name="Rectangle 8"/>
          <p:cNvSpPr/>
          <p:nvPr/>
        </p:nvSpPr>
        <p:spPr>
          <a:xfrm>
            <a:off x="1981200" y="1657350"/>
            <a:ext cx="304800" cy="171802"/>
          </a:xfrm>
          <a:prstGeom prst="rect">
            <a:avLst/>
          </a:prstGeom>
          <a:noFill/>
          <a:ln w="12700">
            <a:solidFill>
              <a:srgbClr val="FF33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8"/>
          <p:cNvSpPr/>
          <p:nvPr/>
        </p:nvSpPr>
        <p:spPr>
          <a:xfrm>
            <a:off x="2362200" y="1657350"/>
            <a:ext cx="215276" cy="164673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64971" y="2508460"/>
            <a:ext cx="228600" cy="164673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041059" y="1200150"/>
            <a:ext cx="3902541" cy="330577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33CC"/>
                </a:solidFill>
              </a:rPr>
              <a:t>much </a:t>
            </a:r>
            <a:r>
              <a:rPr lang="en-US" sz="1200" b="1" dirty="0">
                <a:solidFill>
                  <a:srgbClr val="FF33CC"/>
                </a:solidFill>
              </a:rPr>
              <a:t>lower loss than free space when close to TX</a:t>
            </a:r>
          </a:p>
        </p:txBody>
      </p:sp>
      <p:cxnSp>
        <p:nvCxnSpPr>
          <p:cNvPr id="13" name="直接箭头连接符 12"/>
          <p:cNvCxnSpPr>
            <a:endCxn id="6" idx="0"/>
          </p:cNvCxnSpPr>
          <p:nvPr/>
        </p:nvCxnSpPr>
        <p:spPr>
          <a:xfrm flipH="1">
            <a:off x="2133600" y="1530727"/>
            <a:ext cx="152400" cy="126623"/>
          </a:xfrm>
          <a:prstGeom prst="straightConnector1">
            <a:avLst/>
          </a:prstGeom>
          <a:ln w="3175">
            <a:solidFill>
              <a:srgbClr val="FF33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24200" y="2067312"/>
            <a:ext cx="3797339" cy="330577"/>
          </a:xfrm>
          <a:prstGeom prst="snip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accent6">
                    <a:lumMod val="75000"/>
                  </a:schemeClr>
                </a:solidFill>
              </a:rPr>
              <a:t>much higher than free space loss with frequency</a:t>
            </a:r>
            <a:endParaRPr lang="en-US" sz="1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16" name="直接箭头连接符 15"/>
          <p:cNvCxnSpPr>
            <a:stCxn id="15" idx="2"/>
            <a:endCxn id="9" idx="0"/>
          </p:cNvCxnSpPr>
          <p:nvPr/>
        </p:nvCxnSpPr>
        <p:spPr>
          <a:xfrm flipH="1">
            <a:off x="2879271" y="2232601"/>
            <a:ext cx="244929" cy="275859"/>
          </a:xfrm>
          <a:prstGeom prst="straightConnector1">
            <a:avLst/>
          </a:prstGeom>
          <a:ln w="3175"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H="1" flipV="1">
            <a:off x="2469838" y="1829152"/>
            <a:ext cx="654362" cy="403449"/>
          </a:xfrm>
          <a:prstGeom prst="straightConnector1">
            <a:avLst/>
          </a:prstGeom>
          <a:ln w="3175"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005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YU Schools Master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23853</TotalTime>
  <Words>2084</Words>
  <Application>Microsoft Office PowerPoint</Application>
  <PresentationFormat>On-screen Show (16:9)</PresentationFormat>
  <Paragraphs>176</Paragraphs>
  <Slides>15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NYU Schools Master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Thank You!  </vt:lpstr>
    </vt:vector>
  </TitlesOfParts>
  <Company>New York University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Jenna Bresnahan</dc:creator>
  <cp:lastModifiedBy>Ted</cp:lastModifiedBy>
  <cp:revision>1038</cp:revision>
  <cp:lastPrinted>2015-12-18T13:36:29Z</cp:lastPrinted>
  <dcterms:created xsi:type="dcterms:W3CDTF">2014-02-16T13:04:33Z</dcterms:created>
  <dcterms:modified xsi:type="dcterms:W3CDTF">2016-05-09T05:56:34Z</dcterms:modified>
</cp:coreProperties>
</file>