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vsdx" ContentType="application/vnd.ms-visio.drawing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69" r:id="rId4"/>
    <p:sldId id="264" r:id="rId5"/>
    <p:sldId id="277" r:id="rId6"/>
    <p:sldId id="283" r:id="rId7"/>
    <p:sldId id="279" r:id="rId8"/>
    <p:sldId id="281" r:id="rId9"/>
    <p:sldId id="282" r:id="rId10"/>
    <p:sldId id="278" r:id="rId11"/>
    <p:sldId id="270" r:id="rId12"/>
    <p:sldId id="285" r:id="rId13"/>
    <p:sldId id="267" r:id="rId14"/>
    <p:sldId id="268" r:id="rId15"/>
    <p:sldId id="276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964" autoAdjust="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Visio_Drawing1.vsd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Visio_Drawing2.vsd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assumptions for waveform evaluation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Huawei, HiSilicon, [NTT DOCOMO], [Nokia], [Intel], [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], [Samsung], [LGE], [Ericsson], [</a:t>
            </a:r>
            <a:r>
              <a:rPr lang="en-US" altLang="zh-CN" dirty="0" err="1" smtClean="0"/>
              <a:t>QualComm</a:t>
            </a:r>
            <a:r>
              <a:rPr lang="en-US" altLang="zh-CN" dirty="0" smtClean="0"/>
              <a:t>], [Sony], [Cohere]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#84bis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R1-163558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Busan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Korea, 11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April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User spectrum efficiency as performance metric</a:t>
            </a:r>
          </a:p>
          <a:p>
            <a:pPr lvl="1"/>
            <a:r>
              <a:rPr lang="en-US" altLang="zh-CN" dirty="0" smtClean="0"/>
              <a:t>Take into account guard band and time domain overhead. The values and their calculation method of guard band and time domain overhead should be reported.</a:t>
            </a:r>
          </a:p>
          <a:p>
            <a:pPr lvl="1"/>
            <a:r>
              <a:rPr lang="en-US" altLang="zh-CN" dirty="0" smtClean="0"/>
              <a:t>BLER </a:t>
            </a:r>
            <a:r>
              <a:rPr lang="en-US" altLang="zh-CN" dirty="0" err="1" smtClean="0"/>
              <a:t>vs</a:t>
            </a:r>
            <a:r>
              <a:rPr lang="en-US" altLang="zh-CN" dirty="0" smtClean="0"/>
              <a:t> SNR should be reported for calibration</a:t>
            </a:r>
          </a:p>
          <a:p>
            <a:pPr lvl="1"/>
            <a:r>
              <a:rPr lang="en-US" altLang="zh-CN" dirty="0" smtClean="0"/>
              <a:t>OOBE level is reported</a:t>
            </a:r>
          </a:p>
          <a:p>
            <a:r>
              <a:rPr lang="en-US" altLang="zh-CN" dirty="0" smtClean="0"/>
              <a:t>EVM</a:t>
            </a:r>
          </a:p>
          <a:p>
            <a:r>
              <a:rPr lang="en-US" altLang="zh-CN" dirty="0" smtClean="0"/>
              <a:t>PAPR/Cubic metric</a:t>
            </a:r>
          </a:p>
          <a:p>
            <a:r>
              <a:rPr lang="en-US" altLang="zh-CN" dirty="0" smtClean="0"/>
              <a:t>Rx processing delay</a:t>
            </a:r>
          </a:p>
          <a:p>
            <a:r>
              <a:rPr lang="en-US" altLang="zh-CN" dirty="0" smtClean="0"/>
              <a:t>Complexity (FFS: how to quantify) </a:t>
            </a:r>
          </a:p>
          <a:p>
            <a:r>
              <a:rPr lang="en-US" altLang="zh-CN" dirty="0" smtClean="0"/>
              <a:t>The following is also reported</a:t>
            </a:r>
          </a:p>
          <a:p>
            <a:pPr lvl="1"/>
            <a:r>
              <a:rPr lang="en-US" altLang="zh-CN" dirty="0" smtClean="0"/>
              <a:t>Receiver waveform design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The calculation of user spectrum efficiency is defined at the next pages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792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User spectrum efficiency is given by</a:t>
            </a:r>
          </a:p>
          <a:p>
            <a:endParaRPr lang="en-US" altLang="zh-CN" dirty="0" smtClean="0"/>
          </a:p>
        </p:txBody>
      </p:sp>
      <p:sp>
        <p:nvSpPr>
          <p:cNvPr id="7" name="矩形 47"/>
          <p:cNvSpPr/>
          <p:nvPr/>
        </p:nvSpPr>
        <p:spPr>
          <a:xfrm>
            <a:off x="1187624" y="3861048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ym typeface="Symbol"/>
              </a:rPr>
              <a:t></a:t>
            </a:r>
            <a:r>
              <a:rPr lang="en-US" altLang="zh-CN" dirty="0" smtClean="0"/>
              <a:t> =</a:t>
            </a:r>
            <a:r>
              <a:rPr lang="en-US" altLang="zh-CN" i="1" dirty="0" err="1" smtClean="0"/>
              <a:t>BW</a:t>
            </a:r>
            <a:r>
              <a:rPr lang="en-US" altLang="zh-CN" baseline="-25000" dirty="0" err="1" smtClean="0"/>
              <a:t>carrier</a:t>
            </a:r>
            <a:r>
              <a:rPr lang="en-US" altLang="zh-CN" dirty="0" smtClean="0"/>
              <a:t> is the whole bandwidth including system guard band (see above figure). </a:t>
            </a:r>
            <a:endParaRPr lang="zh-CN" altLang="en-US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467544" y="5182578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Case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1b, 2, 3, 4: </a:t>
            </a:r>
          </a:p>
        </p:txBody>
      </p:sp>
      <p:sp>
        <p:nvSpPr>
          <p:cNvPr id="11" name="矩形 65"/>
          <p:cNvSpPr/>
          <p:nvPr/>
        </p:nvSpPr>
        <p:spPr>
          <a:xfrm>
            <a:off x="899592" y="5734997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ym typeface="Symbol"/>
              </a:rPr>
              <a:t></a:t>
            </a:r>
            <a:r>
              <a:rPr lang="en-US" altLang="zh-CN" dirty="0" smtClean="0"/>
              <a:t> is the data bandwidth plus guard tone of the target UE plus guard tone. (see above figure)</a:t>
            </a:r>
            <a:endParaRPr lang="zh-CN" altLang="en-US" dirty="0"/>
          </a:p>
        </p:txBody>
      </p:sp>
      <p:sp>
        <p:nvSpPr>
          <p:cNvPr id="12" name="Rectangle 11"/>
          <p:cNvSpPr/>
          <p:nvPr/>
        </p:nvSpPr>
        <p:spPr>
          <a:xfrm>
            <a:off x="539552" y="3429000"/>
            <a:ext cx="163057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500" b="1" dirty="0" smtClean="0">
                <a:solidFill>
                  <a:prstClr val="black"/>
                </a:solidFill>
              </a:rPr>
              <a:t>Case 1a:</a:t>
            </a:r>
          </a:p>
        </p:txBody>
      </p: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3563888" y="1988840"/>
          <a:ext cx="1223962" cy="839787"/>
        </p:xfrm>
        <a:graphic>
          <a:graphicData uri="http://schemas.openxmlformats.org/presentationml/2006/ole">
            <p:oleObj spid="_x0000_s72708" name="Equation" r:id="rId4" imgW="634725" imgH="431613" progId="">
              <p:embed/>
            </p:oleObj>
          </a:graphicData>
        </a:graphic>
      </p:graphicFrame>
      <p:sp>
        <p:nvSpPr>
          <p:cNvPr id="13" name="Rectangle 12"/>
          <p:cNvSpPr/>
          <p:nvPr/>
        </p:nvSpPr>
        <p:spPr>
          <a:xfrm>
            <a:off x="611560" y="2782669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where </a:t>
            </a:r>
            <a:r>
              <a:rPr lang="en-US" altLang="zh-CN" dirty="0" smtClean="0">
                <a:sym typeface="Symbol"/>
              </a:rPr>
              <a:t></a:t>
            </a:r>
            <a:r>
              <a:rPr lang="en-US" altLang="zh-CN" i="1" dirty="0" smtClean="0"/>
              <a:t> </a:t>
            </a:r>
            <a:r>
              <a:rPr lang="en-US" altLang="zh-CN" dirty="0" smtClean="0"/>
              <a:t>denotes the number of correctly received bits by target user, </a:t>
            </a:r>
            <a:r>
              <a:rPr lang="en-US" altLang="zh-CN" i="1" dirty="0" smtClean="0"/>
              <a:t>T</a:t>
            </a:r>
            <a:r>
              <a:rPr lang="en-US" altLang="zh-CN" dirty="0" smtClean="0"/>
              <a:t> is the transmission time of the target user. </a:t>
            </a:r>
            <a:r>
              <a:rPr lang="en-US" altLang="zh-CN" dirty="0" smtClean="0">
                <a:sym typeface="Symbol"/>
              </a:rPr>
              <a:t> is defined as follows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b="1" i="1" dirty="0" smtClean="0"/>
              <a:t>Observation:  </a:t>
            </a:r>
            <a:r>
              <a:rPr lang="en-US" i="1" dirty="0" smtClean="0"/>
              <a:t>Guard bands may not be multiples of PRB width, issue of how to implement channel coding without change of code rate or  rate matcher.</a:t>
            </a:r>
          </a:p>
          <a:p>
            <a:r>
              <a:rPr lang="en-US" b="1" i="1" dirty="0" smtClean="0"/>
              <a:t>Proposal:</a:t>
            </a:r>
          </a:p>
          <a:p>
            <a:pPr lvl="0"/>
            <a:r>
              <a:rPr lang="en-US" i="1" dirty="0" smtClean="0"/>
              <a:t>Evaluate by which value signal transmission bandwidth could be increased without violating the spectral mask</a:t>
            </a:r>
          </a:p>
          <a:p>
            <a:pPr lvl="1"/>
            <a:r>
              <a:rPr lang="en-US" i="1" dirty="0" smtClean="0"/>
              <a:t>Can be evaluated by inspection of PSD, i.e. without extra simulation effort</a:t>
            </a:r>
          </a:p>
          <a:p>
            <a:pPr lvl="0"/>
            <a:r>
              <a:rPr lang="en-US" i="1" dirty="0" smtClean="0"/>
              <a:t>Consider the possible increase number of used SC by the following equation</a:t>
            </a:r>
          </a:p>
          <a:p>
            <a:pPr lvl="0"/>
            <a:endParaRPr lang="en-US" i="1" dirty="0" smtClean="0"/>
          </a:p>
          <a:p>
            <a:pPr lvl="0"/>
            <a:r>
              <a:rPr lang="en-US" i="1" dirty="0" smtClean="0"/>
              <a:t>Issue of different filter bandwidth compared to the case of really using more SC should be negligible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3810000" y="4652992"/>
                <a:ext cx="2974789" cy="6662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𝜒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𝑇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𝐵𝑊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𝑐𝑎𝑟𝑟𝑖𝑒𝑟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i="1" smtClean="0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sSub>
                                <m:sSubPr>
                                  <m:ctrlPr>
                                    <a:rPr lang="en-US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𝑠𝑦𝑠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0" y="4652992"/>
                <a:ext cx="2974789" cy="666208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 (Evaluation parameter for DL)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467544" y="836713"/>
          <a:ext cx="8280920" cy="5796719"/>
        </p:xfrm>
        <a:graphic>
          <a:graphicData uri="http://schemas.openxmlformats.org/drawingml/2006/table">
            <a:tbl>
              <a:tblPr/>
              <a:tblGrid>
                <a:gridCol w="2664296"/>
                <a:gridCol w="5616624"/>
              </a:tblGrid>
              <a:tr h="21442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6053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4GHz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104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Duplex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FDD/TDD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10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System Bandwidth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 MHz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0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TTI length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 ms as baseline, other TTI length is FFS ( short TTI should be considered)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429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case: 15KHz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as baseline, </a:t>
                      </a:r>
                      <a:endParaRPr lang="en-US" sz="1400" kern="100" dirty="0" smtClean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Mixed numerology case: 15KHz, and the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other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spacing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FFS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424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time interval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4.7us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(interval of LTE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normal CP)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as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baseline, other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interval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is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62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FFT size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1024 for 15KHz subcarrier spacing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8442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Data transmission bandwidth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:</a:t>
                      </a:r>
                      <a:endParaRPr lang="zh-CN" sz="140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Mixed numerology case: </a:t>
                      </a:r>
                      <a:endParaRPr lang="en-US" sz="1400" kern="100" dirty="0" smtClean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At least two candidate BWs for target UE.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At least two candidate BWs for interfering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subband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At least two numerologies.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The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values are FFS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21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tone number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[0~10 ]subcarriers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for the mixed numerology case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90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Number of </a:t>
                      </a:r>
                      <a:r>
                        <a:rPr lang="en-US" sz="1400" b="1" kern="100" dirty="0" err="1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Tx</a:t>
                      </a: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antenna </a:t>
                      </a: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ports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1T1R, 4T4R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1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MIMO mode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TM3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07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Rank per UE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Fixed</a:t>
                      </a: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rank4 for 4T4R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657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Fixed. 16QAM: 1/2, 2/3; 64QAM: 1/2, 3/4;256 QAM: 1/2, 3/4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407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Control Overhead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No RS, PDCCH / EPDCCH / PSS / SSS / PBCH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32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estimation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Ideal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62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Model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宋体"/>
                        </a:rPr>
                        <a:t>ETU</a:t>
                      </a: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宋体"/>
                        </a:rPr>
                        <a:t> for 3km/h mobility (mandatory)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宋体"/>
                        </a:rPr>
                        <a:t>EVA for 120km/h mobility (optional)</a:t>
                      </a:r>
                      <a:endParaRPr lang="zh-CN" altLang="zh-CN" sz="1800" dirty="0" smtClean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1043608" y="476672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Table 1 Parameters for case 1 and case 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 (Evaluation parameter for UL)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763688" y="620688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Table 2 Parameters for case 3 and case 4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31540" y="1052736"/>
          <a:ext cx="8280920" cy="5667995"/>
        </p:xfrm>
        <a:graphic>
          <a:graphicData uri="http://schemas.openxmlformats.org/drawingml/2006/table">
            <a:tbl>
              <a:tblPr/>
              <a:tblGrid>
                <a:gridCol w="2654877"/>
                <a:gridCol w="5626043"/>
              </a:tblGrid>
              <a:tr h="252397">
                <a:tc>
                  <a:txBody>
                    <a:bodyPr/>
                    <a:lstStyle/>
                    <a:p>
                      <a:pPr algn="just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40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Carrier frequency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4GHz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Duplex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FDD /TDD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TTI length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 ms as baseline, other TTI length is FFS ( short TTI should be considered)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5750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Subcarrier spacing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case: 15KHz as baseline, </a:t>
                      </a:r>
                    </a:p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Mixed numerology case: 15KHz, and the</a:t>
                      </a: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other </a:t>
                      </a: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  is FFS</a:t>
                      </a:r>
                      <a:endParaRPr lang="zh-CN" alt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Guard time interval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4.7us as baseline, other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interval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is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FFS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FFT size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1024 for 15KHz subcarrier spacing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5418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Bandwidth per user (including target user and interfering user)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720 KHz (48 Subcarriers allocated per user)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Number of uplink users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3 (1 target user and 2 interfering users)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427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Power offset of the interfering user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 dB,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10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dB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, 20 </a:t>
                      </a:r>
                      <a:r>
                        <a:rPr lang="en-US" sz="1400" kern="100" dirty="0" err="1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dBs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5209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Number of transmission antenna ports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1T1R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MCS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Fixed. 16QAM: 1/2,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2/3; </a:t>
                      </a: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64QAM: 1/2, 3/4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Control Overhead 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No 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956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Time offset of interfering user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Case 3 only: 0, 128, 512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samples (for 15 KHz subcarrier spacing)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Channel estimation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Ideal 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Guard tone number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[0 ~10]</a:t>
                      </a:r>
                      <a:r>
                        <a:rPr lang="en-US" sz="1400" kern="100" baseline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Subcarriers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281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Channel Model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ETU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for 3km/h mobility (mandatory)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EVA for 120km/h mobility (optional)</a:t>
                      </a:r>
                      <a:endParaRPr lang="zh-CN" sz="1800" dirty="0" smtClean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Other Evaluation detailed assumption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57200" y="4221088"/>
            <a:ext cx="8229600" cy="1905075"/>
          </a:xfrm>
        </p:spPr>
        <p:txBody>
          <a:bodyPr>
            <a:normAutofit/>
          </a:bodyPr>
          <a:lstStyle/>
          <a:p>
            <a:r>
              <a:rPr lang="en-US" altLang="zh-CN" b="1" i="1" dirty="0" smtClean="0"/>
              <a:t>Proposal</a:t>
            </a:r>
            <a:r>
              <a:rPr lang="en-US" altLang="zh-CN" i="1" dirty="0" smtClean="0"/>
              <a:t>: Consider t</a:t>
            </a:r>
            <a:r>
              <a:rPr kumimoji="1" lang="en-US" altLang="ko-KR" i="1" dirty="0" smtClean="0">
                <a:latin typeface="Calibri" pitchFamily="34" charset="0"/>
                <a:ea typeface="맑은 고딕" pitchFamily="50" charset="-127"/>
              </a:rPr>
              <a:t>he RF nonlinearity in the aforementioned evaluation cases.</a:t>
            </a:r>
            <a:endParaRPr lang="en-US" altLang="zh-CN" i="1" dirty="0" smtClean="0"/>
          </a:p>
          <a:p>
            <a:endParaRPr lang="en-US" altLang="zh-CN" i="1" dirty="0" smtClean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457200" y="1196752"/>
            <a:ext cx="8229600" cy="27363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1" lang="en-US" altLang="ko-KR" sz="3200" b="1" i="1" dirty="0" smtClean="0">
                <a:latin typeface="Calibri" pitchFamily="34" charset="0"/>
                <a:ea typeface="맑은 고딕" pitchFamily="50" charset="-127"/>
              </a:rPr>
              <a:t>Observation 1</a:t>
            </a:r>
            <a:r>
              <a:rPr kumimoji="1" lang="en-US" altLang="ko-KR" sz="3200" i="1" dirty="0" smtClean="0">
                <a:latin typeface="Calibri" pitchFamily="34" charset="0"/>
                <a:ea typeface="맑은 고딕" pitchFamily="50" charset="-127"/>
              </a:rPr>
              <a:t>: PA model is key to the usefulness of evaluation with PA non-linearity.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1" lang="en-US" altLang="ko-KR" sz="3200" b="1" i="1" dirty="0" smtClean="0">
                <a:latin typeface="Calibri" pitchFamily="34" charset="0"/>
                <a:ea typeface="맑은 고딕" pitchFamily="50" charset="-127"/>
              </a:rPr>
              <a:t>Observation 2</a:t>
            </a:r>
            <a:r>
              <a:rPr kumimoji="1" lang="en-US" altLang="ko-KR" sz="3200" i="1" dirty="0" smtClean="0">
                <a:latin typeface="Calibri" pitchFamily="34" charset="0"/>
                <a:ea typeface="맑은 고딕" pitchFamily="50" charset="-127"/>
              </a:rPr>
              <a:t>: In RAN4 realistic PAs were assumed together with clipping and DPD. However, there was no commonly agreed-upon PA model for either UE or BS.  </a:t>
            </a:r>
            <a:endParaRPr kumimoji="0" lang="en-US" altLang="zh-CN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NR should have,</a:t>
            </a:r>
          </a:p>
          <a:p>
            <a:r>
              <a:rPr lang="en-US" altLang="zh-CN" dirty="0" smtClean="0"/>
              <a:t>forward compatibility</a:t>
            </a:r>
          </a:p>
          <a:p>
            <a:r>
              <a:rPr lang="en-US" altLang="zh-CN" dirty="0" smtClean="0"/>
              <a:t>multiple numerologies for many reasons, e.g. wide </a:t>
            </a:r>
            <a:r>
              <a:rPr lang="en-GB" dirty="0" smtClean="0"/>
              <a:t>spectrum ranges, large bandwidth, diverse deployments and services, etc..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dirty="0" smtClean="0"/>
              <a:t>Waveform design is a fundamental component that needs to address the above issues, and appropriate evaluation should be defined</a:t>
            </a:r>
          </a:p>
          <a:p>
            <a:r>
              <a:rPr lang="en-US" altLang="zh-CN" dirty="0" smtClean="0"/>
              <a:t>Evaluation method</a:t>
            </a:r>
          </a:p>
          <a:p>
            <a:r>
              <a:rPr lang="en-US" altLang="zh-CN" dirty="0" smtClean="0"/>
              <a:t>Evaluation cases</a:t>
            </a:r>
          </a:p>
          <a:p>
            <a:r>
              <a:rPr lang="en-US" altLang="zh-CN" dirty="0" smtClean="0"/>
              <a:t>Evaluation metrics</a:t>
            </a:r>
          </a:p>
          <a:p>
            <a:r>
              <a:rPr lang="en-US" altLang="zh-CN" dirty="0" smtClean="0"/>
              <a:t>Evaluation parameters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method)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Link level simulation is used for waveform evaluation. </a:t>
            </a:r>
          </a:p>
          <a:p>
            <a:pPr lvl="1"/>
            <a:r>
              <a:rPr lang="en-US" altLang="zh-CN" dirty="0" smtClean="0"/>
              <a:t>Whether and how to do system level simulation for waveform is FFS.</a:t>
            </a:r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cases)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Four evaluation cases can be used in link level simulation, which are </a:t>
            </a:r>
          </a:p>
          <a:p>
            <a:pPr lvl="1"/>
            <a:r>
              <a:rPr lang="en-US" altLang="zh-CN" dirty="0" smtClean="0"/>
              <a:t>Case </a:t>
            </a:r>
            <a:r>
              <a:rPr lang="en-US" altLang="zh-CN" dirty="0" smtClean="0"/>
              <a:t>1a, 1b: </a:t>
            </a:r>
            <a:r>
              <a:rPr lang="en-US" altLang="zh-CN" dirty="0" smtClean="0"/>
              <a:t>single numerology case</a:t>
            </a:r>
          </a:p>
          <a:p>
            <a:pPr lvl="2"/>
            <a:r>
              <a:rPr lang="en-US" altLang="zh-CN" dirty="0" smtClean="0"/>
              <a:t>1a: Downlink </a:t>
            </a:r>
          </a:p>
          <a:p>
            <a:pPr lvl="2"/>
            <a:r>
              <a:rPr lang="en-US" altLang="zh-CN" dirty="0" smtClean="0"/>
              <a:t>1b: Uplink, </a:t>
            </a:r>
            <a:r>
              <a:rPr lang="en-US" altLang="zh-CN" dirty="0" smtClean="0"/>
              <a:t>only one </a:t>
            </a:r>
            <a:r>
              <a:rPr lang="en-US" altLang="zh-CN" dirty="0" smtClean="0"/>
              <a:t>UE with narrow bandwidth is located at the edge of wide frequency band. It is assumed that no wide-band filter upon the whole frequency band. </a:t>
            </a:r>
          </a:p>
          <a:p>
            <a:pPr lvl="1"/>
            <a:r>
              <a:rPr lang="en-US" altLang="zh-CN" dirty="0" smtClean="0"/>
              <a:t>Case 2: DL mixed numerology case </a:t>
            </a:r>
          </a:p>
          <a:p>
            <a:pPr lvl="1"/>
            <a:r>
              <a:rPr lang="en-US" altLang="zh-CN" dirty="0" smtClean="0"/>
              <a:t>Case 3: UL single numerology case (asynchronous transmission)</a:t>
            </a:r>
          </a:p>
          <a:p>
            <a:pPr lvl="1"/>
            <a:r>
              <a:rPr lang="en-US" altLang="zh-CN" dirty="0" smtClean="0"/>
              <a:t>Case 4: UL mixed numerology case (synchronous transmission)</a:t>
            </a:r>
          </a:p>
          <a:p>
            <a:pPr>
              <a:buNone/>
            </a:pPr>
            <a:r>
              <a:rPr lang="en-US" altLang="zh-CN" dirty="0" smtClean="0"/>
              <a:t>    (refer to their illustrations on next pages)</a:t>
            </a:r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25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 (Case 1a)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897814" y="4005064"/>
            <a:ext cx="3474386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(1a) Downlink single numerology case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8"/>
          <p:cNvGrpSpPr/>
          <p:nvPr/>
        </p:nvGrpSpPr>
        <p:grpSpPr>
          <a:xfrm>
            <a:off x="827584" y="1362834"/>
            <a:ext cx="6912768" cy="2066166"/>
            <a:chOff x="539552" y="3244334"/>
            <a:chExt cx="6912768" cy="2066166"/>
          </a:xfrm>
        </p:grpSpPr>
        <p:grpSp>
          <p:nvGrpSpPr>
            <p:cNvPr id="5" name="组合 6"/>
            <p:cNvGrpSpPr/>
            <p:nvPr/>
          </p:nvGrpSpPr>
          <p:grpSpPr>
            <a:xfrm>
              <a:off x="1691680" y="4149080"/>
              <a:ext cx="5760640" cy="648072"/>
              <a:chOff x="1691680" y="4149080"/>
              <a:chExt cx="5760640" cy="576064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691680" y="4725144"/>
                <a:ext cx="576064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2195736" y="4149080"/>
                <a:ext cx="216024" cy="57606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411760" y="4149080"/>
                <a:ext cx="424847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6660232" y="4149080"/>
                <a:ext cx="216024" cy="57606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11"/>
            <p:cNvGrpSpPr/>
            <p:nvPr/>
          </p:nvGrpSpPr>
          <p:grpSpPr>
            <a:xfrm>
              <a:off x="1691680" y="4149080"/>
              <a:ext cx="5752256" cy="360040"/>
              <a:chOff x="1691680" y="3933056"/>
              <a:chExt cx="5752256" cy="504056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2195736" y="3933056"/>
                <a:ext cx="468052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2123728" y="3933056"/>
                <a:ext cx="72008" cy="50405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1691680" y="4437112"/>
                <a:ext cx="432048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" name="组合 24"/>
              <p:cNvGrpSpPr/>
              <p:nvPr/>
            </p:nvGrpSpPr>
            <p:grpSpPr>
              <a:xfrm flipH="1">
                <a:off x="6876256" y="3933056"/>
                <a:ext cx="567680" cy="504056"/>
                <a:chOff x="1844080" y="4085456"/>
                <a:chExt cx="504056" cy="504056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2276128" y="4085456"/>
                  <a:ext cx="72008" cy="504056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H="1">
                  <a:off x="1844080" y="4589512"/>
                  <a:ext cx="432048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9" name="直接连接符 18"/>
            <p:cNvCxnSpPr/>
            <p:nvPr/>
          </p:nvCxnSpPr>
          <p:spPr>
            <a:xfrm>
              <a:off x="2411760" y="4149080"/>
              <a:ext cx="0" cy="64807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660232" y="4149080"/>
              <a:ext cx="0" cy="57606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195736" y="3789040"/>
              <a:ext cx="0" cy="93610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876256" y="3789040"/>
              <a:ext cx="0" cy="93610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2195736" y="3923764"/>
              <a:ext cx="460851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2483768" y="4509120"/>
              <a:ext cx="417646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2195736" y="4509120"/>
              <a:ext cx="21602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2008831" y="4715852"/>
              <a:ext cx="5469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 err="1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CN" sz="1200" dirty="0" err="1" smtClean="0">
                  <a:latin typeface="Times New Roman" pitchFamily="18" charset="0"/>
                  <a:cs typeface="Times New Roman" pitchFamily="18" charset="0"/>
                </a:rPr>
                <a:t>sys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516216" y="4725144"/>
              <a:ext cx="5469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 err="1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CN" sz="1200" dirty="0" err="1" smtClean="0">
                  <a:latin typeface="Times New Roman" pitchFamily="18" charset="0"/>
                  <a:cs typeface="Times New Roman" pitchFamily="18" charset="0"/>
                </a:rPr>
                <a:t>sys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995936" y="3563724"/>
              <a:ext cx="9220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 err="1" smtClean="0">
                  <a:latin typeface="Times New Roman" pitchFamily="18" charset="0"/>
                  <a:cs typeface="Times New Roman" pitchFamily="18" charset="0"/>
                </a:rPr>
                <a:t>BW</a:t>
              </a:r>
              <a:r>
                <a:rPr lang="en-US" altLang="zh-CN" sz="1200" dirty="0" err="1" smtClean="0">
                  <a:latin typeface="Times New Roman" pitchFamily="18" charset="0"/>
                  <a:cs typeface="Times New Roman" pitchFamily="18" charset="0"/>
                </a:rPr>
                <a:t>carrier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9552" y="4149080"/>
              <a:ext cx="16305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Spectrum mask</a:t>
              </a:r>
              <a:endParaRPr lang="zh-CN" alt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87824" y="4211796"/>
              <a:ext cx="30315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Signal transmission bandwidth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3" name="直接箭头连接符 32"/>
            <p:cNvCxnSpPr/>
            <p:nvPr/>
          </p:nvCxnSpPr>
          <p:spPr>
            <a:xfrm flipV="1">
              <a:off x="5364088" y="3645024"/>
              <a:ext cx="216024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932040" y="3244334"/>
              <a:ext cx="15114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Numerology 1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051720" y="5013176"/>
              <a:ext cx="4320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2123728" y="494116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6588224" y="5013176"/>
              <a:ext cx="4320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6660232" y="494116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753783" y="350100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(carrier guard band)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2" name="直接箭头连接符 41"/>
          <p:cNvCxnSpPr>
            <a:endCxn id="40" idx="1"/>
          </p:cNvCxnSpPr>
          <p:nvPr/>
        </p:nvCxnSpPr>
        <p:spPr>
          <a:xfrm>
            <a:off x="2817679" y="3356992"/>
            <a:ext cx="936104" cy="328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>
            <a:endCxn id="40" idx="3"/>
          </p:cNvCxnSpPr>
          <p:nvPr/>
        </p:nvCxnSpPr>
        <p:spPr>
          <a:xfrm flipH="1">
            <a:off x="5785108" y="3429000"/>
            <a:ext cx="921007" cy="2566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cxnSp>
        <p:nvCxnSpPr>
          <p:cNvPr id="46" name="直接箭头连接符 45"/>
          <p:cNvCxnSpPr/>
          <p:nvPr/>
        </p:nvCxnSpPr>
        <p:spPr>
          <a:xfrm>
            <a:off x="6948264" y="2622164"/>
            <a:ext cx="216024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25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 (Case 1b)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897814" y="4005064"/>
            <a:ext cx="334837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(1b) Uplink single numerology case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8"/>
          <p:cNvGrpSpPr/>
          <p:nvPr/>
        </p:nvGrpSpPr>
        <p:grpSpPr>
          <a:xfrm>
            <a:off x="827584" y="1362834"/>
            <a:ext cx="6912768" cy="2066166"/>
            <a:chOff x="539552" y="3244334"/>
            <a:chExt cx="6912768" cy="2066166"/>
          </a:xfrm>
        </p:grpSpPr>
        <p:grpSp>
          <p:nvGrpSpPr>
            <p:cNvPr id="5" name="组合 6"/>
            <p:cNvGrpSpPr/>
            <p:nvPr/>
          </p:nvGrpSpPr>
          <p:grpSpPr>
            <a:xfrm>
              <a:off x="1691680" y="4149080"/>
              <a:ext cx="5760640" cy="648072"/>
              <a:chOff x="1691680" y="4149080"/>
              <a:chExt cx="5760640" cy="576064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691680" y="4725144"/>
                <a:ext cx="576064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2195736" y="4149080"/>
                <a:ext cx="216024" cy="57606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411760" y="4149080"/>
                <a:ext cx="424847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6660232" y="4149080"/>
                <a:ext cx="216024" cy="57606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11"/>
            <p:cNvGrpSpPr/>
            <p:nvPr/>
          </p:nvGrpSpPr>
          <p:grpSpPr>
            <a:xfrm>
              <a:off x="1691680" y="4149080"/>
              <a:ext cx="5752256" cy="360040"/>
              <a:chOff x="1691680" y="3933056"/>
              <a:chExt cx="5752256" cy="504056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2195736" y="3933056"/>
                <a:ext cx="468052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2123728" y="3933056"/>
                <a:ext cx="72008" cy="50405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1691680" y="4437112"/>
                <a:ext cx="432048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" name="组合 24"/>
              <p:cNvGrpSpPr/>
              <p:nvPr/>
            </p:nvGrpSpPr>
            <p:grpSpPr>
              <a:xfrm flipH="1">
                <a:off x="6876256" y="3933056"/>
                <a:ext cx="567680" cy="504056"/>
                <a:chOff x="1844080" y="4085456"/>
                <a:chExt cx="504056" cy="504056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2276128" y="4085456"/>
                  <a:ext cx="72008" cy="504056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H="1">
                  <a:off x="1844080" y="4589512"/>
                  <a:ext cx="432048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9" name="直接连接符 18"/>
            <p:cNvCxnSpPr/>
            <p:nvPr/>
          </p:nvCxnSpPr>
          <p:spPr>
            <a:xfrm>
              <a:off x="2411760" y="4149080"/>
              <a:ext cx="0" cy="64807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660232" y="4149080"/>
              <a:ext cx="0" cy="57606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195736" y="3789040"/>
              <a:ext cx="0" cy="93610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876256" y="3789040"/>
              <a:ext cx="0" cy="93610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2195736" y="3923764"/>
              <a:ext cx="460851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2195736" y="4509120"/>
              <a:ext cx="21602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2008831" y="4715852"/>
              <a:ext cx="5469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 err="1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CN" sz="1200" dirty="0" err="1" smtClean="0">
                  <a:latin typeface="Times New Roman" pitchFamily="18" charset="0"/>
                  <a:cs typeface="Times New Roman" pitchFamily="18" charset="0"/>
                </a:rPr>
                <a:t>sys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516216" y="4725144"/>
              <a:ext cx="5469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 err="1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CN" sz="1200" dirty="0" err="1" smtClean="0">
                  <a:latin typeface="Times New Roman" pitchFamily="18" charset="0"/>
                  <a:cs typeface="Times New Roman" pitchFamily="18" charset="0"/>
                </a:rPr>
                <a:t>sys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995936" y="3563724"/>
              <a:ext cx="9220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 err="1" smtClean="0">
                  <a:latin typeface="Times New Roman" pitchFamily="18" charset="0"/>
                  <a:cs typeface="Times New Roman" pitchFamily="18" charset="0"/>
                </a:rPr>
                <a:t>BW</a:t>
              </a:r>
              <a:r>
                <a:rPr lang="en-US" altLang="zh-CN" sz="1200" dirty="0" err="1" smtClean="0">
                  <a:latin typeface="Times New Roman" pitchFamily="18" charset="0"/>
                  <a:cs typeface="Times New Roman" pitchFamily="18" charset="0"/>
                </a:rPr>
                <a:t>carrier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9552" y="4149080"/>
              <a:ext cx="16305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Spectrum mask</a:t>
              </a:r>
              <a:endParaRPr lang="zh-CN" alt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87824" y="4211796"/>
              <a:ext cx="30315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Signal transmission bandwidth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3" name="直接箭头连接符 32"/>
            <p:cNvCxnSpPr/>
            <p:nvPr/>
          </p:nvCxnSpPr>
          <p:spPr>
            <a:xfrm flipV="1">
              <a:off x="5364088" y="3645024"/>
              <a:ext cx="216024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932040" y="3244334"/>
              <a:ext cx="15114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Numerology 1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051720" y="5013176"/>
              <a:ext cx="4320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2123728" y="494116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6588224" y="5013176"/>
              <a:ext cx="4320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6660232" y="494116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4" name="直接箭头连接符 23"/>
            <p:cNvCxnSpPr/>
            <p:nvPr/>
          </p:nvCxnSpPr>
          <p:spPr>
            <a:xfrm>
              <a:off x="2483768" y="4509120"/>
              <a:ext cx="417646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/>
          <p:cNvSpPr txBox="1"/>
          <p:nvPr/>
        </p:nvSpPr>
        <p:spPr>
          <a:xfrm>
            <a:off x="3753783" y="350100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(carrier guard band)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2" name="直接箭头连接符 41"/>
          <p:cNvCxnSpPr>
            <a:endCxn id="40" idx="1"/>
          </p:cNvCxnSpPr>
          <p:nvPr/>
        </p:nvCxnSpPr>
        <p:spPr>
          <a:xfrm>
            <a:off x="2817679" y="3356992"/>
            <a:ext cx="936104" cy="328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>
            <a:endCxn id="40" idx="3"/>
          </p:cNvCxnSpPr>
          <p:nvPr/>
        </p:nvCxnSpPr>
        <p:spPr>
          <a:xfrm flipH="1">
            <a:off x="5785108" y="3429000"/>
            <a:ext cx="921007" cy="2566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5" name="Rectangle 44"/>
          <p:cNvSpPr/>
          <p:nvPr/>
        </p:nvSpPr>
        <p:spPr>
          <a:xfrm>
            <a:off x="2699792" y="2276872"/>
            <a:ext cx="288032" cy="64807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直接箭头连接符 45"/>
          <p:cNvCxnSpPr/>
          <p:nvPr/>
        </p:nvCxnSpPr>
        <p:spPr>
          <a:xfrm>
            <a:off x="6948264" y="2622164"/>
            <a:ext cx="216024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5"/>
          <p:cNvSpPr>
            <a:spLocks noChangeArrowheads="1"/>
          </p:cNvSpPr>
          <p:nvPr/>
        </p:nvSpPr>
        <p:spPr bwMode="auto">
          <a:xfrm>
            <a:off x="431540" y="4797152"/>
            <a:ext cx="8280920" cy="75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Note: There is ONLY one UE that occupies part of the frequency band and is located at the edge of frequency band. It is assumed that no wide-band filter on the whole system spectrum band. 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627784" y="1700808"/>
            <a:ext cx="1312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Target UE</a:t>
            </a:r>
            <a:endParaRPr lang="zh-CN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8" name="直接箭头连接符 54"/>
          <p:cNvCxnSpPr/>
          <p:nvPr/>
        </p:nvCxnSpPr>
        <p:spPr>
          <a:xfrm flipV="1">
            <a:off x="2771800" y="1916832"/>
            <a:ext cx="21602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 (Case 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27257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86464" y="4077072"/>
            <a:ext cx="33137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(2) Downlink mixed numerology case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483768" y="3212976"/>
            <a:ext cx="42484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552950" y="2564904"/>
            <a:ext cx="0" cy="6480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4572000" y="2924944"/>
            <a:ext cx="216024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283968" y="3140968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sz="1200" dirty="0" err="1" smtClean="0">
                <a:latin typeface="Times New Roman" pitchFamily="18" charset="0"/>
                <a:cs typeface="Times New Roman" pitchFamily="18" charset="0"/>
              </a:rPr>
              <a:t>subband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flipV="1">
            <a:off x="5652120" y="1988840"/>
            <a:ext cx="28803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220072" y="1556792"/>
            <a:ext cx="1511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Numerology 1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组合 28"/>
          <p:cNvGrpSpPr/>
          <p:nvPr/>
        </p:nvGrpSpPr>
        <p:grpSpPr>
          <a:xfrm>
            <a:off x="2985728" y="2564904"/>
            <a:ext cx="3120347" cy="648072"/>
            <a:chOff x="2195736" y="4149080"/>
            <a:chExt cx="2880320" cy="648072"/>
          </a:xfrm>
        </p:grpSpPr>
        <p:grpSp>
          <p:nvGrpSpPr>
            <p:cNvPr id="5" name="组合 32"/>
            <p:cNvGrpSpPr/>
            <p:nvPr/>
          </p:nvGrpSpPr>
          <p:grpSpPr>
            <a:xfrm>
              <a:off x="2195736" y="4149080"/>
              <a:ext cx="1440160" cy="648072"/>
              <a:chOff x="2195736" y="4149080"/>
              <a:chExt cx="1440160" cy="648072"/>
            </a:xfrm>
          </p:grpSpPr>
          <p:cxnSp>
            <p:nvCxnSpPr>
              <p:cNvPr id="39" name="直接连接符 38"/>
              <p:cNvCxnSpPr/>
              <p:nvPr/>
            </p:nvCxnSpPr>
            <p:spPr>
              <a:xfrm flipV="1">
                <a:off x="2195736" y="4149080"/>
                <a:ext cx="216024" cy="648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411760" y="4149080"/>
                <a:ext cx="100811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3419872" y="4149080"/>
                <a:ext cx="216024" cy="648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33"/>
            <p:cNvGrpSpPr/>
            <p:nvPr/>
          </p:nvGrpSpPr>
          <p:grpSpPr>
            <a:xfrm>
              <a:off x="3635896" y="4149080"/>
              <a:ext cx="1440160" cy="648072"/>
              <a:chOff x="2195736" y="4149080"/>
              <a:chExt cx="1440160" cy="648072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2195736" y="4149080"/>
                <a:ext cx="216024" cy="648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411760" y="4149080"/>
                <a:ext cx="100811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3419872" y="4149080"/>
                <a:ext cx="216024" cy="648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2" name="直接连接符 41"/>
          <p:cNvCxnSpPr/>
          <p:nvPr/>
        </p:nvCxnSpPr>
        <p:spPr>
          <a:xfrm>
            <a:off x="4788024" y="2636912"/>
            <a:ext cx="0" cy="57606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5868144" y="2636912"/>
            <a:ext cx="0" cy="57606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6103218" y="2564904"/>
            <a:ext cx="0" cy="6480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>
            <a:off x="5868144" y="2924944"/>
            <a:ext cx="216024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4499992" y="3429000"/>
            <a:ext cx="4320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572000" y="33569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303018" y="2574429"/>
            <a:ext cx="0" cy="57606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 flipV="1">
            <a:off x="3419872" y="1988840"/>
            <a:ext cx="28803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3131840" y="1556792"/>
            <a:ext cx="1511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Numerology 2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347500" y="3721678"/>
            <a:ext cx="2706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(Inter-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subband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guard band)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" name="直接箭头连接符 60"/>
          <p:cNvCxnSpPr/>
          <p:nvPr/>
        </p:nvCxnSpPr>
        <p:spPr>
          <a:xfrm flipH="1">
            <a:off x="4355612" y="3429000"/>
            <a:ext cx="216388" cy="328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99593" y="4437112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The target user is interfered by the interfering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subband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and is at the edge of the “target”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subband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 It can also occupy the whole band of numerology 1. </a:t>
            </a:r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788024" y="2564904"/>
            <a:ext cx="288032" cy="64807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/>
          <p:cNvSpPr txBox="1"/>
          <p:nvPr/>
        </p:nvSpPr>
        <p:spPr>
          <a:xfrm>
            <a:off x="2915816" y="2628201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Interfering </a:t>
            </a:r>
            <a:r>
              <a:rPr lang="en-US" altLang="zh-CN" sz="1600" dirty="0" err="1" smtClean="0">
                <a:latin typeface="Times New Roman" pitchFamily="18" charset="0"/>
                <a:cs typeface="Times New Roman" pitchFamily="18" charset="0"/>
              </a:rPr>
              <a:t>subband</a:t>
            </a:r>
            <a:endParaRPr lang="zh-CN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572000" y="2060848"/>
            <a:ext cx="1312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Target UE</a:t>
            </a:r>
            <a:endParaRPr lang="zh-CN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9" name="直接箭头连接符 54"/>
          <p:cNvCxnSpPr/>
          <p:nvPr/>
        </p:nvCxnSpPr>
        <p:spPr>
          <a:xfrm flipV="1">
            <a:off x="4932040" y="2348880"/>
            <a:ext cx="21602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507288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Proposal</a:t>
            </a:r>
            <a:br>
              <a:rPr lang="en-US" altLang="zh-CN" sz="3600" dirty="0" smtClean="0"/>
            </a:br>
            <a:r>
              <a:rPr lang="en-US" altLang="zh-CN" sz="3600" dirty="0" smtClean="0"/>
              <a:t> (Case 3)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232629" y="1052737"/>
          <a:ext cx="6723747" cy="2808312"/>
        </p:xfrm>
        <a:graphic>
          <a:graphicData uri="http://schemas.openxmlformats.org/presentationml/2006/ole">
            <p:oleObj spid="_x0000_s78850" name="Visio" r:id="rId4" imgW="3743270" imgH="1609614" progId="Visio.Drawing.15">
              <p:embed/>
            </p:oleObj>
          </a:graphicData>
        </a:graphic>
      </p:graphicFrame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051720" y="4447855"/>
            <a:ext cx="55446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(c) Uplink single numerology case (asynchronous transmission)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28481" y="4077072"/>
            <a:ext cx="2321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(Inter-user guard band)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4067944" y="3861048"/>
            <a:ext cx="28803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5076056" y="3861048"/>
            <a:ext cx="21602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125204" y="1681063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Receiver</a:t>
            </a:r>
            <a:endParaRPr lang="zh-CN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27584" y="5805264"/>
            <a:ext cx="74888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Note: Only</a:t>
            </a:r>
            <a:r>
              <a:rPr kumimoji="0" lang="en-US" altLang="zh-CN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the target UE is evaluated while the other two 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UEs</a:t>
            </a:r>
            <a:r>
              <a:rPr kumimoji="0" lang="en-US" altLang="zh-CN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are interferers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 The value of power offset is discussed in the table of detailed simulation assumptions.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Proposal</a:t>
            </a:r>
            <a:br>
              <a:rPr lang="en-US" altLang="zh-CN" sz="3600" dirty="0" smtClean="0">
                <a:solidFill>
                  <a:prstClr val="black"/>
                </a:solidFill>
              </a:rPr>
            </a:br>
            <a:r>
              <a:rPr lang="en-US" altLang="zh-CN" sz="3600" dirty="0" smtClean="0">
                <a:solidFill>
                  <a:prstClr val="black"/>
                </a:solidFill>
              </a:rPr>
              <a:t> (Case 4)</a:t>
            </a:r>
            <a:endParaRPr lang="zh-CN" altLang="en-US" sz="5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872589" y="1843538"/>
          <a:ext cx="7398822" cy="3170923"/>
        </p:xfrm>
        <a:graphic>
          <a:graphicData uri="http://schemas.openxmlformats.org/presentationml/2006/ole">
            <p:oleObj spid="_x0000_s79874" name="Visio" r:id="rId4" imgW="3743270" imgH="1609614" progId="Visio.Drawing.15">
              <p:embed/>
            </p:oleObj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123728" y="5013176"/>
            <a:ext cx="5472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(d) Uplink 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mixed numerology case (</a:t>
            </a:r>
            <a:r>
              <a:rPr lang="en-US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synchronous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transmission)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27584" y="5805264"/>
            <a:ext cx="74888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Note: Only</a:t>
            </a:r>
            <a:r>
              <a:rPr kumimoji="0" lang="en-US" altLang="zh-CN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the target UE is evaluated while the other two 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UEs</a:t>
            </a:r>
            <a:r>
              <a:rPr kumimoji="0" lang="en-US" altLang="zh-CN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are interferers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 The value of power offset is discussed in the table of detailed simulation assumptions.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2251</TotalTime>
  <Words>1161</Words>
  <Application>Microsoft Office PowerPoint</Application>
  <PresentationFormat>On-screen Show (4:3)</PresentationFormat>
  <Paragraphs>206</Paragraphs>
  <Slides>15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Office 主题</vt:lpstr>
      <vt:lpstr>Visio</vt:lpstr>
      <vt:lpstr>Equation</vt:lpstr>
      <vt:lpstr>Way forward on assumptions for waveform evaluation</vt:lpstr>
      <vt:lpstr>Background</vt:lpstr>
      <vt:lpstr>Proposal (Evaluation method)</vt:lpstr>
      <vt:lpstr>Proposal (Evaluation cases)</vt:lpstr>
      <vt:lpstr>Proposal  (Case 1a)</vt:lpstr>
      <vt:lpstr>Proposal  (Case 1b)</vt:lpstr>
      <vt:lpstr>Proposal  (Case 2)</vt:lpstr>
      <vt:lpstr>Proposal  (Case 3)</vt:lpstr>
      <vt:lpstr>Proposal  (Case 4)</vt:lpstr>
      <vt:lpstr>Proposal (Evaluation metrics)</vt:lpstr>
      <vt:lpstr>Proposal (Evaluation metrics)</vt:lpstr>
      <vt:lpstr>Proposal (Evaluation metrics)</vt:lpstr>
      <vt:lpstr>Proposal (Evaluation parameter for DL)</vt:lpstr>
      <vt:lpstr>Proposal (Evaluation parameter for UL)</vt:lpstr>
      <vt:lpstr>Other Evaluation detailed assumption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</cp:lastModifiedBy>
  <cp:revision>220</cp:revision>
  <dcterms:created xsi:type="dcterms:W3CDTF">2015-02-09T15:32:33Z</dcterms:created>
  <dcterms:modified xsi:type="dcterms:W3CDTF">2016-04-14T06:15:10Z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(3)v4JRPpxaLAb//a5SL8jIzTckS2aMEVbGNrt55E+oCeGrjiQhwV2GTBMXovXIUGIwP2Zqz2Ug
Fe7sT9qyYer9FhdTKOEvF+DWG/qpMfHFsICSp1rG+0XwqL1Fa4aboY+YdA5pxGqV2KN6ykS+
qKm+Qt8QprpfsmrtwY9CZf2Hha7KQ0VJz5L+5jUxHFZdapH63QdBebalBSVZKR68lVhYBev6
r/gCR0393zRTvKViq2</vt:lpwstr>
  </property>
  <property fmtid="{D5CDD505-2E9C-101B-9397-08002B2CF9AE}" pid="6" name="_2015_ms_pID_7253431">
    <vt:lpwstr>AjpBraYBlqVZcRUug26iBgUTQHXCCZgTbO6ZIiwmjg3FQ6XtryTMhJ
WabjWK80WgpYK3JSGGj/gH9OttanbB3HEVjx7KvtCAlUsJdSiM82et+aRRIifHoz8gPX83xc
DPQhok8+yET4Xi7rPUpgZxGTwjb7aC0Am+HzvrKauyfKQKxlW5QusAiB6yeEmmfpeMPhHLUr
cgbRvVq2MFoz1agcxGJu3mMf5DJ5REw9ToBW</vt:lpwstr>
  </property>
  <property fmtid="{D5CDD505-2E9C-101B-9397-08002B2CF9AE}" pid="7" name="_2015_ms_pID_7253432">
    <vt:lpwstr>2OugmtCkVxIWRMaoK6+XLOZMEmNUMUHjXYWb
C7Vz6AGxvGQKRXbESBkElI3lGnSni/JAn9JNDnApWIywB2fpmZ2r+4W04PZguxb4mmkLNwGH
I5Bd5YmtqIh52/uaz2o8Gw==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1460537876</vt:lpwstr>
  </property>
</Properties>
</file>