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65" r:id="rId4"/>
    <p:sldId id="279" r:id="rId5"/>
    <p:sldId id="267" r:id="rId6"/>
    <p:sldId id="268" r:id="rId7"/>
    <p:sldId id="266" r:id="rId8"/>
    <p:sldId id="280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78" autoAdjust="0"/>
  </p:normalViewPr>
  <p:slideViewPr>
    <p:cSldViewPr>
      <p:cViewPr>
        <p:scale>
          <a:sx n="75" d="100"/>
          <a:sy n="75" d="100"/>
        </p:scale>
        <p:origin x="-1236" y="282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 on assumptions for multiple access evaluation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[…]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154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#84bis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R1-163560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Busan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 Korea, 11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April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parameters – LLS for DL)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11560" y="1772816"/>
          <a:ext cx="7920879" cy="4145280"/>
        </p:xfrm>
        <a:graphic>
          <a:graphicData uri="http://schemas.openxmlformats.org/drawingml/2006/table">
            <a:tbl>
              <a:tblPr/>
              <a:tblGrid>
                <a:gridCol w="3168352"/>
                <a:gridCol w="4752527"/>
              </a:tblGrid>
              <a:tr h="11239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Times New Roman"/>
                          <a:ea typeface="Times New Roman"/>
                          <a:cs typeface="Times New Roman"/>
                        </a:rPr>
                        <a:t>Parameters</a:t>
                      </a:r>
                      <a:endParaRPr lang="zh-CN" sz="14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Values or assumptions</a:t>
                      </a:r>
                      <a:endParaRPr lang="zh-CN" sz="14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Carrier Frequency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Times New Roman"/>
                          <a:ea typeface="宋体"/>
                          <a:cs typeface="Times New Roman"/>
                        </a:rPr>
                        <a:t>2 </a:t>
                      </a:r>
                      <a:r>
                        <a:rPr lang="en-GB" sz="1600" dirty="0">
                          <a:latin typeface="Times New Roman"/>
                          <a:ea typeface="宋体"/>
                          <a:cs typeface="Times New Roman"/>
                        </a:rPr>
                        <a:t>GHz</a:t>
                      </a:r>
                      <a:endParaRPr lang="zh-CN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Waveform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OFDM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Numerology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Same as Release 13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System Bandwidth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10 MHz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Total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resource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blocks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4RB, 12RB, 48RB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BS antenna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2/4 </a:t>
                      </a:r>
                      <a:r>
                        <a:rPr lang="en-GB" sz="1600" dirty="0" err="1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Tx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as baseline</a:t>
                      </a: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8Tx optional</a:t>
                      </a:r>
                      <a:endParaRPr lang="zh-CN" altLang="zh-CN" sz="1400" dirty="0" smtClean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UE antenna </a:t>
                      </a:r>
                      <a:r>
                        <a:rPr lang="en-GB" sz="16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4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 Rx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Transmission mode</a:t>
                      </a:r>
                      <a:endParaRPr lang="zh-CN" sz="14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TM2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as starting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point </a:t>
                      </a:r>
                      <a:r>
                        <a:rPr lang="en-GB" altLang="zh-CN" sz="1400" dirty="0" smtClean="0">
                          <a:solidFill>
                            <a:schemeClr val="tx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(refer to TS36.213)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Modulation and coding</a:t>
                      </a:r>
                      <a:endParaRPr lang="zh-CN" sz="14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QPSK-1/2, 16QAM-1/2, 64QAM-1/2, or equivalent MCS; LTE Turbo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SNR distribution of Multiple UEs</a:t>
                      </a:r>
                      <a:endParaRPr lang="zh-CN" sz="14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Fixed gap {0,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5, 10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,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15, 20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} dB  between UEs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Power allocation between UEs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Dynamic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Propagation channel &amp; UE velocity</a:t>
                      </a:r>
                      <a:endParaRPr lang="zh-CN" sz="140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EPA, EVA, ETU 3km/h, 30km/h, 120km/h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Max number of HARQ transmission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Number of users superposed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 New Roman"/>
                          <a:ea typeface="宋体"/>
                          <a:cs typeface="Times New Roman"/>
                        </a:rPr>
                        <a:t>2, 3 or more</a:t>
                      </a:r>
                      <a:endParaRPr lang="zh-CN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parameters – SLS for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11560" y="2132856"/>
          <a:ext cx="7920879" cy="3840480"/>
        </p:xfrm>
        <a:graphic>
          <a:graphicData uri="http://schemas.openxmlformats.org/drawingml/2006/table">
            <a:tbl>
              <a:tblPr/>
              <a:tblGrid>
                <a:gridCol w="2639729"/>
                <a:gridCol w="5281150"/>
              </a:tblGrid>
              <a:tr h="11239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latin typeface="Times New Roman"/>
                          <a:ea typeface="Times New Roman"/>
                          <a:cs typeface="Times New Roman"/>
                        </a:rPr>
                        <a:t>Parameters</a:t>
                      </a:r>
                      <a:endParaRPr lang="zh-CN" sz="16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>
                          <a:latin typeface="Times New Roman"/>
                          <a:ea typeface="Times New Roman"/>
                          <a:cs typeface="Times New Roman"/>
                        </a:rPr>
                        <a:t>Values or assumptions</a:t>
                      </a:r>
                      <a:endParaRPr lang="zh-CN" sz="16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Deployment scenario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Times New Roman"/>
                          <a:ea typeface="宋体"/>
                          <a:cs typeface="Times New Roman"/>
                        </a:rPr>
                        <a:t>Dense urban</a:t>
                      </a:r>
                      <a:endParaRPr lang="zh-CN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Carrier Frequency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Around 4GHz 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Simulation 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bandwidth</a:t>
                      </a:r>
                      <a:endParaRPr lang="zh-CN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20MHz</a:t>
                      </a:r>
                      <a:endParaRPr lang="zh-CN" sz="16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Layout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Times New Roman"/>
                          <a:ea typeface="宋体"/>
                          <a:cs typeface="Times New Roman"/>
                        </a:rPr>
                        <a:t>Single</a:t>
                      </a:r>
                      <a:r>
                        <a:rPr lang="en-GB" sz="1800" dirty="0">
                          <a:latin typeface="Times New Roman"/>
                          <a:ea typeface="Times New Roman"/>
                          <a:cs typeface="Times New Roman"/>
                        </a:rPr>
                        <a:t> layer:</a:t>
                      </a:r>
                      <a:endParaRPr lang="zh-CN" sz="16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Times New Roman"/>
                          <a:ea typeface="Times New Roman"/>
                          <a:cs typeface="Times New Roman"/>
                        </a:rPr>
                        <a:t>- Macro layer: Hex. Grid</a:t>
                      </a:r>
                      <a:endParaRPr lang="zh-CN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ISD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200m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BS antenna </a:t>
                      </a: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2/4/8 Tx/Rx as starting point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UE antenna </a:t>
                      </a: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1 Tx and 2 Rx as starting point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User distribution and UE speed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Uniform</a:t>
                      </a: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 distribution</a:t>
                      </a: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en-GB" sz="1800">
                          <a:latin typeface="Times New Roman"/>
                          <a:ea typeface="MS Mincho"/>
                          <a:cs typeface="Times New Roman"/>
                        </a:rPr>
                        <a:t>0 </a:t>
                      </a: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users per TRP</a:t>
                      </a: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 or more</a:t>
                      </a:r>
                      <a:r>
                        <a:rPr lang="en-GB" sz="1800" baseline="300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80% indoor (3km/h), 20% outdoor (3</a:t>
                      </a: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km/h)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Times New Roman"/>
                          <a:cs typeface="Times New Roman"/>
                        </a:rPr>
                        <a:t>Service profile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For TRP spectrum efficiency: full buffer 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For user experienced data rate: non-full buffer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latin typeface="Times New Roman"/>
                          <a:ea typeface="宋体"/>
                          <a:cs typeface="Times New Roman"/>
                        </a:rPr>
                        <a:t>Channel model</a:t>
                      </a:r>
                      <a:endParaRPr lang="zh-CN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Times New Roman"/>
                          <a:ea typeface="宋体"/>
                          <a:cs typeface="Times New Roman"/>
                        </a:rPr>
                        <a:t>3D </a:t>
                      </a:r>
                      <a:r>
                        <a:rPr lang="en-GB" sz="1800" dirty="0" err="1">
                          <a:latin typeface="Times New Roman"/>
                          <a:ea typeface="宋体"/>
                          <a:cs typeface="Times New Roman"/>
                        </a:rPr>
                        <a:t>UMi</a:t>
                      </a:r>
                      <a:endParaRPr lang="zh-CN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667746" y="1628800"/>
            <a:ext cx="18085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Dense Urban</a:t>
            </a:r>
            <a:endParaRPr lang="zh-CN" altLang="en-US" sz="2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parameters – SLS for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171641" y="1628800"/>
            <a:ext cx="8324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Rural</a:t>
            </a:r>
            <a:endParaRPr lang="zh-CN" altLang="en-US" sz="24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83568" y="2175480"/>
          <a:ext cx="7920879" cy="3413760"/>
        </p:xfrm>
        <a:graphic>
          <a:graphicData uri="http://schemas.openxmlformats.org/drawingml/2006/table">
            <a:tbl>
              <a:tblPr/>
              <a:tblGrid>
                <a:gridCol w="2639728"/>
                <a:gridCol w="5281151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Parameters</a:t>
                      </a:r>
                      <a:endParaRPr lang="zh-CN" sz="14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Values or assumptions</a:t>
                      </a:r>
                      <a:endParaRPr lang="zh-CN" sz="14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Deployment scenario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Rural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Carrier Frequency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MS Mincho"/>
                          <a:cs typeface="Times New Roman"/>
                        </a:rPr>
                        <a:t>A</a:t>
                      </a: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round 700MHz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Aggregated system bandwidth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20MHz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Layout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Single layer: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- Hex. Grid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ISD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1732m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BS antenna </a:t>
                      </a: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r>
                        <a:rPr lang="en-GB" sz="1600">
                          <a:latin typeface="Times New Roman"/>
                          <a:ea typeface="MS Mincho"/>
                          <a:cs typeface="Times New Roman"/>
                        </a:rPr>
                        <a:t>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2/4/8 Tx/Rx as starting point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UE antenna </a:t>
                      </a: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1 Tx and 2 Rx as starting point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User distribution and UE speed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Uniform</a:t>
                      </a: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 distribution, 2</a:t>
                      </a: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 users per TRP</a:t>
                      </a: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 or more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50% outdoor vehicles (120km/h) and 50% indoor (3km/h)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Service profile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For TRP spectrum efficiency: full buffer  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For user experienced data rate: non-full buffer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Channel model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latin typeface="Times New Roman"/>
                          <a:ea typeface="宋体"/>
                          <a:cs typeface="Times New Roman"/>
                        </a:rPr>
                        <a:t>RMa</a:t>
                      </a:r>
                      <a:endParaRPr lang="zh-CN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parameters – SLS for </a:t>
            </a:r>
            <a:r>
              <a:rPr lang="en-US" altLang="zh-CN" dirty="0" err="1" smtClean="0"/>
              <a:t>mMTC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67744" y="1628800"/>
            <a:ext cx="52239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Urban coverage for massive connections</a:t>
            </a:r>
            <a:endParaRPr lang="zh-CN" altLang="en-US" sz="24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83568" y="2204864"/>
          <a:ext cx="7920880" cy="3017520"/>
        </p:xfrm>
        <a:graphic>
          <a:graphicData uri="http://schemas.openxmlformats.org/drawingml/2006/table">
            <a:tbl>
              <a:tblPr/>
              <a:tblGrid>
                <a:gridCol w="2681284"/>
                <a:gridCol w="5239596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Arial Unicode MS"/>
                        </a:rPr>
                        <a:t>Parameters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Arial Unicode MS"/>
                        </a:rPr>
                        <a:t>Values or assumptions</a:t>
                      </a:r>
                      <a:endParaRPr lang="zh-CN" sz="2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Deployment scenario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Urban </a:t>
                      </a:r>
                      <a:r>
                        <a:rPr lang="en-US" sz="1800" dirty="0" smtClean="0">
                          <a:latin typeface="Times New Roman"/>
                          <a:ea typeface="Arial Unicode MS"/>
                        </a:rPr>
                        <a:t>coverage for massive connections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Carrier Frequency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Arial Unicode MS"/>
                        </a:rPr>
                        <a:t>700MHz </a:t>
                      </a:r>
                      <a:endParaRPr lang="zh-CN" sz="2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Times New Roman"/>
                          <a:ea typeface="Arial Unicode MS"/>
                        </a:rPr>
                        <a:t>Network</a:t>
                      </a:r>
                      <a:r>
                        <a:rPr lang="en-US" sz="1800" baseline="0" dirty="0" smtClean="0">
                          <a:latin typeface="Times New Roman"/>
                          <a:ea typeface="Arial Unicode MS"/>
                        </a:rPr>
                        <a:t> </a:t>
                      </a:r>
                      <a:r>
                        <a:rPr lang="en-US" sz="1800" dirty="0" smtClean="0">
                          <a:latin typeface="Times New Roman"/>
                          <a:ea typeface="Arial Unicode MS"/>
                        </a:rPr>
                        <a:t>deployment </a:t>
                      </a: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including ISD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Macro only, Hex. Grid, ISD = 1732m 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Device deployment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Arial Unicode MS"/>
                        </a:rPr>
                        <a:t>Indoor, and outdoor in-car devices</a:t>
                      </a:r>
                      <a:endParaRPr lang="zh-CN" sz="2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Maximum mobility speed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20% of users are outdoor in cars (100km/h)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80% of users are indoor (3km/h)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Service profile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Non-full buffer with small </a:t>
                      </a:r>
                      <a:r>
                        <a:rPr lang="en-US" sz="1800" dirty="0" smtClean="0">
                          <a:latin typeface="Times New Roman"/>
                          <a:ea typeface="Arial Unicode MS"/>
                        </a:rPr>
                        <a:t>packets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BS antenna configuration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Arial Unicode MS"/>
                        </a:rPr>
                        <a:t>2/4 Tx/Rx as starting point</a:t>
                      </a:r>
                      <a:endParaRPr lang="zh-CN" sz="24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Arial Unicode MS"/>
                        </a:rPr>
                        <a:t>UE antenna elements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宋体"/>
                        </a:rPr>
                        <a:t>1 </a:t>
                      </a:r>
                      <a:r>
                        <a:rPr lang="en-US" sz="1800" dirty="0" err="1">
                          <a:latin typeface="Times New Roman"/>
                          <a:ea typeface="宋体"/>
                        </a:rPr>
                        <a:t>Tx</a:t>
                      </a:r>
                      <a:r>
                        <a:rPr lang="en-US" sz="1800" dirty="0">
                          <a:latin typeface="Times New Roman"/>
                          <a:ea typeface="宋体"/>
                        </a:rPr>
                        <a:t> and 2 Rx as starting point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6368" y="2857500"/>
            <a:ext cx="8291264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Appendix</a:t>
            </a:r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Appendix: </a:t>
            </a:r>
            <a:br>
              <a:rPr lang="en-US" altLang="zh-CN" dirty="0" smtClean="0"/>
            </a:br>
            <a:r>
              <a:rPr lang="en-US" altLang="zh-CN" dirty="0" smtClean="0"/>
              <a:t>Definition of overloading factor</a:t>
            </a:r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Overloading factor</a:t>
            </a:r>
          </a:p>
          <a:p>
            <a:pPr lvl="1"/>
            <a:r>
              <a:rPr lang="en-US" altLang="zh-CN" dirty="0" smtClean="0"/>
              <a:t>For spreading case: </a:t>
            </a:r>
          </a:p>
          <a:p>
            <a:pPr lvl="2"/>
            <a:r>
              <a:rPr lang="en-US" altLang="zh-CN" dirty="0" smtClean="0"/>
              <a:t>overloading factor= num of data layers (users) / spreading length (number of REs)</a:t>
            </a:r>
          </a:p>
          <a:p>
            <a:pPr lvl="1"/>
            <a:r>
              <a:rPr lang="en-US" altLang="zh-CN" dirty="0" smtClean="0"/>
              <a:t>For non-spreading case: </a:t>
            </a:r>
          </a:p>
          <a:p>
            <a:pPr lvl="2"/>
            <a:r>
              <a:rPr lang="en-US" altLang="zh-CN" dirty="0" smtClean="0"/>
              <a:t>overloading factor= num of data layers (users) on each RE</a:t>
            </a:r>
          </a:p>
          <a:p>
            <a:pPr lvl="2"/>
            <a:endParaRPr lang="en-US" altLang="zh-CN" dirty="0" smtClean="0"/>
          </a:p>
          <a:p>
            <a:pPr lvl="1"/>
            <a:endParaRPr lang="en-US" altLang="zh-CN" dirty="0" smtClean="0"/>
          </a:p>
        </p:txBody>
      </p:sp>
      <p:sp>
        <p:nvSpPr>
          <p:cNvPr id="9" name="矩形 8"/>
          <p:cNvSpPr/>
          <p:nvPr/>
        </p:nvSpPr>
        <p:spPr>
          <a:xfrm>
            <a:off x="4139952" y="5661248"/>
            <a:ext cx="43204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72000" y="5661248"/>
            <a:ext cx="432048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139952" y="4941168"/>
            <a:ext cx="864096" cy="576064"/>
            <a:chOff x="3707904" y="4653136"/>
            <a:chExt cx="1728192" cy="576064"/>
          </a:xfrm>
        </p:grpSpPr>
        <p:sp>
          <p:nvSpPr>
            <p:cNvPr id="13" name="矩形 12"/>
            <p:cNvSpPr/>
            <p:nvPr/>
          </p:nvSpPr>
          <p:spPr>
            <a:xfrm>
              <a:off x="3707904" y="5085184"/>
              <a:ext cx="1728192" cy="144016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707904" y="4941168"/>
              <a:ext cx="1728192" cy="14401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707904" y="4797152"/>
              <a:ext cx="1728192" cy="144016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707904" y="4653136"/>
              <a:ext cx="1728192" cy="144016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364088" y="5085184"/>
            <a:ext cx="1088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Layer 1~4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707904" y="6093296"/>
            <a:ext cx="1967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Spreading on 2 REs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1691680" y="5013176"/>
            <a:ext cx="2267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Example:</a:t>
            </a:r>
          </a:p>
          <a:p>
            <a:r>
              <a:rPr lang="en-US" altLang="zh-CN" dirty="0" smtClean="0"/>
              <a:t>Overloading factor = 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Appendix: </a:t>
            </a:r>
            <a:br>
              <a:rPr lang="en-US" altLang="zh-CN" dirty="0" smtClean="0"/>
            </a:br>
            <a:r>
              <a:rPr lang="en-US" altLang="zh-CN" dirty="0" smtClean="0"/>
              <a:t>UL LLS metrics illustration</a:t>
            </a:r>
            <a:endParaRPr lang="zh-CN" altLang="en-US" dirty="0"/>
          </a:p>
        </p:txBody>
      </p:sp>
      <p:pic>
        <p:nvPicPr>
          <p:cNvPr id="1026" name="图片 1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626" y="2132856"/>
            <a:ext cx="4363374" cy="3537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556792"/>
            <a:ext cx="317182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图片 16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4077072"/>
            <a:ext cx="31432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右箭头 18"/>
          <p:cNvSpPr/>
          <p:nvPr/>
        </p:nvSpPr>
        <p:spPr>
          <a:xfrm rot="19857321">
            <a:off x="4319971" y="2901761"/>
            <a:ext cx="50405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右箭头 22"/>
          <p:cNvSpPr/>
          <p:nvPr/>
        </p:nvSpPr>
        <p:spPr>
          <a:xfrm rot="1875908">
            <a:off x="4319971" y="4536542"/>
            <a:ext cx="50405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Appendix: </a:t>
            </a:r>
            <a:br>
              <a:rPr lang="en-US" altLang="zh-CN" dirty="0" smtClean="0"/>
            </a:br>
            <a:r>
              <a:rPr lang="en-US" altLang="zh-CN" dirty="0" smtClean="0"/>
              <a:t>DL LLS metrics illustration</a:t>
            </a:r>
            <a:endParaRPr lang="zh-CN" altLang="en-US" dirty="0"/>
          </a:p>
        </p:txBody>
      </p:sp>
      <p:pic>
        <p:nvPicPr>
          <p:cNvPr id="2050" name="图片 1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772816"/>
            <a:ext cx="4968552" cy="416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Appendix: </a:t>
            </a:r>
            <a:br>
              <a:rPr lang="en-US" altLang="zh-CN" dirty="0" smtClean="0"/>
            </a:br>
            <a:r>
              <a:rPr lang="en-US" altLang="zh-CN" dirty="0" smtClean="0"/>
              <a:t>DL LLS metrics illustration</a:t>
            </a:r>
            <a:endParaRPr lang="zh-CN" altLang="en-US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2442901"/>
            <a:ext cx="3096344" cy="770075"/>
          </a:xfrm>
          <a:prstGeom prst="rect">
            <a:avLst/>
          </a:prstGeom>
          <a:noFill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16416" y="3212976"/>
            <a:ext cx="144016" cy="244827"/>
          </a:xfrm>
          <a:prstGeom prst="rect">
            <a:avLst/>
          </a:prstGeom>
          <a:noFill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32440" y="3212093"/>
            <a:ext cx="395536" cy="216907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5157192"/>
            <a:ext cx="2736305" cy="460851"/>
          </a:xfrm>
          <a:prstGeom prst="rect">
            <a:avLst/>
          </a:prstGeom>
          <a:noFill/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5805264"/>
            <a:ext cx="3878613" cy="360040"/>
          </a:xfrm>
          <a:prstGeom prst="rect">
            <a:avLst/>
          </a:prstGeom>
          <a:noFill/>
        </p:spPr>
      </p:pic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51520" y="1956413"/>
            <a:ext cx="8472191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Sum normalized user throughput (normalized by throughput in orthogonal case)</a:t>
            </a:r>
            <a:endParaRPr kumimoji="0" lang="en-GB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440483" y="3140968"/>
            <a:ext cx="826303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in which 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represents the index of the user that are multiplexed together, 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and represent the power allocation to user </a:t>
            </a:r>
            <a:r>
              <a:rPr lang="en-US" altLang="zh-CN" sz="20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i</a:t>
            </a:r>
            <a:r>
              <a:rPr lang="en-US" altLang="zh-CN" sz="2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and its best MCS under the power allocation, respectively.</a:t>
            </a:r>
            <a:endParaRPr kumimoji="0" lang="en-US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395536" y="4365104"/>
            <a:ext cx="668324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</a:t>
            </a:r>
            <a:endParaRPr kumimoji="0" lang="en-US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Sum throughput with minimum </a:t>
            </a:r>
            <a:r>
              <a:rPr kumimoji="0" lang="en-GB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throughput</a:t>
            </a:r>
            <a:r>
              <a:rPr kumimoji="0" lang="en-GB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constraint for some users.</a:t>
            </a:r>
            <a:endParaRPr kumimoji="0" lang="en-GB" altLang="zh-CN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1543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28575" y="1752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altLang="zh-CN" dirty="0" smtClean="0"/>
              <a:t>NR should be,</a:t>
            </a:r>
          </a:p>
          <a:p>
            <a:r>
              <a:rPr lang="en-US" altLang="zh-CN" dirty="0" smtClean="0"/>
              <a:t>Applicable to different usage scenario families, including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mMTC</a:t>
            </a:r>
            <a:r>
              <a:rPr lang="en-US" altLang="zh-CN" dirty="0" smtClean="0"/>
              <a:t>, and URLLC </a:t>
            </a:r>
          </a:p>
          <a:p>
            <a:pPr>
              <a:buNone/>
            </a:pPr>
            <a:endParaRPr lang="en-GB" dirty="0" smtClean="0"/>
          </a:p>
          <a:p>
            <a:pPr>
              <a:buNone/>
            </a:pPr>
            <a:r>
              <a:rPr lang="en-GB" dirty="0" smtClean="0"/>
              <a:t>Multiple access (MA), as one fundamental component of NR, should</a:t>
            </a:r>
          </a:p>
          <a:p>
            <a:r>
              <a:rPr lang="en-GB" dirty="0" smtClean="0"/>
              <a:t>Contribute to improve KPIs for different usage scenario families.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GB" altLang="zh-CN" dirty="0" smtClean="0"/>
              <a:t>This WF is for technical comparison in 3GPP. ITU evaluation will be discussed separately.</a:t>
            </a:r>
          </a:p>
          <a:p>
            <a:pPr>
              <a:buNone/>
            </a:pPr>
            <a:endParaRPr lang="en-GB" altLang="zh-CN" dirty="0" smtClean="0"/>
          </a:p>
          <a:p>
            <a:pPr>
              <a:buNone/>
            </a:pPr>
            <a:r>
              <a:rPr lang="en-GB" altLang="zh-CN" dirty="0" smtClean="0"/>
              <a:t>Appropriate evaluation should be defined to compare different MA proposals</a:t>
            </a:r>
          </a:p>
          <a:p>
            <a:r>
              <a:rPr lang="en-US" altLang="zh-CN" dirty="0" smtClean="0"/>
              <a:t>Evaluation method</a:t>
            </a:r>
          </a:p>
          <a:p>
            <a:r>
              <a:rPr lang="en-US" altLang="zh-CN" dirty="0" smtClean="0"/>
              <a:t>Evaluation scenarios</a:t>
            </a:r>
          </a:p>
          <a:p>
            <a:r>
              <a:rPr lang="en-US" altLang="zh-CN" dirty="0" smtClean="0"/>
              <a:t>Evaluation metrics</a:t>
            </a:r>
          </a:p>
          <a:p>
            <a:r>
              <a:rPr lang="en-US" altLang="zh-CN" dirty="0" smtClean="0"/>
              <a:t>Evaluation parameters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method)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Link-level simulation (LLS) and system-level simulation (SLS) are used for multiple access evaluation. </a:t>
            </a:r>
          </a:p>
          <a:p>
            <a:pPr lvl="1"/>
            <a:r>
              <a:rPr lang="en-US" altLang="zh-CN" dirty="0" smtClean="0"/>
              <a:t>LLS* is used for </a:t>
            </a:r>
            <a:r>
              <a:rPr lang="en-US" altLang="ko-KR" dirty="0" smtClean="0">
                <a:ea typeface="ＭＳ Ｐゴシック" pitchFamily="34" charset="-128"/>
              </a:rPr>
              <a:t>feasibility investigation of new MA proposals, </a:t>
            </a:r>
            <a:r>
              <a:rPr lang="en-US" altLang="zh-CN" dirty="0" smtClean="0"/>
              <a:t>comparison of different proposals in typical scenarios and provide possible initial down-selection of proposals.</a:t>
            </a:r>
          </a:p>
          <a:p>
            <a:pPr lvl="1"/>
            <a:r>
              <a:rPr lang="en-US" altLang="zh-CN" dirty="0" smtClean="0"/>
              <a:t>SLS is used for further comparison of down-selected proposals, and further verification with traffic/scheduling/multi-cell interference dynamics</a:t>
            </a:r>
            <a:r>
              <a:rPr lang="en-US" altLang="zh-CN" strike="sngStrike" dirty="0" smtClean="0">
                <a:solidFill>
                  <a:srgbClr val="FF0000"/>
                </a:solidFill>
              </a:rPr>
              <a:t>, if needed</a:t>
            </a:r>
            <a:r>
              <a:rPr lang="en-US" altLang="zh-CN" dirty="0" smtClean="0"/>
              <a:t>.</a:t>
            </a:r>
          </a:p>
          <a:p>
            <a:pPr lvl="1">
              <a:buNone/>
            </a:pPr>
            <a:endParaRPr lang="en-US" altLang="zh-CN" sz="2200" dirty="0" smtClean="0"/>
          </a:p>
          <a:p>
            <a:pPr lvl="1">
              <a:buNone/>
            </a:pPr>
            <a:r>
              <a:rPr lang="en-US" altLang="zh-CN" sz="2200" dirty="0" smtClean="0"/>
              <a:t>* LLS includes LLS with optional analytical model. </a:t>
            </a:r>
            <a:endParaRPr lang="zh-CN" altLang="en-US" sz="2200" dirty="0" smtClean="0"/>
          </a:p>
          <a:p>
            <a:pPr lvl="1">
              <a:buNone/>
            </a:pPr>
            <a:endParaRPr lang="en-US" altLang="zh-CN" dirty="0" smtClean="0"/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method)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Analytical way for</a:t>
            </a:r>
          </a:p>
          <a:p>
            <a:pPr lvl="1"/>
            <a:r>
              <a:rPr lang="en-US" altLang="zh-CN" dirty="0" smtClean="0"/>
              <a:t>Device battery life (for </a:t>
            </a:r>
            <a:r>
              <a:rPr lang="en-US" altLang="zh-CN" dirty="0" err="1" smtClean="0"/>
              <a:t>mMTC</a:t>
            </a:r>
            <a:r>
              <a:rPr lang="en-US" altLang="zh-CN" dirty="0" smtClean="0"/>
              <a:t>).</a:t>
            </a:r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scenarios)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MA evaluation should consider all the three usage scenario families defined in TR38.913</a:t>
            </a:r>
          </a:p>
          <a:p>
            <a:pPr lvl="1"/>
            <a:r>
              <a:rPr lang="en-US" altLang="zh-CN" dirty="0" err="1" smtClean="0"/>
              <a:t>eMBB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mMTC</a:t>
            </a:r>
            <a:r>
              <a:rPr lang="en-US" altLang="zh-CN" dirty="0" smtClean="0"/>
              <a:t>, and URLLC</a:t>
            </a:r>
          </a:p>
          <a:p>
            <a:r>
              <a:rPr lang="en-US" altLang="zh-CN" dirty="0" smtClean="0"/>
              <a:t>The following evaluation scenarios are to be used</a:t>
            </a:r>
          </a:p>
          <a:p>
            <a:pPr lvl="1"/>
            <a:r>
              <a:rPr lang="en-US" altLang="zh-CN" dirty="0" err="1" smtClean="0"/>
              <a:t>eMBB</a:t>
            </a:r>
            <a:r>
              <a:rPr lang="en-US" altLang="zh-CN" dirty="0" smtClean="0"/>
              <a:t>: dense urban, </a:t>
            </a:r>
            <a:r>
              <a:rPr lang="en-US" altLang="zh-CN" dirty="0" smtClean="0">
                <a:solidFill>
                  <a:srgbClr val="FF0000"/>
                </a:solidFill>
              </a:rPr>
              <a:t>urban macro</a:t>
            </a:r>
            <a:r>
              <a:rPr lang="en-US" altLang="zh-CN" dirty="0" smtClean="0"/>
              <a:t>, rural, indoor</a:t>
            </a:r>
          </a:p>
          <a:p>
            <a:pPr lvl="1"/>
            <a:r>
              <a:rPr lang="en-US" altLang="zh-CN" dirty="0" err="1" smtClean="0"/>
              <a:t>mMTC</a:t>
            </a:r>
            <a:r>
              <a:rPr lang="en-US" altLang="zh-CN" dirty="0" smtClean="0"/>
              <a:t>: urban coverage </a:t>
            </a:r>
            <a:r>
              <a:rPr lang="en-GB" dirty="0" smtClean="0"/>
              <a:t>for massive connection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URLLC: FFS</a:t>
            </a:r>
          </a:p>
          <a:p>
            <a:pPr lvl="1"/>
            <a:r>
              <a:rPr lang="en-US" altLang="zh-CN" dirty="0" smtClean="0"/>
              <a:t>Other scenarios (e.g., eV2X) are not precluded.</a:t>
            </a:r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metrics for LLS)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For LLS, consider the following as evaluation metrics</a:t>
            </a:r>
          </a:p>
          <a:p>
            <a:pPr lvl="1"/>
            <a:r>
              <a:rPr lang="en-US" altLang="zh-CN" dirty="0" smtClean="0"/>
              <a:t>General</a:t>
            </a:r>
          </a:p>
          <a:p>
            <a:pPr lvl="2"/>
            <a:r>
              <a:rPr lang="en-GB" altLang="zh-CN" dirty="0" smtClean="0"/>
              <a:t>BLER </a:t>
            </a:r>
            <a:r>
              <a:rPr lang="en-GB" altLang="zh-CN" dirty="0" err="1" smtClean="0"/>
              <a:t>vs</a:t>
            </a:r>
            <a:r>
              <a:rPr lang="en-GB" altLang="zh-CN" dirty="0" smtClean="0"/>
              <a:t> SNR reported for UL and DL calibration </a:t>
            </a:r>
          </a:p>
          <a:p>
            <a:pPr lvl="2"/>
            <a:r>
              <a:rPr lang="en-US" altLang="zh-CN" dirty="0" smtClean="0"/>
              <a:t>BS and UE receiver complexity reported</a:t>
            </a:r>
          </a:p>
          <a:p>
            <a:pPr lvl="1"/>
            <a:r>
              <a:rPr lang="en-US" altLang="zh-CN" dirty="0" smtClean="0"/>
              <a:t>UL: </a:t>
            </a:r>
          </a:p>
          <a:p>
            <a:pPr lvl="2" hangingPunct="0"/>
            <a:r>
              <a:rPr lang="en-GB" altLang="zh-CN" dirty="0" smtClean="0"/>
              <a:t>Sum throughput </a:t>
            </a:r>
            <a:r>
              <a:rPr lang="en-GB" altLang="zh-CN" dirty="0" err="1" smtClean="0"/>
              <a:t>v.s</a:t>
            </a:r>
            <a:r>
              <a:rPr lang="en-GB" altLang="zh-CN" dirty="0" smtClean="0"/>
              <a:t>. SNR at given BLER level under different overloading factor</a:t>
            </a:r>
            <a:r>
              <a:rPr lang="en-GB" altLang="zh-CN" dirty="0" smtClean="0">
                <a:solidFill>
                  <a:srgbClr val="FF0000"/>
                </a:solidFill>
              </a:rPr>
              <a:t>*</a:t>
            </a:r>
            <a:r>
              <a:rPr lang="en-GB" altLang="zh-CN" dirty="0" smtClean="0"/>
              <a:t>.</a:t>
            </a:r>
          </a:p>
          <a:p>
            <a:pPr lvl="2" hangingPunct="0"/>
            <a:r>
              <a:rPr lang="en-GB" altLang="zh-CN" dirty="0" smtClean="0"/>
              <a:t>Link budget (MCL with specific data rate)</a:t>
            </a:r>
          </a:p>
          <a:p>
            <a:pPr lvl="2" hangingPunct="0"/>
            <a:r>
              <a:rPr lang="en-GB" altLang="zh-CN" dirty="0" smtClean="0"/>
              <a:t>Other metrics FFS (e.g., Maximum overloading factor </a:t>
            </a:r>
            <a:r>
              <a:rPr lang="en-GB" altLang="zh-CN" dirty="0" err="1" smtClean="0"/>
              <a:t>v.s</a:t>
            </a:r>
            <a:r>
              <a:rPr lang="en-GB" altLang="zh-CN" dirty="0" smtClean="0"/>
              <a:t>. SNR at given user throughput)</a:t>
            </a:r>
          </a:p>
          <a:p>
            <a:pPr lvl="1" hangingPunct="0"/>
            <a:r>
              <a:rPr lang="en-GB" altLang="zh-CN" dirty="0" smtClean="0"/>
              <a:t>DL:</a:t>
            </a:r>
          </a:p>
          <a:p>
            <a:pPr lvl="2" hangingPunct="0"/>
            <a:r>
              <a:rPr lang="en-GB" altLang="zh-CN" dirty="0" smtClean="0"/>
              <a:t>Sum rate region</a:t>
            </a:r>
          </a:p>
          <a:p>
            <a:pPr lvl="2" hangingPunct="0"/>
            <a:r>
              <a:rPr lang="en-GB" altLang="zh-CN" dirty="0" smtClean="0"/>
              <a:t>Optional: Sum normalized user throughput (normalized by throughput in orthogonal case); </a:t>
            </a:r>
            <a:r>
              <a:rPr lang="en-US" altLang="zh-CN" dirty="0" smtClean="0"/>
              <a:t>Sum throughput with minimum throughput constraint for some users</a:t>
            </a:r>
            <a:endParaRPr lang="zh-CN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27584" y="6165304"/>
            <a:ext cx="1630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* See Appendix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60932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metrics for SLS)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For SLS, the following are used as evaluation metrics</a:t>
            </a:r>
          </a:p>
          <a:p>
            <a:pPr lvl="1"/>
            <a:r>
              <a:rPr lang="en-US" altLang="zh-CN" dirty="0" err="1" smtClean="0"/>
              <a:t>eMBB</a:t>
            </a:r>
            <a:r>
              <a:rPr lang="en-US" altLang="zh-CN" dirty="0" smtClean="0"/>
              <a:t>: TRP spectrum efficiency and 5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percentile user spectrum efficiency; user experienced data rate and area traffic capacity; signaling overhead</a:t>
            </a:r>
          </a:p>
          <a:p>
            <a:pPr lvl="1"/>
            <a:r>
              <a:rPr lang="en-US" altLang="zh-CN" dirty="0" err="1" smtClean="0"/>
              <a:t>mMTC</a:t>
            </a:r>
            <a:r>
              <a:rPr lang="en-US" altLang="zh-CN" dirty="0" smtClean="0"/>
              <a:t>: Connection density with “connection efficiency” reported; </a:t>
            </a:r>
            <a:r>
              <a:rPr lang="en-GB" altLang="zh-CN" dirty="0" smtClean="0"/>
              <a:t>latency for infrequent small packets; </a:t>
            </a:r>
            <a:r>
              <a:rPr lang="en-US" altLang="zh-CN" dirty="0" smtClean="0"/>
              <a:t>signaling overhead</a:t>
            </a:r>
          </a:p>
          <a:p>
            <a:pPr lvl="1"/>
            <a:r>
              <a:rPr lang="en-US" altLang="zh-CN" dirty="0" smtClean="0"/>
              <a:t>URLLC: Reliability for a target latency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pPr lvl="1"/>
            <a:endParaRPr lang="en-US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priority for RAN1#85)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Preliminary LLS evaluation results are encouraged to be provided for RAN1#85</a:t>
            </a:r>
          </a:p>
          <a:p>
            <a:pPr lvl="1"/>
            <a:endParaRPr lang="en-US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  <a:br>
              <a:rPr lang="en-US" altLang="zh-CN" dirty="0" smtClean="0"/>
            </a:br>
            <a:r>
              <a:rPr lang="en-US" altLang="zh-CN" dirty="0" smtClean="0"/>
              <a:t>(Evaluation parameters – LLS for UL)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755577" y="1700808"/>
          <a:ext cx="7776863" cy="4145280"/>
        </p:xfrm>
        <a:graphic>
          <a:graphicData uri="http://schemas.openxmlformats.org/drawingml/2006/table">
            <a:tbl>
              <a:tblPr/>
              <a:tblGrid>
                <a:gridCol w="3384375"/>
                <a:gridCol w="4392488"/>
              </a:tblGrid>
              <a:tr h="11239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 dirty="0">
                          <a:latin typeface="Times New Roman"/>
                          <a:ea typeface="Times New Roman"/>
                          <a:cs typeface="Times New Roman"/>
                        </a:rPr>
                        <a:t>Parameters</a:t>
                      </a:r>
                      <a:endParaRPr lang="zh-CN" sz="1400" b="1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b="1">
                          <a:latin typeface="Times New Roman"/>
                          <a:ea typeface="Times New Roman"/>
                          <a:cs typeface="Times New Roman"/>
                        </a:rPr>
                        <a:t>Values or assumptions</a:t>
                      </a:r>
                      <a:endParaRPr lang="zh-CN" sz="1400" b="1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Carrier Frequency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latin typeface="Times New Roman"/>
                          <a:ea typeface="宋体"/>
                          <a:cs typeface="Times New Roman"/>
                        </a:rPr>
                        <a:t>2 </a:t>
                      </a:r>
                      <a:r>
                        <a:rPr lang="en-GB" sz="1600" dirty="0">
                          <a:latin typeface="Times New Roman"/>
                          <a:ea typeface="宋体"/>
                          <a:cs typeface="Times New Roman"/>
                        </a:rPr>
                        <a:t>GHz</a:t>
                      </a:r>
                      <a:endParaRPr lang="zh-CN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 New Roman"/>
                          <a:ea typeface="宋体"/>
                          <a:cs typeface="Times New Roman"/>
                        </a:rPr>
                        <a:t>Waveform </a:t>
                      </a:r>
                      <a:endParaRPr lang="zh-CN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 New Roman"/>
                          <a:ea typeface="宋体"/>
                          <a:cs typeface="Times New Roman"/>
                        </a:rPr>
                        <a:t>OFDM </a:t>
                      </a:r>
                      <a:r>
                        <a:rPr lang="en-GB" sz="1600" dirty="0" smtClean="0">
                          <a:latin typeface="Times New Roman"/>
                          <a:ea typeface="宋体"/>
                          <a:cs typeface="Times New Roman"/>
                        </a:rPr>
                        <a:t>/SC-FDMA</a:t>
                      </a:r>
                      <a:endParaRPr lang="zh-CN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 New Roman"/>
                          <a:ea typeface="宋体"/>
                          <a:cs typeface="Times New Roman"/>
                        </a:rPr>
                        <a:t>Numerology</a:t>
                      </a:r>
                      <a:endParaRPr lang="zh-CN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 New Roman"/>
                          <a:ea typeface="宋体"/>
                          <a:cs typeface="Times New Roman"/>
                        </a:rPr>
                        <a:t>Same as Release 13</a:t>
                      </a:r>
                      <a:endParaRPr lang="zh-CN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System Bandwidth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10 MHz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Total</a:t>
                      </a:r>
                      <a:r>
                        <a:rPr lang="en-GB" sz="1600" dirty="0" smtClean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600" dirty="0">
                          <a:latin typeface="Times New Roman"/>
                          <a:ea typeface="宋体"/>
                          <a:cs typeface="Times New Roman"/>
                        </a:rPr>
                        <a:t>resource </a:t>
                      </a:r>
                      <a:r>
                        <a:rPr lang="en-GB" sz="1600" dirty="0" smtClean="0">
                          <a:latin typeface="Times New Roman"/>
                          <a:ea typeface="宋体"/>
                          <a:cs typeface="Times New Roman"/>
                        </a:rPr>
                        <a:t>blocks</a:t>
                      </a:r>
                      <a:endParaRPr lang="zh-CN" sz="1400" dirty="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 New Roman"/>
                          <a:ea typeface="宋体"/>
                          <a:cs typeface="Times New Roman"/>
                        </a:rPr>
                        <a:t>4RB,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12RB, 48RB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BS antenna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2/4 Rx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 as baseline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16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8Rx optional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UE antenna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configuration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1Tx 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Transmission mode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TM1 (refer to TS36.213)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Modulation and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coding</a:t>
                      </a:r>
                      <a:endParaRPr lang="zh-CN" sz="1400" dirty="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QPSK-1/2, QPSK-3/4, 16QAM-1/2 or equivalent MCS; LTE Turbo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SNR distribution of Multiple UEs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Equal average SNR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zh-CN" sz="1600" dirty="0" smtClean="0">
                          <a:solidFill>
                            <a:schemeClr val="tx1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Other distribution FFS</a:t>
                      </a:r>
                      <a:endParaRPr lang="zh-CN" sz="14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Propagation channel &amp; UE velocity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 New Roman"/>
                          <a:ea typeface="宋体"/>
                          <a:cs typeface="Times New Roman"/>
                        </a:rPr>
                        <a:t>EPA, EVA, ETU 3km/h, 30km/h, 120km/h</a:t>
                      </a:r>
                      <a:endParaRPr lang="zh-CN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宋体"/>
                          <a:cs typeface="Times New Roman"/>
                        </a:rPr>
                        <a:t>Max number of HARQ transmission</a:t>
                      </a:r>
                      <a:endParaRPr lang="zh-CN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 New Roman"/>
                          <a:ea typeface="宋体"/>
                          <a:cs typeface="Times New Roman"/>
                        </a:rPr>
                        <a:t>Overloading </a:t>
                      </a:r>
                      <a:r>
                        <a:rPr lang="en-GB" sz="1600" dirty="0" smtClean="0">
                          <a:latin typeface="Times New Roman"/>
                          <a:ea typeface="宋体"/>
                          <a:cs typeface="Times New Roman"/>
                        </a:rPr>
                        <a:t>factor</a:t>
                      </a:r>
                      <a:endParaRPr lang="zh-CN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 New Roman"/>
                          <a:ea typeface="宋体"/>
                          <a:cs typeface="Times New Roman"/>
                        </a:rPr>
                        <a:t>100</a:t>
                      </a:r>
                      <a:r>
                        <a:rPr lang="en-GB" sz="1600" dirty="0" smtClean="0">
                          <a:latin typeface="Times New Roman"/>
                          <a:ea typeface="宋体"/>
                          <a:cs typeface="Times New Roman"/>
                        </a:rPr>
                        <a:t>%, </a:t>
                      </a:r>
                      <a:r>
                        <a:rPr lang="en-GB" sz="1600" dirty="0">
                          <a:latin typeface="Times New Roman"/>
                          <a:ea typeface="宋体"/>
                          <a:cs typeface="Times New Roman"/>
                        </a:rPr>
                        <a:t>200</a:t>
                      </a:r>
                      <a:r>
                        <a:rPr lang="en-GB" sz="1600" dirty="0" smtClean="0">
                          <a:latin typeface="Times New Roman"/>
                          <a:ea typeface="宋体"/>
                          <a:cs typeface="Times New Roman"/>
                        </a:rPr>
                        <a:t>%, </a:t>
                      </a:r>
                      <a:r>
                        <a:rPr lang="en-GB" sz="1600" dirty="0">
                          <a:latin typeface="Times New Roman"/>
                          <a:ea typeface="宋体"/>
                          <a:cs typeface="Times New Roman"/>
                        </a:rPr>
                        <a:t>300</a:t>
                      </a:r>
                      <a:r>
                        <a:rPr lang="en-GB" sz="1600" dirty="0" smtClean="0">
                          <a:latin typeface="Times New Roman"/>
                          <a:ea typeface="宋体"/>
                          <a:cs typeface="Times New Roman"/>
                        </a:rPr>
                        <a:t>%, </a:t>
                      </a:r>
                      <a:r>
                        <a:rPr lang="en-GB" sz="1600" dirty="0">
                          <a:latin typeface="Times New Roman"/>
                          <a:ea typeface="宋体"/>
                          <a:cs typeface="Times New Roman"/>
                        </a:rPr>
                        <a:t>or higher</a:t>
                      </a:r>
                      <a:endParaRPr lang="zh-CN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2399</TotalTime>
  <Words>1034</Words>
  <Application>Microsoft Office PowerPoint</Application>
  <PresentationFormat>全屏显示(4:3)</PresentationFormat>
  <Paragraphs>245</Paragraphs>
  <Slides>18</Slides>
  <Notes>17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Way forward on assumptions for multiple access evaluation</vt:lpstr>
      <vt:lpstr>Background</vt:lpstr>
      <vt:lpstr>Proposal (Evaluation method)</vt:lpstr>
      <vt:lpstr>Proposal (Evaluation method)</vt:lpstr>
      <vt:lpstr>Proposal (Evaluation scenarios)</vt:lpstr>
      <vt:lpstr>Proposal (Evaluation metrics for LLS)</vt:lpstr>
      <vt:lpstr>Proposal (Evaluation metrics for SLS)</vt:lpstr>
      <vt:lpstr>Proposal (Evaluation priority for RAN1#85)</vt:lpstr>
      <vt:lpstr>Proposal (Evaluation parameters – LLS for UL)</vt:lpstr>
      <vt:lpstr>Proposal (Evaluation parameters – LLS for DL)</vt:lpstr>
      <vt:lpstr>Proposal (Evaluation parameters – SLS for eMBB)</vt:lpstr>
      <vt:lpstr>Proposal (Evaluation parameters – SLS for eMBB)</vt:lpstr>
      <vt:lpstr>Proposal (Evaluation parameters – SLS for mMTC)</vt:lpstr>
      <vt:lpstr>Appendix</vt:lpstr>
      <vt:lpstr>Appendix:  Definition of overloading factor</vt:lpstr>
      <vt:lpstr>Appendix:  UL LLS metrics illustration</vt:lpstr>
      <vt:lpstr>Appendix:  DL LLS metrics illustration</vt:lpstr>
      <vt:lpstr>Appendix:  DL LLS metrics illustration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wuyong_rev1</cp:lastModifiedBy>
  <cp:revision>322</cp:revision>
  <dcterms:created xsi:type="dcterms:W3CDTF">2015-02-09T15:32:33Z</dcterms:created>
  <dcterms:modified xsi:type="dcterms:W3CDTF">2016-04-14T04:58:05Z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