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72" r:id="rId3"/>
    <p:sldId id="273" r:id="rId4"/>
    <p:sldId id="259" r:id="rId5"/>
    <p:sldId id="264" r:id="rId6"/>
    <p:sldId id="266" r:id="rId7"/>
    <p:sldId id="268" r:id="rId8"/>
    <p:sldId id="269" r:id="rId9"/>
    <p:sldId id="270" r:id="rId10"/>
    <p:sldId id="260" r:id="rId11"/>
    <p:sldId id="271" r:id="rId1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3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0" d="100"/>
          <a:sy n="70" d="100"/>
        </p:scale>
        <p:origin x="-3048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CFBA9D-A5AC-407A-AE30-06680749833A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C93928-6532-4CA5-9103-C84680D9850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3131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ctrTitle"/>
          </p:nvPr>
        </p:nvSpPr>
        <p:spPr>
          <a:xfrm>
            <a:off x="0" y="1988840"/>
            <a:ext cx="9144000" cy="1944216"/>
          </a:xfrm>
        </p:spPr>
        <p:txBody>
          <a:bodyPr>
            <a:noAutofit/>
          </a:bodyPr>
          <a:lstStyle/>
          <a:p>
            <a:pPr lvl="0">
              <a:defRPr/>
            </a:pPr>
            <a:r>
              <a:rPr lang="en-US" altLang="ko-K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NB-</a:t>
            </a:r>
            <a:r>
              <a:rPr lang="en-US" altLang="ko-KR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altLang="ko-K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Synchronization Signal Design</a:t>
            </a:r>
            <a:endParaRPr lang="ko-KR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79375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cs typeface="Times New Roman" pitchFamily="18" charset="0"/>
              </a:rPr>
              <a:t>3GPP TSG RAN WG1 #</a:t>
            </a:r>
            <a:r>
              <a:rPr lang="en-US" altLang="ko-KR" sz="1800" b="1" dirty="0">
                <a:cs typeface="Times New Roman" pitchFamily="18" charset="0"/>
              </a:rPr>
              <a:t>84</a:t>
            </a:r>
            <a:r>
              <a:rPr lang="en-GB" altLang="ko-KR" sz="1800" b="1" dirty="0">
                <a:cs typeface="Times New Roman" pitchFamily="18" charset="0"/>
              </a:rPr>
              <a:t>					 </a:t>
            </a:r>
            <a:r>
              <a:rPr lang="en-GB" altLang="ko-KR" sz="1800" b="1" dirty="0" smtClean="0">
                <a:cs typeface="Times New Roman" pitchFamily="18" charset="0"/>
              </a:rPr>
              <a:t>                    R1-161485</a:t>
            </a:r>
            <a:endParaRPr lang="en-US" altLang="ko-KR" sz="1800" b="1" dirty="0"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>
                <a:cs typeface="Times New Roman" pitchFamily="18" charset="0"/>
              </a:rPr>
              <a:t>St. Julian’s, Malta, 15</a:t>
            </a:r>
            <a:r>
              <a:rPr lang="en-US" altLang="ko-KR" sz="1800" b="1" baseline="30000" dirty="0">
                <a:cs typeface="Times New Roman" pitchFamily="18" charset="0"/>
              </a:rPr>
              <a:t>th</a:t>
            </a:r>
            <a:r>
              <a:rPr lang="en-US" altLang="ko-KR" sz="1800" b="1" dirty="0">
                <a:cs typeface="Times New Roman" pitchFamily="18" charset="0"/>
              </a:rPr>
              <a:t> – 19</a:t>
            </a:r>
            <a:r>
              <a:rPr lang="en-US" altLang="ko-KR" sz="1800" b="1" baseline="30000" dirty="0">
                <a:cs typeface="Times New Roman" pitchFamily="18" charset="0"/>
              </a:rPr>
              <a:t>th</a:t>
            </a:r>
            <a:r>
              <a:rPr lang="en-US" altLang="ko-KR" sz="1800" b="1" dirty="0">
                <a:cs typeface="Times New Roman" pitchFamily="18" charset="0"/>
              </a:rPr>
              <a:t> February 2016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07504" y="90872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7.2.1.1.4</a:t>
            </a:r>
            <a:endParaRPr lang="ko-KR" altLang="en-US" sz="1800" dirty="0"/>
          </a:p>
        </p:txBody>
      </p:sp>
      <p:sp>
        <p:nvSpPr>
          <p:cNvPr id="5" name="직사각형 4"/>
          <p:cNvSpPr/>
          <p:nvPr/>
        </p:nvSpPr>
        <p:spPr>
          <a:xfrm>
            <a:off x="3231729" y="4437112"/>
            <a:ext cx="26805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7518193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Evaluation assumption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Follow agreed simulation assumptions</a:t>
            </a:r>
          </a:p>
          <a:p>
            <a:pPr marL="457200" lvl="1" indent="0">
              <a:buNone/>
            </a:pPr>
            <a:endParaRPr lang="en-US" altLang="ko-KR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6246650"/>
              </p:ext>
            </p:extLst>
          </p:nvPr>
        </p:nvGraphicFramePr>
        <p:xfrm>
          <a:off x="1547664" y="1844822"/>
          <a:ext cx="6121083" cy="4176466"/>
        </p:xfrm>
        <a:graphic>
          <a:graphicData uri="http://schemas.openxmlformats.org/drawingml/2006/table">
            <a:tbl>
              <a:tblPr firstRow="1" firstCol="1" bandRow="1"/>
              <a:tblGrid>
                <a:gridCol w="1873885"/>
                <a:gridCol w="4247198"/>
              </a:tblGrid>
              <a:tr h="29831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300" dirty="0">
                          <a:effectLst/>
                          <a:latin typeface="Times New Roman"/>
                          <a:ea typeface="맑은 고딕"/>
                        </a:rPr>
                        <a:t>Parameter</a:t>
                      </a:r>
                      <a:endParaRPr lang="ko-KR" sz="13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300" dirty="0">
                          <a:effectLst/>
                          <a:latin typeface="Times New Roman"/>
                          <a:ea typeface="맑은 고딕"/>
                        </a:rPr>
                        <a:t>Value</a:t>
                      </a:r>
                      <a:endParaRPr lang="ko-KR" sz="13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300" dirty="0">
                          <a:effectLst/>
                          <a:latin typeface="Times New Roman"/>
                          <a:ea typeface="맑은 고딕"/>
                        </a:rPr>
                        <a:t>Carrier Frequency</a:t>
                      </a:r>
                      <a:endParaRPr lang="ko-KR" sz="13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300" dirty="0">
                          <a:effectLst/>
                          <a:latin typeface="Times New Roman"/>
                          <a:ea typeface="맑은 고딕"/>
                        </a:rPr>
                        <a:t>900 MHz</a:t>
                      </a:r>
                      <a:endParaRPr lang="ko-KR" sz="13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300" dirty="0">
                          <a:effectLst/>
                          <a:latin typeface="Times New Roman"/>
                          <a:ea typeface="맑은 고딕"/>
                        </a:rPr>
                        <a:t>Channel Model</a:t>
                      </a:r>
                      <a:endParaRPr lang="ko-KR" sz="13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300" dirty="0">
                          <a:effectLst/>
                          <a:latin typeface="Times New Roman"/>
                          <a:ea typeface="맑은 고딕"/>
                        </a:rPr>
                        <a:t>TU1 </a:t>
                      </a:r>
                      <a:endParaRPr lang="ko-KR" sz="13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300" dirty="0">
                          <a:effectLst/>
                          <a:latin typeface="Times New Roman"/>
                          <a:ea typeface="맑은 고딕"/>
                        </a:rPr>
                        <a:t>Subcarrier Spacing</a:t>
                      </a:r>
                      <a:endParaRPr lang="ko-KR" sz="13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300" dirty="0">
                          <a:effectLst/>
                          <a:latin typeface="Times New Roman"/>
                          <a:ea typeface="맑은 고딕"/>
                        </a:rPr>
                        <a:t>15 kHz</a:t>
                      </a:r>
                      <a:endParaRPr lang="ko-KR" sz="13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300" dirty="0">
                          <a:effectLst/>
                          <a:latin typeface="Times New Roman"/>
                          <a:ea typeface="맑은 고딕"/>
                        </a:rPr>
                        <a:t>BS transmit power</a:t>
                      </a:r>
                      <a:endParaRPr lang="ko-KR" sz="13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300" dirty="0" smtClean="0">
                          <a:effectLst/>
                          <a:latin typeface="Times New Roman"/>
                          <a:ea typeface="맑은 고딕"/>
                        </a:rPr>
                        <a:t>In-band</a:t>
                      </a:r>
                      <a:r>
                        <a:rPr lang="en-GB" sz="1300" dirty="0">
                          <a:effectLst/>
                          <a:latin typeface="Times New Roman"/>
                          <a:ea typeface="맑은 고딕"/>
                        </a:rPr>
                        <a:t>: 46 </a:t>
                      </a:r>
                      <a:r>
                        <a:rPr lang="en-GB" sz="1300" dirty="0" err="1">
                          <a:effectLst/>
                          <a:latin typeface="Times New Roman"/>
                          <a:ea typeface="맑은 고딕"/>
                        </a:rPr>
                        <a:t>dBm</a:t>
                      </a:r>
                      <a:endParaRPr lang="ko-KR" sz="13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300" dirty="0">
                          <a:effectLst/>
                          <a:latin typeface="Times New Roman"/>
                          <a:ea typeface="맑은 고딕"/>
                        </a:rPr>
                        <a:t>Power boosting</a:t>
                      </a:r>
                      <a:endParaRPr lang="ko-KR" sz="13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300" dirty="0">
                          <a:effectLst/>
                          <a:latin typeface="Times New Roman"/>
                          <a:ea typeface="맑은 고딕"/>
                        </a:rPr>
                        <a:t>6 dB for in-band scenario</a:t>
                      </a:r>
                      <a:endParaRPr lang="ko-KR" sz="13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300">
                          <a:effectLst/>
                          <a:latin typeface="Times New Roman"/>
                          <a:ea typeface="맑은 고딕"/>
                        </a:rPr>
                        <a:t>Target MCL value</a:t>
                      </a:r>
                      <a:endParaRPr lang="ko-KR" sz="13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300" dirty="0">
                          <a:effectLst/>
                          <a:latin typeface="Times New Roman"/>
                          <a:ea typeface="맑은 고딕"/>
                        </a:rPr>
                        <a:t>164 dB</a:t>
                      </a:r>
                      <a:endParaRPr lang="ko-KR" sz="13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300">
                          <a:effectLst/>
                          <a:latin typeface="Times New Roman"/>
                          <a:ea typeface="맑은 고딕"/>
                        </a:rPr>
                        <a:t>Antenna Configuration</a:t>
                      </a:r>
                      <a:endParaRPr lang="ko-KR" sz="13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300" dirty="0">
                          <a:effectLst/>
                          <a:latin typeface="Times New Roman"/>
                          <a:ea typeface="맑은 고딕"/>
                        </a:rPr>
                        <a:t>1 Tx, 1 Rx</a:t>
                      </a:r>
                      <a:endParaRPr lang="ko-KR" sz="13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300">
                          <a:effectLst/>
                          <a:latin typeface="Times New Roman"/>
                          <a:ea typeface="맑은 고딕"/>
                        </a:rPr>
                        <a:t>Timing offset</a:t>
                      </a:r>
                      <a:endParaRPr lang="ko-KR" sz="13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300" dirty="0">
                          <a:effectLst/>
                          <a:latin typeface="Times New Roman"/>
                          <a:ea typeface="맑은 고딕"/>
                        </a:rPr>
                        <a:t>Uniformly distributed in [-0.5 </a:t>
                      </a:r>
                      <a:r>
                        <a:rPr lang="en-GB" sz="1300" dirty="0" err="1">
                          <a:effectLst/>
                          <a:latin typeface="Times New Roman"/>
                          <a:ea typeface="맑은 고딕"/>
                        </a:rPr>
                        <a:t>ms</a:t>
                      </a:r>
                      <a:r>
                        <a:rPr lang="en-GB" sz="1300" dirty="0">
                          <a:effectLst/>
                          <a:latin typeface="Times New Roman"/>
                          <a:ea typeface="맑은 고딕"/>
                        </a:rPr>
                        <a:t>, 0.5 </a:t>
                      </a:r>
                      <a:r>
                        <a:rPr lang="en-GB" sz="1300" dirty="0" err="1">
                          <a:effectLst/>
                          <a:latin typeface="Times New Roman"/>
                          <a:ea typeface="맑은 고딕"/>
                        </a:rPr>
                        <a:t>ms</a:t>
                      </a:r>
                      <a:r>
                        <a:rPr lang="en-GB" sz="1300" dirty="0">
                          <a:effectLst/>
                          <a:latin typeface="Times New Roman"/>
                          <a:ea typeface="맑은 고딕"/>
                        </a:rPr>
                        <a:t>]</a:t>
                      </a:r>
                      <a:endParaRPr lang="ko-KR" sz="13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300">
                          <a:effectLst/>
                          <a:latin typeface="Times New Roman"/>
                          <a:ea typeface="맑은 고딕"/>
                        </a:rPr>
                        <a:t>Frequency Offset</a:t>
                      </a:r>
                      <a:endParaRPr lang="ko-KR" sz="13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GB" sz="1300" dirty="0">
                          <a:effectLst/>
                          <a:latin typeface="Times New Roman"/>
                          <a:ea typeface="맑은 고딕"/>
                        </a:rPr>
                        <a:t>Randomly selected value from [-25 KHz, 25 KHz]</a:t>
                      </a:r>
                      <a:endParaRPr lang="ko-KR" sz="13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300">
                          <a:effectLst/>
                          <a:latin typeface="Times New Roman"/>
                          <a:ea typeface="맑은 고딕"/>
                        </a:rPr>
                        <a:t>Detection threshold value</a:t>
                      </a:r>
                      <a:endParaRPr lang="ko-KR" sz="13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GB" sz="1300" dirty="0">
                          <a:effectLst/>
                          <a:latin typeface="Times New Roman"/>
                          <a:ea typeface="맑은 고딕"/>
                        </a:rPr>
                        <a:t>False alarm probability of 0.1 % when only AWGN exists</a:t>
                      </a:r>
                      <a:endParaRPr lang="ko-KR" sz="13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300">
                          <a:effectLst/>
                          <a:latin typeface="Times New Roman"/>
                          <a:ea typeface="맑은 고딕"/>
                        </a:rPr>
                        <a:t># of interfering nodes</a:t>
                      </a:r>
                      <a:endParaRPr lang="ko-KR" sz="13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GB" sz="1300" dirty="0" smtClean="0">
                          <a:effectLst/>
                          <a:latin typeface="Times New Roman"/>
                          <a:ea typeface="맑은 고딕"/>
                        </a:rPr>
                        <a:t>0, 2 </a:t>
                      </a:r>
                      <a:r>
                        <a:rPr lang="en-GB" sz="1300" dirty="0">
                          <a:effectLst/>
                          <a:latin typeface="Times New Roman"/>
                          <a:ea typeface="맑은 고딕"/>
                        </a:rPr>
                        <a:t>(same transmit power as that of serving node is assumed)</a:t>
                      </a:r>
                      <a:endParaRPr lang="ko-KR" sz="13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altLang="ko-KR" sz="1300" dirty="0" smtClean="0">
                          <a:effectLst/>
                          <a:latin typeface="Times New Roman"/>
                          <a:ea typeface="맑은 고딕"/>
                        </a:rPr>
                        <a:t>ZC</a:t>
                      </a:r>
                      <a:r>
                        <a:rPr lang="en-US" altLang="ko-KR" sz="1300" baseline="0" dirty="0" smtClean="0">
                          <a:effectLst/>
                          <a:latin typeface="Times New Roman"/>
                          <a:ea typeface="맑은 고딕"/>
                        </a:rPr>
                        <a:t> sequence length</a:t>
                      </a:r>
                      <a:endParaRPr lang="ko-KR" sz="13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altLang="ko-KR" sz="1300" dirty="0" smtClean="0">
                          <a:effectLst/>
                          <a:latin typeface="Times New Roman"/>
                          <a:ea typeface="+mn-ea"/>
                        </a:rPr>
                        <a:t>11 (fit in OFDM symbol with cyclic extension)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1300" dirty="0">
                          <a:effectLst/>
                          <a:latin typeface="Times New Roman"/>
                          <a:ea typeface="맑은 고딕"/>
                        </a:rPr>
                        <a:t>PSS/SSS detection</a:t>
                      </a:r>
                      <a:endParaRPr lang="ko-KR" sz="13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GB" sz="1300" dirty="0">
                          <a:effectLst/>
                          <a:latin typeface="Times New Roman"/>
                          <a:ea typeface="맑은 고딕"/>
                        </a:rPr>
                        <a:t>Allow accumulation of multiple PSS/SSS </a:t>
                      </a:r>
                      <a:r>
                        <a:rPr lang="en-GB" sz="1300" dirty="0" err="1">
                          <a:effectLst/>
                          <a:latin typeface="Times New Roman"/>
                          <a:ea typeface="맑은 고딕"/>
                        </a:rPr>
                        <a:t>subframes</a:t>
                      </a:r>
                      <a:endParaRPr lang="ko-KR" sz="13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671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NB-PSS sequence comparison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내용 개체 틀 33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Acquisition time performance according to the number of ZC sequences</a:t>
            </a:r>
            <a:endParaRPr lang="en-US" altLang="ko-KR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 of interfering node is 0</a:t>
            </a:r>
          </a:p>
          <a:p>
            <a:pPr lvl="1"/>
            <a:endParaRPr lang="en-US" altLang="ko-KR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altLang="ko-KR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altLang="ko-KR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altLang="ko-KR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altLang="ko-KR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altLang="ko-KR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altLang="ko-KR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altLang="ko-KR" sz="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interfering node is 2</a:t>
            </a:r>
            <a:endParaRPr lang="en-US" altLang="ko-KR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altLang="ko-KR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203772"/>
              </p:ext>
            </p:extLst>
          </p:nvPr>
        </p:nvGraphicFramePr>
        <p:xfrm>
          <a:off x="1547664" y="2060848"/>
          <a:ext cx="6480719" cy="1913358"/>
        </p:xfrm>
        <a:graphic>
          <a:graphicData uri="http://schemas.openxmlformats.org/drawingml/2006/table">
            <a:tbl>
              <a:tblPr firstRow="1" firstCol="1" bandRow="1"/>
              <a:tblGrid>
                <a:gridCol w="1882229"/>
                <a:gridCol w="2466692"/>
                <a:gridCol w="2131798"/>
              </a:tblGrid>
              <a:tr h="31889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altLang="ko-KR" sz="1200" dirty="0" smtClean="0">
                          <a:effectLst/>
                          <a:latin typeface="Times New Roman"/>
                          <a:ea typeface="맑은 고딕"/>
                        </a:rPr>
                        <a:t># </a:t>
                      </a:r>
                      <a:r>
                        <a:rPr lang="en-GB" altLang="ko-KR" sz="1200" baseline="0" dirty="0" smtClean="0">
                          <a:effectLst/>
                          <a:latin typeface="Times New Roman"/>
                          <a:ea typeface="맑은 고딕"/>
                        </a:rPr>
                        <a:t>of ZC sequences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200" dirty="0" smtClean="0">
                          <a:effectLst/>
                          <a:latin typeface="Times New Roman"/>
                          <a:ea typeface="맑은 고딕"/>
                        </a:rPr>
                        <a:t>Detection probability (%)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/>
                          <a:ea typeface="맑은 고딕"/>
                        </a:rPr>
                        <a:t>Acquisition time (</a:t>
                      </a:r>
                      <a:r>
                        <a:rPr lang="en-US" altLang="ko-KR" sz="1200" dirty="0" err="1" smtClean="0">
                          <a:effectLst/>
                          <a:latin typeface="Times New Roman"/>
                          <a:ea typeface="맑은 고딕"/>
                        </a:rPr>
                        <a:t>ms</a:t>
                      </a:r>
                      <a:r>
                        <a:rPr lang="en-US" altLang="ko-KR" sz="1200" dirty="0" smtClean="0">
                          <a:effectLst/>
                          <a:latin typeface="Times New Roman"/>
                          <a:ea typeface="맑은 고딕"/>
                        </a:rPr>
                        <a:t>)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1889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/>
                          <a:ea typeface="맑은 고딕"/>
                        </a:rPr>
                        <a:t>1 (with CC)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/>
                          <a:ea typeface="맑은 고딕"/>
                        </a:rPr>
                        <a:t>98.89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/>
                          <a:ea typeface="맑은 고딕"/>
                        </a:rPr>
                        <a:t>2380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89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/>
                          <a:ea typeface="+mn-ea"/>
                        </a:rPr>
                        <a:t>2 (with CC)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/>
                          <a:ea typeface="맑은 고딕"/>
                        </a:rPr>
                        <a:t>99.47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/>
                          <a:ea typeface="맑은 고딕"/>
                        </a:rPr>
                        <a:t>1608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89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/>
                          <a:ea typeface="+mn-ea"/>
                        </a:rPr>
                        <a:t>4 (with CC)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/>
                          <a:ea typeface="맑은 고딕"/>
                        </a:rPr>
                        <a:t>99.45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/>
                          <a:ea typeface="맑은 고딕"/>
                        </a:rPr>
                        <a:t>1572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89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/>
                          <a:ea typeface="+mn-ea"/>
                        </a:rPr>
                        <a:t>10 (with CC)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/>
                          <a:ea typeface="맑은 고딕"/>
                        </a:rPr>
                        <a:t>99.80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/>
                          <a:ea typeface="맑은 고딕"/>
                        </a:rPr>
                        <a:t>1560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89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/>
                          <a:ea typeface="맑은 고딕"/>
                        </a:rPr>
                        <a:t>10 (with</a:t>
                      </a:r>
                      <a:r>
                        <a:rPr lang="en-US" altLang="ko-KR" sz="1200" baseline="0" dirty="0" smtClean="0">
                          <a:effectLst/>
                          <a:latin typeface="Times New Roman"/>
                          <a:ea typeface="맑은 고딕"/>
                        </a:rPr>
                        <a:t>out CC)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/>
                          <a:ea typeface="맑은 고딕"/>
                        </a:rPr>
                        <a:t>99.66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/>
                          <a:ea typeface="맑은 고딕"/>
                        </a:rPr>
                        <a:t>1718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680693"/>
              </p:ext>
            </p:extLst>
          </p:nvPr>
        </p:nvGraphicFramePr>
        <p:xfrm>
          <a:off x="1547664" y="4539978"/>
          <a:ext cx="6480720" cy="1913358"/>
        </p:xfrm>
        <a:graphic>
          <a:graphicData uri="http://schemas.openxmlformats.org/drawingml/2006/table">
            <a:tbl>
              <a:tblPr firstRow="1" firstCol="1" bandRow="1"/>
              <a:tblGrid>
                <a:gridCol w="1882229"/>
                <a:gridCol w="2466693"/>
                <a:gridCol w="2131798"/>
              </a:tblGrid>
              <a:tr h="31889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altLang="ko-KR" sz="1200" dirty="0" smtClean="0">
                          <a:effectLst/>
                          <a:latin typeface="Times New Roman"/>
                          <a:ea typeface="맑은 고딕"/>
                        </a:rPr>
                        <a:t># </a:t>
                      </a:r>
                      <a:r>
                        <a:rPr lang="en-GB" altLang="ko-KR" sz="1200" baseline="0" dirty="0" smtClean="0">
                          <a:effectLst/>
                          <a:latin typeface="Times New Roman"/>
                          <a:ea typeface="맑은 고딕"/>
                        </a:rPr>
                        <a:t>of ZC sequences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200" dirty="0" smtClean="0">
                          <a:effectLst/>
                          <a:latin typeface="Times New Roman"/>
                          <a:ea typeface="맑은 고딕"/>
                        </a:rPr>
                        <a:t>Detection probability (%)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/>
                          <a:ea typeface="맑은 고딕"/>
                        </a:rPr>
                        <a:t>Acquisition time (</a:t>
                      </a:r>
                      <a:r>
                        <a:rPr lang="en-US" altLang="ko-KR" sz="1200" dirty="0" err="1" smtClean="0">
                          <a:effectLst/>
                          <a:latin typeface="Times New Roman"/>
                          <a:ea typeface="맑은 고딕"/>
                        </a:rPr>
                        <a:t>ms</a:t>
                      </a:r>
                      <a:r>
                        <a:rPr lang="en-US" altLang="ko-KR" sz="1200" dirty="0" smtClean="0">
                          <a:effectLst/>
                          <a:latin typeface="Times New Roman"/>
                          <a:ea typeface="맑은 고딕"/>
                        </a:rPr>
                        <a:t>)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1889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/>
                          <a:ea typeface="+mn-ea"/>
                        </a:rPr>
                        <a:t>1 (with CC)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/>
                          <a:ea typeface="맑은 고딕"/>
                        </a:rPr>
                        <a:t>83.58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/>
                          <a:ea typeface="맑은 고딕"/>
                        </a:rPr>
                        <a:t>300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89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/>
                          <a:ea typeface="+mn-ea"/>
                        </a:rPr>
                        <a:t>2 (with CC)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/>
                          <a:ea typeface="맑은 고딕"/>
                        </a:rPr>
                        <a:t>96.15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/>
                          <a:ea typeface="맑은 고딕"/>
                        </a:rPr>
                        <a:t>220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89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/>
                          <a:ea typeface="+mn-ea"/>
                        </a:rPr>
                        <a:t>4 (with CC)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/>
                          <a:ea typeface="맑은 고딕"/>
                        </a:rPr>
                        <a:t>96.11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/>
                          <a:ea typeface="맑은 고딕"/>
                        </a:rPr>
                        <a:t>210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89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/>
                          <a:ea typeface="+mn-ea"/>
                        </a:rPr>
                        <a:t>10 (with CC)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/>
                          <a:ea typeface="맑은 고딕"/>
                        </a:rPr>
                        <a:t>96.64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/>
                          <a:ea typeface="맑은 고딕"/>
                        </a:rPr>
                        <a:t>200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89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/>
                          <a:ea typeface="+mn-ea"/>
                        </a:rPr>
                        <a:t>10 (without</a:t>
                      </a:r>
                      <a:r>
                        <a:rPr lang="en-US" altLang="ko-KR" sz="1200" baseline="0" dirty="0" smtClean="0">
                          <a:effectLst/>
                          <a:latin typeface="Times New Roman"/>
                          <a:ea typeface="+mn-ea"/>
                        </a:rPr>
                        <a:t> CC)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/>
                          <a:ea typeface="맑은 고딕"/>
                        </a:rPr>
                        <a:t>95.72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/>
                          <a:ea typeface="맑은 고딕"/>
                        </a:rPr>
                        <a:t>230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2535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</a:t>
            </a:r>
            <a:r>
              <a:rPr lang="en-US" altLang="ko-KR" dirty="0"/>
              <a:t>on NB-</a:t>
            </a:r>
            <a:r>
              <a:rPr lang="en-US" altLang="ko-KR" dirty="0" err="1"/>
              <a:t>IoT</a:t>
            </a:r>
            <a:r>
              <a:rPr lang="en-US" altLang="ko-KR" dirty="0"/>
              <a:t> PSS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Root indices = [5 6 5 6 5 6 5 6 5 6 5]</a:t>
            </a:r>
          </a:p>
          <a:p>
            <a:pPr lvl="1"/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Sign over 11 OFDM symbols = [1 1 -1 -1 1 -1 -1 1 -1 1 1]</a:t>
            </a:r>
          </a:p>
          <a:p>
            <a:pPr lvl="2"/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i.e., transmit 11 symbols corresponding to root index/sign of [5 6 -5 -6 5 -6 -5 6 -5 6 </a:t>
            </a:r>
            <a:r>
              <a:rPr lang="en-US" altLang="ko-KR" smtClean="0">
                <a:latin typeface="Times New Roman" pitchFamily="18" charset="0"/>
                <a:cs typeface="Times New Roman" pitchFamily="18" charset="0"/>
              </a:rPr>
              <a:t>5]</a:t>
            </a:r>
            <a:endParaRPr lang="en-US" altLang="ko-KR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732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텍스트 개체 틀 6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Appendix</a:t>
            </a: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414476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NB-PSS sequence proposal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내용 개체 틀 4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268760"/>
                <a:ext cx="8229600" cy="4525963"/>
              </a:xfrm>
            </p:spPr>
            <p:txBody>
              <a:bodyPr>
                <a:normAutofit/>
              </a:bodyPr>
              <a:lstStyle/>
              <a:p>
                <a:r>
                  <a:rPr lang="en-US" altLang="ko-KR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Short ZC sequences with cover code</a:t>
                </a:r>
              </a:p>
              <a:p>
                <a:pPr lvl="1"/>
                <a:r>
                  <a:rPr lang="en-US" altLang="ko-KR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Short ZC sequences are mapped to each OFDM symbol</a:t>
                </a:r>
              </a:p>
              <a:p>
                <a:pPr lvl="2"/>
                <a:r>
                  <a:rPr lang="en-US" altLang="ko-KR" sz="1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Number of ZC sequences: 2 (e.g., root index of 5 and 6)</a:t>
                </a:r>
              </a:p>
              <a:p>
                <a:pPr lvl="2"/>
                <a:r>
                  <a:rPr lang="en-US" altLang="ko-KR" sz="1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 pair of ZC sequences may have complex conjugate relation</a:t>
                </a:r>
              </a:p>
              <a:p>
                <a:pPr lvl="2"/>
                <a:r>
                  <a:rPr lang="en-US" altLang="ko-KR" sz="1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Sequence length: 11 (fit in OFDM symbol with cyclic extension)</a:t>
                </a:r>
              </a:p>
              <a:p>
                <a:pPr lvl="1"/>
                <a:r>
                  <a:rPr lang="en-US" altLang="ko-KR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Binary cover code:</a:t>
                </a:r>
              </a:p>
              <a:p>
                <a:pPr lvl="2"/>
                <a:r>
                  <a:rPr lang="en-US" altLang="ko-KR" sz="1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Find cover code to have good correlation property: e.g.,) </a:t>
                </a:r>
                <a14:m>
                  <m:oMath xmlns:m="http://schemas.openxmlformats.org/officeDocument/2006/math">
                    <m:r>
                      <a:rPr lang="en-US" altLang="ko-KR" sz="1200" b="0" i="1" smtClean="0">
                        <a:latin typeface="Cambria Math"/>
                        <a:cs typeface="Times New Roman" panose="02020603050405020304" pitchFamily="18" charset="0"/>
                      </a:rPr>
                      <m:t>𝑐</m:t>
                    </m:r>
                    <m:d>
                      <m:dPr>
                        <m:ctrlPr>
                          <a:rPr lang="en-US" altLang="ko-KR" sz="120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ko-KR" sz="1200" i="1">
                            <a:latin typeface="Cambria Math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d>
                    <m:r>
                      <a:rPr lang="en-US" altLang="ko-KR" sz="1200" i="1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ko-KR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={1, 1, -1, -1, 1, -1, -1, 1, -1, 1, 1}</a:t>
                </a:r>
                <a:endParaRPr lang="en-US" altLang="ko-KR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/>
                <a:r>
                  <a:rPr lang="en-US" altLang="ko-KR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Sequence mapping to OFDM symbol: e.g.,) {z</a:t>
                </a:r>
                <a:r>
                  <a:rPr lang="en-US" altLang="ko-KR" sz="1600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ko-KR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z</a:t>
                </a:r>
                <a:r>
                  <a:rPr lang="en-US" altLang="ko-KR" sz="16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ko-KR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z</a:t>
                </a:r>
                <a:r>
                  <a:rPr lang="en-US" altLang="ko-KR" sz="16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ko-KR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z</a:t>
                </a:r>
                <a:r>
                  <a:rPr lang="en-US" altLang="ko-KR" sz="16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ko-KR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z</a:t>
                </a:r>
                <a:r>
                  <a:rPr lang="en-US" altLang="ko-KR" sz="16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ko-KR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altLang="ko-KR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z</a:t>
                </a:r>
                <a:r>
                  <a:rPr lang="en-US" altLang="ko-KR" sz="16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ko-KR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z</a:t>
                </a:r>
                <a:r>
                  <a:rPr lang="en-US" altLang="ko-KR" sz="16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ko-KR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z</a:t>
                </a:r>
                <a:r>
                  <a:rPr lang="en-US" altLang="ko-KR" sz="16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ko-KR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z</a:t>
                </a:r>
                <a:r>
                  <a:rPr lang="en-US" altLang="ko-KR" sz="16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ko-KR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z</a:t>
                </a:r>
                <a:r>
                  <a:rPr lang="en-US" altLang="ko-KR" sz="16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ko-KR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z</a:t>
                </a:r>
                <a:r>
                  <a:rPr lang="en-US" altLang="ko-KR" sz="16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ko-KR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}</a:t>
                </a:r>
              </a:p>
            </p:txBody>
          </p:sp>
        </mc:Choice>
        <mc:Fallback xmlns="">
          <p:sp>
            <p:nvSpPr>
              <p:cNvPr id="5" name="내용 개체 틀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268760"/>
                <a:ext cx="8229600" cy="4525963"/>
              </a:xfrm>
              <a:blipFill rotWithShape="1">
                <a:blip r:embed="rId2"/>
                <a:stretch>
                  <a:fillRect l="-593" t="-67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645024"/>
            <a:ext cx="6738193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939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NB-PSS detection details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1268760"/>
                <a:ext cx="8229600" cy="5040560"/>
              </a:xfrm>
            </p:spPr>
            <p:txBody>
              <a:bodyPr>
                <a:normAutofit/>
              </a:bodyPr>
              <a:lstStyle/>
              <a:p>
                <a:r>
                  <a:rPr lang="en-US" altLang="ko-KR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Detection flow of NB-PSS (single shot)</a:t>
                </a:r>
              </a:p>
              <a:p>
                <a:pPr lvl="1"/>
                <a:r>
                  <a:rPr lang="en-US" altLang="ko-KR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Differential operation between adjacent received OFDM symbols</a:t>
                </a:r>
              </a:p>
              <a:p>
                <a:pPr lvl="2"/>
                <a:r>
                  <a:rPr lang="en-US" altLang="ko-KR" sz="1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Constant phase caused by CFO in each sample</a:t>
                </a:r>
                <a:endParaRPr lang="en-US" altLang="ko-KR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/>
                <a:r>
                  <a:rPr lang="en-US" altLang="ko-KR" sz="1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Assume 1.92 MHz sampling rate in the receiver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altLang="ko-KR" sz="1200" b="0" i="1" smtClean="0">
                        <a:latin typeface="Cambria Math"/>
                        <a:cs typeface="Times New Roman" panose="02020603050405020304" pitchFamily="18" charset="0"/>
                      </a:rPr>
                      <m:t>𝑅</m:t>
                    </m:r>
                    <m:d>
                      <m:dPr>
                        <m:ctrlPr>
                          <a:rPr lang="en-US" altLang="ko-KR" sz="120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ko-KR" sz="12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d>
                  </m:oMath>
                </a14:m>
                <a:r>
                  <a:rPr lang="en-US" altLang="ko-KR" sz="1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received NB-PSS signal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altLang="ko-KR" sz="1200" b="0" i="1" smtClean="0">
                        <a:latin typeface="Cambria Math"/>
                        <a:cs typeface="Times New Roman" panose="02020603050405020304" pitchFamily="18" charset="0"/>
                      </a:rPr>
                      <m:t>𝐷</m:t>
                    </m:r>
                    <m:d>
                      <m:dPr>
                        <m:ctrlPr>
                          <a:rPr lang="en-US" altLang="ko-KR" sz="1200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ko-KR" sz="12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d>
                    <m:r>
                      <a:rPr lang="en-US" altLang="ko-KR" sz="1200" b="0" i="1" smtClean="0"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ko-KR" sz="1200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ko-KR" sz="12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p>
                        <m:r>
                          <a:rPr lang="en-US" altLang="ko-KR" sz="12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p>
                    <m:d>
                      <m:dPr>
                        <m:ctrlPr>
                          <a:rPr lang="en-US" altLang="ko-KR" sz="1200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ko-KR" sz="12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d>
                    <m:r>
                      <a:rPr lang="en-US" altLang="ko-KR" sz="1200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∙</m:t>
                    </m:r>
                    <m:r>
                      <a:rPr lang="en-US" altLang="ko-KR" sz="1200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𝑅</m:t>
                    </m:r>
                    <m:d>
                      <m:dPr>
                        <m:ctrlPr>
                          <a:rPr lang="en-US" altLang="ko-KR" sz="1200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ko-KR" sz="1200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𝑛</m:t>
                        </m:r>
                        <m:r>
                          <a:rPr lang="en-US" altLang="ko-KR" sz="1200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+137</m:t>
                        </m:r>
                      </m:e>
                    </m:d>
                    <m:r>
                      <a:rPr lang="en-US" altLang="ko-KR" sz="1200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altLang="ko-KR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/>
                <a:r>
                  <a:rPr lang="en-US" altLang="ko-KR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Cross correlation between </a:t>
                </a:r>
                <a14:m>
                  <m:oMath xmlns:m="http://schemas.openxmlformats.org/officeDocument/2006/math">
                    <m:r>
                      <a:rPr lang="en-US" altLang="ko-KR" sz="1600" b="0" i="1" smtClean="0">
                        <a:latin typeface="Cambria Math"/>
                        <a:cs typeface="Times New Roman" panose="02020603050405020304" pitchFamily="18" charset="0"/>
                      </a:rPr>
                      <m:t>𝐷</m:t>
                    </m:r>
                    <m:d>
                      <m:dPr>
                        <m:ctrlPr>
                          <a:rPr lang="en-US" altLang="ko-KR" sz="160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ko-KR" sz="1600" i="1">
                            <a:latin typeface="Cambria Math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d>
                  </m:oMath>
                </a14:m>
                <a:r>
                  <a:rPr lang="en-US" altLang="ko-KR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and modified </a:t>
                </a:r>
                <a:r>
                  <a:rPr lang="en-US" altLang="ko-KR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reference </a:t>
                </a:r>
                <a:r>
                  <a:rPr lang="en-US" altLang="ko-KR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NB-PSS </a:t>
                </a:r>
                <a:r>
                  <a:rPr lang="en-US" altLang="ko-KR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signal </a:t>
                </a:r>
                <a14:m>
                  <m:oMath xmlns:m="http://schemas.openxmlformats.org/officeDocument/2006/math">
                    <m:r>
                      <a:rPr lang="en-US" altLang="ko-KR" sz="1600" i="1">
                        <a:latin typeface="Cambria Math"/>
                        <a:cs typeface="Times New Roman" panose="02020603050405020304" pitchFamily="18" charset="0"/>
                      </a:rPr>
                      <m:t>𝑃</m:t>
                    </m:r>
                    <m:d>
                      <m:dPr>
                        <m:ctrlPr>
                          <a:rPr lang="en-US" altLang="ko-KR" sz="160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ko-KR" sz="1600" i="1">
                            <a:latin typeface="Cambria Math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d>
                  </m:oMath>
                </a14:m>
                <a:endParaRPr lang="en-US" altLang="ko-KR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/>
                <a:r>
                  <a:rPr lang="en-US" altLang="ko-KR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Where </a:t>
                </a:r>
                <a14:m>
                  <m:oMath xmlns:m="http://schemas.openxmlformats.org/officeDocument/2006/math">
                    <m:r>
                      <a:rPr lang="en-US" altLang="ko-KR" sz="1400" i="1">
                        <a:latin typeface="Cambria Math"/>
                        <a:cs typeface="Times New Roman" panose="02020603050405020304" pitchFamily="18" charset="0"/>
                      </a:rPr>
                      <m:t>𝑃</m:t>
                    </m:r>
                    <m:d>
                      <m:dPr>
                        <m:ctrlPr>
                          <a:rPr lang="en-US" altLang="ko-KR" sz="140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ko-KR" sz="1400" i="1">
                            <a:latin typeface="Cambria Math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d>
                  </m:oMath>
                </a14:m>
                <a:r>
                  <a:rPr lang="en-US" altLang="ko-KR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pre-generated by differential operation between adjacent </a:t>
                </a:r>
                <a:r>
                  <a:rPr lang="en-US" altLang="ko-KR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OFDM symbols</a:t>
                </a:r>
                <a:endParaRPr lang="en-US" altLang="ko-KR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/>
                <a14:m>
                  <m:oMath xmlns:m="http://schemas.openxmlformats.org/officeDocument/2006/math">
                    <m:r>
                      <a:rPr lang="en-US" altLang="ko-KR" sz="1200" b="0" i="1" smtClean="0">
                        <a:latin typeface="Cambria Math"/>
                        <a:cs typeface="Times New Roman" panose="02020603050405020304" pitchFamily="18" charset="0"/>
                      </a:rPr>
                      <m:t>𝑃</m:t>
                    </m:r>
                    <m:d>
                      <m:dPr>
                        <m:ctrlPr>
                          <a:rPr lang="en-US" altLang="ko-KR" sz="1200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ko-KR" sz="12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d>
                    <m:r>
                      <a:rPr lang="en-US" altLang="ko-KR" sz="1200" b="0" i="1" smtClean="0"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ko-KR" sz="1200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sSubSup>
                          <m:sSubSupPr>
                            <m:ctrlPr>
                              <a:rPr lang="en-US" altLang="ko-KR" sz="1200" i="1"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ko-KR" sz="1200" i="1">
                                <a:latin typeface="Cambria Math"/>
                                <a:cs typeface="Times New Roman" panose="02020603050405020304" pitchFamily="18" charset="0"/>
                              </a:rPr>
                              <m:t>𝑃</m:t>
                            </m:r>
                          </m:e>
                          <m:sub/>
                          <m:sup>
                            <m:r>
                              <a:rPr lang="en-US" altLang="ko-KR" sz="1200" i="1">
                                <a:latin typeface="Cambria Math"/>
                                <a:cs typeface="Times New Roman" panose="02020603050405020304" pitchFamily="18" charset="0"/>
                              </a:rPr>
                              <m:t>∗</m:t>
                            </m:r>
                          </m:sup>
                        </m:sSubSup>
                      </m:e>
                      <m:sub>
                        <m:r>
                          <a:rPr lang="en-US" altLang="ko-KR" sz="12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𝑟𝑒𝑓</m:t>
                        </m:r>
                      </m:sub>
                    </m:sSub>
                    <m:d>
                      <m:dPr>
                        <m:ctrlPr>
                          <a:rPr lang="en-US" altLang="ko-KR" sz="1200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ko-KR" sz="12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d>
                    <m:r>
                      <a:rPr lang="en-US" altLang="ko-KR" sz="1200" b="0" i="1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altLang="ko-KR" sz="1200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∙</m:t>
                    </m:r>
                    <m:sSub>
                      <m:sSubPr>
                        <m:ctrlPr>
                          <a:rPr lang="en-US" altLang="ko-KR" sz="1200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ko-KR" sz="1200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  <m:sub>
                        <m:r>
                          <a:rPr lang="en-US" altLang="ko-KR" sz="1200" b="0" i="1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𝑟𝑒𝑓</m:t>
                        </m:r>
                      </m:sub>
                    </m:sSub>
                    <m:d>
                      <m:dPr>
                        <m:ctrlPr>
                          <a:rPr lang="en-US" altLang="ko-KR" sz="120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ko-KR" sz="1200" i="1">
                            <a:latin typeface="Cambria Math"/>
                            <a:cs typeface="Times New Roman" panose="02020603050405020304" pitchFamily="18" charset="0"/>
                          </a:rPr>
                          <m:t>𝑛</m:t>
                        </m:r>
                        <m:r>
                          <a:rPr lang="en-US" altLang="ko-KR" sz="12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+137</m:t>
                        </m:r>
                      </m:e>
                    </m:d>
                    <m:r>
                      <a:rPr lang="en-US" altLang="ko-KR" sz="1200" b="0" i="1" smtClean="0">
                        <a:latin typeface="Cambria Math"/>
                        <a:cs typeface="Times New Roman" panose="02020603050405020304" pitchFamily="18" charset="0"/>
                      </a:rPr>
                      <m:t>, </m:t>
                    </m:r>
                    <m:sSub>
                      <m:sSubPr>
                        <m:ctrlPr>
                          <a:rPr lang="en-US" altLang="ko-KR" sz="1200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ko-KR" sz="12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      </m:t>
                        </m:r>
                        <m:r>
                          <a:rPr lang="en-US" altLang="ko-KR" sz="12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  <m:sub>
                        <m:r>
                          <a:rPr lang="en-US" altLang="ko-KR" sz="12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𝑟𝑒𝑓</m:t>
                        </m:r>
                      </m:sub>
                    </m:sSub>
                    <m:d>
                      <m:dPr>
                        <m:ctrlPr>
                          <a:rPr lang="en-US" altLang="ko-KR" sz="1200" b="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ko-KR" sz="12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d>
                    <m:r>
                      <a:rPr lang="en-US" altLang="ko-KR" sz="1200" b="0" i="1" smtClean="0">
                        <a:latin typeface="Cambria Math"/>
                        <a:cs typeface="Times New Roman" panose="02020603050405020304" pitchFamily="18" charset="0"/>
                      </a:rPr>
                      <m:t> :</m:t>
                    </m:r>
                    <m:r>
                      <m:rPr>
                        <m:sty m:val="p"/>
                      </m:rPr>
                      <a:rPr lang="en-US" altLang="ko-KR" sz="1200" b="0" i="0" smtClean="0">
                        <a:latin typeface="Cambria Math"/>
                        <a:cs typeface="Times New Roman" panose="02020603050405020304" pitchFamily="18" charset="0"/>
                      </a:rPr>
                      <m:t>reference</m:t>
                    </m:r>
                  </m:oMath>
                </a14:m>
                <a:r>
                  <a:rPr lang="en-US" altLang="ko-KR" sz="1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NB-PSS signal</a:t>
                </a:r>
              </a:p>
              <a:p>
                <a:pPr lvl="1"/>
                <a:r>
                  <a:rPr lang="en-US" altLang="ko-KR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Obtain estimated timing by finding peak of correlator outputs</a:t>
                </a:r>
              </a:p>
              <a:p>
                <a:pPr lvl="1"/>
                <a:r>
                  <a:rPr lang="en-US" altLang="ko-KR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CFO estimation with the obtained timing</a:t>
                </a:r>
              </a:p>
              <a:p>
                <a:endParaRPr lang="en-US" altLang="ko-KR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altLang="ko-KR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If NB-PSS detection in a single </a:t>
                </a:r>
                <a:r>
                  <a:rPr lang="en-US" altLang="ko-KR" sz="20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subframe</a:t>
                </a:r>
                <a:r>
                  <a:rPr lang="en-US" altLang="ko-KR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not successful, perform detection over accumulated NB-PSS </a:t>
                </a:r>
                <a:r>
                  <a:rPr lang="en-US" altLang="ko-K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signals over multiple </a:t>
                </a:r>
                <a:r>
                  <a:rPr lang="en-US" altLang="ko-KR" sz="20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subframes</a:t>
                </a:r>
                <a:endParaRPr lang="en-US" altLang="ko-KR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/>
                <a:r>
                  <a:rPr lang="en-US" altLang="ko-KR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Threshold test for the NB-PSS correlator output to have false alarm rate of 0.1 %</a:t>
                </a:r>
              </a:p>
              <a:p>
                <a:endParaRPr lang="en-US" altLang="ko-KR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/>
                <a:endParaRPr lang="en-US" altLang="ko-KR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altLang="ko-K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/>
                <a:endParaRPr lang="en-US" altLang="ko-KR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/>
                <a:endParaRPr lang="en-US" altLang="ko-KR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/>
                <a:endParaRPr lang="en-US" altLang="ko-KR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/>
                <a:endParaRPr lang="en-US" altLang="ko-KR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/>
                <a:endParaRPr lang="en-US" altLang="ko-KR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1268760"/>
                <a:ext cx="8229600" cy="5040560"/>
              </a:xfrm>
              <a:blipFill rotWithShape="1">
                <a:blip r:embed="rId2"/>
                <a:stretch>
                  <a:fillRect l="-667" t="-60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308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4467144"/>
            <a:ext cx="4320480" cy="2166902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35" y="4435821"/>
            <a:ext cx="4176464" cy="2229548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NB-PSS detection details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내용 개체 틀 4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268760"/>
                <a:ext cx="8229600" cy="5589240"/>
              </a:xfrm>
            </p:spPr>
            <p:txBody>
              <a:bodyPr>
                <a:normAutofit/>
              </a:bodyPr>
              <a:lstStyle/>
              <a:p>
                <a:r>
                  <a:rPr lang="en-US" altLang="ko-KR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Correlation property of </a:t>
                </a:r>
                <a14:m>
                  <m:oMath xmlns:m="http://schemas.openxmlformats.org/officeDocument/2006/math">
                    <m:r>
                      <a:rPr lang="en-US" altLang="ko-KR" sz="2000" i="1">
                        <a:latin typeface="Cambria Math"/>
                        <a:cs typeface="Times New Roman" panose="02020603050405020304" pitchFamily="18" charset="0"/>
                      </a:rPr>
                      <m:t>𝑃</m:t>
                    </m:r>
                    <m:d>
                      <m:dPr>
                        <m:ctrlPr>
                          <a:rPr lang="en-US" altLang="ko-KR" sz="200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ko-KR" sz="2000" i="1">
                            <a:latin typeface="Cambria Math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</m:d>
                  </m:oMath>
                </a14:m>
                <a:r>
                  <a:rPr lang="en-US" altLang="ko-KR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depending on a cover code</a:t>
                </a:r>
                <a:endParaRPr lang="en-US" altLang="ko-KR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altLang="ko-KR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altLang="ko-K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altLang="ko-KR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altLang="ko-KR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altLang="ko-KR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altLang="ko-KR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          </a:t>
                </a:r>
              </a:p>
              <a:p>
                <a:pPr marL="0" indent="0">
                  <a:buNone/>
                </a:pPr>
                <a:r>
                  <a:rPr lang="en-US" altLang="ko-K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altLang="ko-KR" sz="1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With </a:t>
                </a:r>
                <a:r>
                  <a:rPr lang="en-US" altLang="ko-KR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cover code (root index : 1)                  </a:t>
                </a:r>
                <a:r>
                  <a:rPr lang="en-US" altLang="ko-KR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         </a:t>
                </a:r>
                <a:r>
                  <a:rPr lang="en-US" altLang="ko-KR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</a:t>
                </a:r>
                <a:r>
                  <a:rPr lang="en-US" altLang="ko-KR" sz="1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Without </a:t>
                </a:r>
                <a:r>
                  <a:rPr lang="en-US" altLang="ko-KR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cover code (root index : 1) </a:t>
                </a:r>
              </a:p>
              <a:p>
                <a:pPr marL="0" indent="0">
                  <a:buNone/>
                </a:pPr>
                <a:endParaRPr lang="en-US" altLang="ko-KR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altLang="ko-KR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altLang="ko-KR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altLang="ko-KR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altLang="ko-KR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altLang="ko-KR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altLang="ko-KR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altLang="ko-KR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altLang="ko-KR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</a:p>
            </p:txBody>
          </p:sp>
        </mc:Choice>
        <mc:Fallback xmlns="">
          <p:sp>
            <p:nvSpPr>
              <p:cNvPr id="5" name="내용 개체 틀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268760"/>
                <a:ext cx="8229600" cy="5589240"/>
              </a:xfrm>
              <a:blipFill rotWithShape="1">
                <a:blip r:embed="rId4"/>
                <a:stretch>
                  <a:fillRect l="-593" t="-54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그림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772816"/>
            <a:ext cx="4104456" cy="2232248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772816"/>
            <a:ext cx="4258544" cy="2248272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827881" y="6495546"/>
            <a:ext cx="82803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With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cover code (root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indices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5, 6)                 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Without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cover code (root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indices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5, 6)</a:t>
            </a:r>
            <a:endParaRPr lang="en-US" altLang="ko-K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541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NB-PSS detection details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4116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ko-KR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ko-K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ko-KR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ko-K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ko-KR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  </a:t>
            </a:r>
          </a:p>
          <a:p>
            <a:pPr marL="0" indent="0">
              <a:buNone/>
            </a:pPr>
            <a:r>
              <a:rPr lang="nl-NL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With cover code (root </a:t>
            </a:r>
            <a:r>
              <a:rPr lang="nl-NL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indices : </a:t>
            </a:r>
            <a:r>
              <a:rPr lang="nl-NL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nl-NL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5, 6, </a:t>
            </a:r>
            <a:r>
              <a:rPr lang="nl-NL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7)     </a:t>
            </a:r>
            <a:r>
              <a:rPr lang="nl-NL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nl-NL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Without </a:t>
            </a:r>
            <a:r>
              <a:rPr lang="nl-NL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cover code </a:t>
            </a:r>
            <a:r>
              <a:rPr lang="nl-NL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(root </a:t>
            </a:r>
            <a:r>
              <a:rPr lang="nl-NL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indices : </a:t>
            </a:r>
            <a:r>
              <a:rPr lang="nl-NL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nl-NL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5, 6, 7)</a:t>
            </a:r>
            <a:endParaRPr lang="en-US" altLang="ko-K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ko-KR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ko-KR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68760"/>
            <a:ext cx="4392488" cy="2229548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268760"/>
            <a:ext cx="4248472" cy="2229548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717032"/>
            <a:ext cx="4392488" cy="2376264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500" y="3809020"/>
            <a:ext cx="4374996" cy="2356284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539552" y="6110352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With </a:t>
            </a:r>
            <a:r>
              <a:rPr lang="nl-NL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cover code </a:t>
            </a:r>
            <a:r>
              <a:rPr lang="nl-NL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(root </a:t>
            </a:r>
            <a:r>
              <a:rPr lang="nl-NL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indices : </a:t>
            </a:r>
            <a:r>
              <a:rPr lang="nl-NL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1, 2, 3, 4, 5, 6, 7, 8, 9, 10)                     Without </a:t>
            </a:r>
            <a:r>
              <a:rPr lang="nl-NL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cover code (root indices : 1, 2, 3, 4, 5, 6, 7, 8, 9, 10)</a:t>
            </a:r>
            <a:endParaRPr lang="en-US" altLang="ko-K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ko-K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27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NB-PSS detection details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41168"/>
          </a:xfrm>
        </p:spPr>
        <p:txBody>
          <a:bodyPr>
            <a:normAutofit/>
          </a:bodyPr>
          <a:lstStyle/>
          <a:p>
            <a:pPr lvl="1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cover code is essential to improve the correlation property. </a:t>
            </a:r>
          </a:p>
          <a:p>
            <a:pPr lvl="1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Without cover code, NB-PSS with 1, 2, or 4 ZC sequences shows bad correlation property</a:t>
            </a:r>
          </a:p>
          <a:p>
            <a:pPr lvl="1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case of NB-PSS with 10 ZC sequences, cover code can improve correlation property</a:t>
            </a:r>
          </a:p>
          <a:p>
            <a:pPr lvl="1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is no significant difference in correlation property (in terms of the 2</a:t>
            </a:r>
            <a:r>
              <a:rPr lang="en-US" altLang="ko-KR" sz="16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nd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peak performance) when the number of ZC sequences in NB-PSS is 2, 4, and 10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cover code   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marL="0" indent="0">
              <a:buNone/>
            </a:pPr>
            <a:endParaRPr lang="en-US" altLang="ko-KR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ko-KR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altLang="ko-KR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70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NB-PSS detection details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616624"/>
          </a:xfrm>
        </p:spPr>
        <p:txBody>
          <a:bodyPr>
            <a:normAutofit lnSpcReduction="10000"/>
          </a:bodyPr>
          <a:lstStyle/>
          <a:p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After differential operation, hierarchical correlation with binary cover code can be still applied to reduce computational complexity</a:t>
            </a:r>
          </a:p>
          <a:p>
            <a:pPr lvl="1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Computational complexity depends on the number of reference ZC sequences after differential operation</a:t>
            </a:r>
          </a:p>
          <a:p>
            <a:pPr lvl="1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Notation: N (short ZC sequence length), L(PSS burst length)</a:t>
            </a:r>
          </a:p>
          <a:p>
            <a:pPr lvl="1"/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Assume NB-PSS with 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ZC 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sequence: </a:t>
            </a:r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e.g.,): 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same root </a:t>
            </a:r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index in each OFDM 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symbol</a:t>
            </a:r>
            <a:endParaRPr lang="en-US" altLang="ko-KR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number of reference P(n) sequence is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lvl="2"/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Computational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complexity: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N*L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operation </a:t>
            </a:r>
          </a:p>
          <a:p>
            <a:pPr lvl="1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Assume NB-PSS with 2 ZC sequences: e.g.,): root index in each OFDM symbol {5,6,5,6,5,6,5,6,5,6,5}</a:t>
            </a:r>
            <a:endParaRPr lang="en-US" altLang="ko-KR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number of reference P(n) sequence is 2: two sequences have complex conjugate relation</a:t>
            </a:r>
          </a:p>
          <a:p>
            <a:pPr lvl="2"/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Computational complexity: 2*N*L operation </a:t>
            </a:r>
          </a:p>
          <a:p>
            <a:pPr lvl="2"/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complex conjugate relation, further complexity reduction may be possible</a:t>
            </a:r>
            <a:endParaRPr lang="en-US" altLang="ko-KR" sz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Assume NB-PSS with 4 ZC sequences: e.g.,): root index in each OFDM symbol {5,6,4,7,5,6,5,7,5,6,4}</a:t>
            </a:r>
            <a:endParaRPr lang="en-US" altLang="ko-KR" sz="1600" baseline="-25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number of reference P(n) sequence is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ko-K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Computational complexity: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3*N*L operation</a:t>
            </a:r>
          </a:p>
          <a:p>
            <a:pPr lvl="1"/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Assume NB-PSS with 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ZC sequences: </a:t>
            </a:r>
            <a:r>
              <a:rPr lang="en-US" altLang="ko-KR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e.g.,) </a:t>
            </a:r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{1,10,2,9,3,8,4,7,5,6,5}</a:t>
            </a:r>
          </a:p>
          <a:p>
            <a:pPr lvl="2"/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number of reference P(n) sequence is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10: a pair of sequences have complex conjugate relation</a:t>
            </a:r>
            <a:endParaRPr lang="en-US" altLang="ko-K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Computational complexity: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10*N*L operation</a:t>
            </a:r>
          </a:p>
          <a:p>
            <a:pPr lvl="1"/>
            <a:r>
              <a:rPr lang="en-US" altLang="ko-KR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required memory to store the reference NB-PSS sequence will also increase when the number of reference ZC sequences increases</a:t>
            </a:r>
          </a:p>
          <a:p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Reasonable compromise will be 2 ZC sequences in NB-PSS</a:t>
            </a:r>
            <a:endParaRPr lang="en-US" altLang="ko-K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altLang="ko-KR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35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3512</TotalTime>
  <Words>1027</Words>
  <Application>Microsoft Office PowerPoint</Application>
  <PresentationFormat>화면 슬라이드 쇼(4:3)</PresentationFormat>
  <Paragraphs>171</Paragraphs>
  <Slides>11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2" baseType="lpstr">
      <vt:lpstr>Office 테마</vt:lpstr>
      <vt:lpstr>NB-IoT Synchronization Signal Design</vt:lpstr>
      <vt:lpstr>Proposal on NB-IoT PSS</vt:lpstr>
      <vt:lpstr>PowerPoint 프레젠테이션</vt:lpstr>
      <vt:lpstr>NB-PSS sequence proposal</vt:lpstr>
      <vt:lpstr>NB-PSS detection details</vt:lpstr>
      <vt:lpstr>NB-PSS detection details</vt:lpstr>
      <vt:lpstr>NB-PSS detection details</vt:lpstr>
      <vt:lpstr>NB-PSS detection details</vt:lpstr>
      <vt:lpstr>NB-PSS detection details</vt:lpstr>
      <vt:lpstr>Evaluation assumption</vt:lpstr>
      <vt:lpstr>NB-PSS sequence comparison</vt:lpstr>
    </vt:vector>
  </TitlesOfParts>
  <Company>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Corporation</dc:creator>
  <cp:lastModifiedBy>Hyangsun</cp:lastModifiedBy>
  <cp:revision>71</cp:revision>
  <dcterms:created xsi:type="dcterms:W3CDTF">2006-10-05T04:04:58Z</dcterms:created>
  <dcterms:modified xsi:type="dcterms:W3CDTF">2016-02-19T10:57:57Z</dcterms:modified>
</cp:coreProperties>
</file>