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6" r:id="rId2"/>
    <p:sldId id="261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 preferSingleView="1">
    <p:restoredLeft sz="17001" autoAdjust="0"/>
    <p:restoredTop sz="94660"/>
  </p:normalViewPr>
  <p:slideViewPr>
    <p:cSldViewPr snapToGrid="0">
      <p:cViewPr varScale="1">
        <p:scale>
          <a:sx n="76" d="100"/>
          <a:sy n="76" d="100"/>
        </p:scale>
        <p:origin x="132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A5457-50C8-49A6-88C1-6AA5622A1A22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12148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A5457-50C8-49A6-88C1-6AA5622A1A22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04159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A5457-50C8-49A6-88C1-6AA5622A1A22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83255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A5457-50C8-49A6-88C1-6AA5622A1A22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249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A5457-50C8-49A6-88C1-6AA5622A1A22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90344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A5457-50C8-49A6-88C1-6AA5622A1A22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71245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A5457-50C8-49A6-88C1-6AA5622A1A22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22395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A5457-50C8-49A6-88C1-6AA5622A1A22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52627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A5457-50C8-49A6-88C1-6AA5622A1A22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60758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A5457-50C8-49A6-88C1-6AA5622A1A22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0355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A5457-50C8-49A6-88C1-6AA5622A1A22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35666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AA5457-50C8-49A6-88C1-6AA5622A1A22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72189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235200"/>
            <a:ext cx="9144000" cy="2387600"/>
          </a:xfrm>
        </p:spPr>
        <p:txBody>
          <a:bodyPr/>
          <a:lstStyle/>
          <a:p>
            <a:r>
              <a:rPr lang="en-US" dirty="0" smtClean="0"/>
              <a:t>WF on NB-PBCH Rate Matching and Repetition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5028297"/>
            <a:ext cx="9144000" cy="1655762"/>
          </a:xfrm>
        </p:spPr>
        <p:txBody>
          <a:bodyPr/>
          <a:lstStyle/>
          <a:p>
            <a:r>
              <a:rPr lang="en-US" dirty="0" smtClean="0"/>
              <a:t>Qualcomm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524000" y="355491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ko-KR" b="1" dirty="0"/>
              <a:t>3GPP TSG RAN WG1 Meeting #84</a:t>
            </a:r>
            <a:r>
              <a:rPr lang="en-US" altLang="ko-KR" sz="1800" b="1" dirty="0"/>
              <a:t>	                                                 	</a:t>
            </a:r>
            <a:r>
              <a:rPr lang="en-US" altLang="ko-KR" sz="1800" b="1" dirty="0" smtClean="0"/>
              <a:t>        </a:t>
            </a:r>
            <a:r>
              <a:rPr lang="en-US" altLang="ko-KR" b="1" dirty="0" smtClean="0"/>
              <a:t>R1-161443</a:t>
            </a:r>
            <a:endParaRPr lang="ko-KR" altLang="ko-KR" sz="1800" dirty="0"/>
          </a:p>
          <a:p>
            <a:pPr>
              <a:buFont typeface="Arial" panose="020B0604020202020204" pitchFamily="34" charset="0"/>
              <a:buNone/>
            </a:pPr>
            <a:r>
              <a:rPr lang="en-US" altLang="ko-KR" b="1" dirty="0"/>
              <a:t>St Julian’s, Malta, 15th - 19th February 2016</a:t>
            </a:r>
            <a:endParaRPr lang="ko-KR" altLang="ko-KR" sz="1800" dirty="0"/>
          </a:p>
        </p:txBody>
      </p:sp>
    </p:spTree>
    <p:extLst>
      <p:ext uri="{BB962C8B-B14F-4D97-AF65-F5344CB8AC3E}">
        <p14:creationId xmlns:p14="http://schemas.microsoft.com/office/powerpoint/2010/main" val="38738220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en-US" dirty="0"/>
              <a:t>In FDD mode, NB-PBCH is transmitted in </a:t>
            </a:r>
            <a:r>
              <a:rPr lang="en-US" dirty="0" err="1"/>
              <a:t>subframe</a:t>
            </a:r>
            <a:r>
              <a:rPr lang="en-US" dirty="0"/>
              <a:t> 0 in every radio frame</a:t>
            </a:r>
          </a:p>
          <a:p>
            <a:pPr lvl="0"/>
            <a:r>
              <a:rPr lang="en-US" dirty="0"/>
              <a:t>In FDD mode, NB-PBCH does not use the first 3 symbols in a </a:t>
            </a:r>
            <a:r>
              <a:rPr lang="en-US" dirty="0" err="1"/>
              <a:t>subframe</a:t>
            </a:r>
            <a:r>
              <a:rPr lang="en-US" dirty="0"/>
              <a:t> at least in in-band operation</a:t>
            </a:r>
          </a:p>
          <a:p>
            <a:pPr lvl="0"/>
            <a:r>
              <a:rPr lang="en-US" dirty="0"/>
              <a:t>For stand-alone and guard band operations, in the </a:t>
            </a:r>
            <a:r>
              <a:rPr lang="en-US" dirty="0" err="1"/>
              <a:t>subframe</a:t>
            </a:r>
            <a:r>
              <a:rPr lang="en-US" dirty="0"/>
              <a:t> transmitted NB-PBCH, the first 3 symbols contains no NB-PBCH</a:t>
            </a:r>
          </a:p>
          <a:p>
            <a:pPr lvl="0"/>
            <a:r>
              <a:rPr lang="en-US" dirty="0"/>
              <a:t>NB-PBCH is rate matched around 4 port LTE CRS location based on PCID from NB-SSS</a:t>
            </a:r>
          </a:p>
          <a:p>
            <a:pPr lvl="1"/>
            <a:r>
              <a:rPr lang="en-US" dirty="0"/>
              <a:t>It is not precluded the PCID from NB-SSS is different from the LTE PCID</a:t>
            </a:r>
          </a:p>
          <a:p>
            <a:pPr lvl="2"/>
            <a:r>
              <a:rPr lang="en-US" dirty="0"/>
              <a:t>Note that the PCID from NB-SSS and the LTE PCID indicate the same LTE CRS position</a:t>
            </a:r>
          </a:p>
          <a:p>
            <a:pPr lvl="0"/>
            <a:r>
              <a:rPr lang="en-US" dirty="0"/>
              <a:t>The time interval where MIB remains unchanged is 640 </a:t>
            </a:r>
            <a:r>
              <a:rPr lang="en-US" dirty="0" err="1"/>
              <a:t>ms</a:t>
            </a:r>
            <a:endParaRPr lang="en-US" dirty="0"/>
          </a:p>
          <a:p>
            <a:r>
              <a:rPr lang="en-US" dirty="0"/>
              <a:t>NB-PBCH consists of 8 independently decodable blocks of 80 </a:t>
            </a:r>
            <a:r>
              <a:rPr lang="en-US" dirty="0" err="1"/>
              <a:t>ms</a:t>
            </a:r>
            <a:r>
              <a:rPr lang="en-US" dirty="0"/>
              <a:t> </a:t>
            </a:r>
            <a:r>
              <a:rPr lang="en-US" dirty="0" smtClean="0"/>
              <a:t>duration</a:t>
            </a:r>
          </a:p>
          <a:p>
            <a:pPr lvl="0"/>
            <a:r>
              <a:rPr lang="en-US" dirty="0"/>
              <a:t>From RAN1 point of views, NB-MIB can be 34-bit payload and has a 16-bit </a:t>
            </a:r>
            <a:r>
              <a:rPr lang="en-US" dirty="0" smtClean="0"/>
              <a:t>CRC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30738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NB-PBCH Rate Matching and </a:t>
            </a:r>
            <a:r>
              <a:rPr lang="en-US" dirty="0" err="1" smtClean="0"/>
              <a:t>Repeatition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1514901"/>
            <a:ext cx="10515600" cy="4662062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In FDD mode</a:t>
            </a:r>
            <a:r>
              <a:rPr lang="en-US" dirty="0" smtClean="0"/>
              <a:t>, after CRC attachment and channel coding, the NB-MIB is rate matched to </a:t>
            </a:r>
            <a:r>
              <a:rPr lang="en-US" i="1" dirty="0" smtClean="0"/>
              <a:t>E</a:t>
            </a:r>
            <a:r>
              <a:rPr lang="en-US" dirty="0" smtClean="0"/>
              <a:t>=1600 bits </a:t>
            </a:r>
            <a:r>
              <a:rPr lang="en-GB" dirty="0" smtClean="0"/>
              <a:t>according </a:t>
            </a:r>
            <a:r>
              <a:rPr lang="en-GB" dirty="0" smtClean="0"/>
              <a:t>to </a:t>
            </a:r>
            <a:r>
              <a:rPr lang="en-GB" dirty="0"/>
              <a:t>Section 5.3.1.3 in </a:t>
            </a:r>
            <a:r>
              <a:rPr lang="en-US" dirty="0"/>
              <a:t>TS 36.212 </a:t>
            </a:r>
            <a:endParaRPr lang="en-US" dirty="0" smtClean="0"/>
          </a:p>
          <a:p>
            <a:pPr lvl="1"/>
            <a:r>
              <a:rPr lang="en-US" i="1" dirty="0" smtClean="0"/>
              <a:t>Assuming CRC is always masked. </a:t>
            </a:r>
          </a:p>
          <a:p>
            <a:pPr lvl="1"/>
            <a:endParaRPr lang="en-US" i="1" baseline="-25000" dirty="0" smtClean="0"/>
          </a:p>
          <a:p>
            <a:r>
              <a:rPr lang="en-GB" dirty="0" smtClean="0"/>
              <a:t>The rate matched bits are scrambled with a sequence of length 1600 </a:t>
            </a:r>
          </a:p>
          <a:p>
            <a:pPr lvl="1"/>
            <a:r>
              <a:rPr lang="en-GB" dirty="0"/>
              <a:t>The scrambling sequence for the NB-PBCH is given in 7.2 of TS </a:t>
            </a:r>
            <a:r>
              <a:rPr lang="en-GB" dirty="0" smtClean="0"/>
              <a:t>36.211 and </a:t>
            </a:r>
            <a:r>
              <a:rPr lang="en-GB" dirty="0"/>
              <a:t>is initialized with the NB-</a:t>
            </a:r>
            <a:r>
              <a:rPr lang="en-GB" dirty="0" err="1"/>
              <a:t>IoT</a:t>
            </a:r>
            <a:r>
              <a:rPr lang="en-GB" dirty="0"/>
              <a:t> Physical Cell Identifier (PCI) in each radio frame fulfilling </a:t>
            </a:r>
            <a:r>
              <a:rPr lang="en-GB" dirty="0" err="1"/>
              <a:t>n</a:t>
            </a:r>
            <a:r>
              <a:rPr lang="en-GB" baseline="-25000" dirty="0" err="1"/>
              <a:t>f</a:t>
            </a:r>
            <a:r>
              <a:rPr lang="en-GB" dirty="0"/>
              <a:t> mod 64 = 0 where </a:t>
            </a:r>
            <a:r>
              <a:rPr lang="en-GB" dirty="0" err="1"/>
              <a:t>n</a:t>
            </a:r>
            <a:r>
              <a:rPr lang="en-GB" baseline="-25000" dirty="0" err="1"/>
              <a:t>f</a:t>
            </a:r>
            <a:r>
              <a:rPr lang="en-GB" dirty="0"/>
              <a:t> is the System Frame Number (SFN</a:t>
            </a:r>
            <a:r>
              <a:rPr lang="en-GB" dirty="0" smtClean="0"/>
              <a:t>)</a:t>
            </a:r>
          </a:p>
          <a:p>
            <a:pPr lvl="1"/>
            <a:endParaRPr lang="en-GB" dirty="0" smtClean="0"/>
          </a:p>
          <a:p>
            <a:r>
              <a:rPr lang="en-GB" dirty="0" smtClean="0"/>
              <a:t>The scrambled bits, denoted by </a:t>
            </a:r>
            <a:r>
              <a:rPr lang="en-US" i="1" dirty="0" err="1" smtClean="0"/>
              <a:t>e</a:t>
            </a:r>
            <a:r>
              <a:rPr lang="en-US" i="1" baseline="-25000" dirty="0" err="1" smtClean="0"/>
              <a:t>n</a:t>
            </a:r>
            <a:r>
              <a:rPr lang="en-US" i="1" dirty="0" smtClean="0"/>
              <a:t>, n=0, 1,…,1599,</a:t>
            </a:r>
            <a:r>
              <a:rPr lang="en-GB" dirty="0" smtClean="0"/>
              <a:t>  are then used to generate 8 copies of different cyclic shifts. The i-</a:t>
            </a:r>
            <a:r>
              <a:rPr lang="en-GB" dirty="0" err="1" smtClean="0"/>
              <a:t>th</a:t>
            </a:r>
            <a:r>
              <a:rPr lang="en-GB" dirty="0" smtClean="0"/>
              <a:t> copy, i=0, 1, 2,..7, is </a:t>
            </a:r>
            <a:r>
              <a:rPr lang="en-US" i="1" dirty="0" err="1" smtClean="0"/>
              <a:t>e</a:t>
            </a:r>
            <a:r>
              <a:rPr lang="en-US" i="1" baseline="30000" dirty="0" err="1" smtClean="0"/>
              <a:t>i</a:t>
            </a:r>
            <a:r>
              <a:rPr lang="en-US" i="1" baseline="-25000" dirty="0" err="1" smtClean="0"/>
              <a:t>mod</a:t>
            </a:r>
            <a:r>
              <a:rPr lang="en-US" i="1" baseline="-25000" dirty="0" smtClean="0"/>
              <a:t>(n+200*i,1600)</a:t>
            </a:r>
            <a:r>
              <a:rPr lang="en-US" i="1" dirty="0" smtClean="0"/>
              <a:t>, </a:t>
            </a:r>
            <a:r>
              <a:rPr lang="en-US" i="1" dirty="0"/>
              <a:t>n=0</a:t>
            </a:r>
            <a:r>
              <a:rPr lang="en-US" i="1" dirty="0" smtClean="0"/>
              <a:t>, 1,…, 1599 .</a:t>
            </a:r>
          </a:p>
          <a:p>
            <a:endParaRPr lang="en-US" i="1" dirty="0" smtClean="0"/>
          </a:p>
          <a:p>
            <a:r>
              <a:rPr lang="en-US" i="1" dirty="0" smtClean="0"/>
              <a:t>The i-</a:t>
            </a:r>
            <a:r>
              <a:rPr lang="en-US" i="1" dirty="0" err="1" smtClean="0"/>
              <a:t>th</a:t>
            </a:r>
            <a:r>
              <a:rPr lang="en-GB" dirty="0" smtClean="0"/>
              <a:t> block of 1600 bits are then  mapped </a:t>
            </a:r>
            <a:r>
              <a:rPr lang="en-GB" dirty="0"/>
              <a:t>to </a:t>
            </a:r>
            <a:r>
              <a:rPr lang="en-GB" dirty="0" smtClean="0"/>
              <a:t>the resource </a:t>
            </a:r>
            <a:r>
              <a:rPr lang="en-GB" dirty="0"/>
              <a:t>elements </a:t>
            </a:r>
            <a:r>
              <a:rPr lang="en-GB" dirty="0" smtClean="0"/>
              <a:t>of the </a:t>
            </a:r>
            <a:r>
              <a:rPr lang="en-GB" i="1" dirty="0" smtClean="0"/>
              <a:t>i</a:t>
            </a:r>
            <a:r>
              <a:rPr lang="en-GB" dirty="0" smtClean="0"/>
              <a:t>-</a:t>
            </a:r>
            <a:r>
              <a:rPr lang="en-GB" dirty="0" err="1" smtClean="0"/>
              <a:t>th</a:t>
            </a:r>
            <a:r>
              <a:rPr lang="en-GB" dirty="0" smtClean="0"/>
              <a:t> block of 80ms duration, in </a:t>
            </a:r>
            <a:r>
              <a:rPr lang="en-GB" dirty="0"/>
              <a:t>a frequency </a:t>
            </a:r>
            <a:r>
              <a:rPr lang="en-GB" dirty="0" smtClean="0"/>
              <a:t>first, </a:t>
            </a:r>
            <a:r>
              <a:rPr lang="en-GB" dirty="0"/>
              <a:t>time second </a:t>
            </a:r>
            <a:r>
              <a:rPr lang="en-GB" dirty="0" smtClean="0"/>
              <a:t>fashion.</a:t>
            </a:r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40541941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323</Words>
  <Application>Microsoft Office PowerPoint</Application>
  <PresentationFormat>Widescreen</PresentationFormat>
  <Paragraphs>24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맑은 고딕</vt:lpstr>
      <vt:lpstr>Arial</vt:lpstr>
      <vt:lpstr>Calibri</vt:lpstr>
      <vt:lpstr>Calibri Light</vt:lpstr>
      <vt:lpstr>Office Theme</vt:lpstr>
      <vt:lpstr>WF on NB-PBCH Rate Matching and Repetition</vt:lpstr>
      <vt:lpstr>Background</vt:lpstr>
      <vt:lpstr>NB-PBCH Rate Matching and Repeatition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>CTPClassification=CTP_PUBLIC:VisualMarkings=</cp:keywords>
  <cp:lastModifiedBy/>
  <cp:revision>1</cp:revision>
  <dcterms:created xsi:type="dcterms:W3CDTF">2016-02-18T17:45:35Z</dcterms:created>
  <dcterms:modified xsi:type="dcterms:W3CDTF">2016-02-19T11:50:36Z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3ff8e2f2-3ac3-4ecc-897d-789100294e43</vt:lpwstr>
  </property>
  <property fmtid="{D5CDD505-2E9C-101B-9397-08002B2CF9AE}" pid="3" name="CTP_TimeStamp">
    <vt:lpwstr>2016-02-18 20:06:00Z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AdHocReviewCycleID">
    <vt:i4>1510737521</vt:i4>
  </property>
  <property fmtid="{D5CDD505-2E9C-101B-9397-08002B2CF9AE}" pid="9" name="_NewReviewCycle">
    <vt:lpwstr/>
  </property>
</Properties>
</file>