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NB-PDSCH Scrambling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</a:t>
            </a:r>
            <a:r>
              <a:rPr lang="en-US" dirty="0" err="1" smtClean="0"/>
              <a:t>MediaTek</a:t>
            </a:r>
            <a:r>
              <a:rPr lang="en-US" smtClean="0"/>
              <a:t>, ZTE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 smtClean="0"/>
              <a:t>R1-161436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NB-PDSCH Scrambling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The </a:t>
            </a:r>
            <a:r>
              <a:rPr lang="en-GB" dirty="0"/>
              <a:t>scrambling sequence </a:t>
            </a:r>
            <a:r>
              <a:rPr lang="en-GB" dirty="0" smtClean="0"/>
              <a:t>for NB-PDSCH is according to Section 7.2 of TS 36.211</a:t>
            </a:r>
          </a:p>
          <a:p>
            <a:r>
              <a:rPr lang="en-GB" dirty="0" smtClean="0"/>
              <a:t>If </a:t>
            </a:r>
            <a:r>
              <a:rPr lang="en-GB" dirty="0"/>
              <a:t>the </a:t>
            </a:r>
            <a:r>
              <a:rPr lang="en-GB" dirty="0" err="1"/>
              <a:t>codeword</a:t>
            </a:r>
            <a:r>
              <a:rPr lang="en-GB" dirty="0"/>
              <a:t> is mapped to </a:t>
            </a:r>
            <a:r>
              <a:rPr lang="en-GB" dirty="0" smtClean="0"/>
              <a:t>more than one </a:t>
            </a:r>
            <a:r>
              <a:rPr lang="en-GB" dirty="0" err="1" smtClean="0"/>
              <a:t>subframe</a:t>
            </a:r>
            <a:r>
              <a:rPr lang="en-GB" dirty="0" smtClean="0"/>
              <a:t>, the </a:t>
            </a:r>
            <a:r>
              <a:rPr lang="en-GB" dirty="0"/>
              <a:t>scrambling sequence generator </a:t>
            </a:r>
            <a:r>
              <a:rPr lang="en-GB" dirty="0" smtClean="0"/>
              <a:t>is initialised </a:t>
            </a:r>
            <a:r>
              <a:rPr lang="en-GB" dirty="0"/>
              <a:t>at the start of each </a:t>
            </a:r>
            <a:r>
              <a:rPr lang="en-GB" dirty="0" err="1" smtClean="0"/>
              <a:t>codeword</a:t>
            </a:r>
            <a:r>
              <a:rPr lang="en-GB" dirty="0" smtClean="0"/>
              <a:t> and at the start of each repetition thereof, i.e., after each potential “early termination point”</a:t>
            </a:r>
          </a:p>
          <a:p>
            <a:r>
              <a:rPr lang="en-GB" dirty="0"/>
              <a:t>If the </a:t>
            </a:r>
            <a:r>
              <a:rPr lang="en-GB" dirty="0" err="1"/>
              <a:t>codeword</a:t>
            </a:r>
            <a:r>
              <a:rPr lang="en-GB" dirty="0"/>
              <a:t> is mapped to </a:t>
            </a:r>
            <a:r>
              <a:rPr lang="en-GB" dirty="0" smtClean="0"/>
              <a:t>a single </a:t>
            </a:r>
            <a:r>
              <a:rPr lang="en-GB" dirty="0" err="1" smtClean="0"/>
              <a:t>subframe</a:t>
            </a:r>
            <a:r>
              <a:rPr lang="en-GB" dirty="0"/>
              <a:t>, the scrambling sequence initialization is </a:t>
            </a:r>
            <a:r>
              <a:rPr lang="en-GB" dirty="0" smtClean="0"/>
              <a:t>FFS</a:t>
            </a:r>
          </a:p>
          <a:p>
            <a:r>
              <a:rPr lang="en-US" dirty="0" smtClean="0"/>
              <a:t>The </a:t>
            </a:r>
            <a:r>
              <a:rPr lang="en-GB" dirty="0"/>
              <a:t>initialisation value </a:t>
            </a:r>
            <a:r>
              <a:rPr lang="en-GB" dirty="0" err="1" smtClean="0"/>
              <a:t>c</a:t>
            </a:r>
            <a:r>
              <a:rPr lang="en-GB" baseline="-25000" dirty="0" err="1" smtClean="0"/>
              <a:t>init</a:t>
            </a:r>
            <a:r>
              <a:rPr lang="en-GB" dirty="0" smtClean="0"/>
              <a:t> is according to Section 6.3.1 of TS 36.211</a:t>
            </a:r>
            <a:r>
              <a:rPr lang="en-US" dirty="0"/>
              <a:t> </a:t>
            </a:r>
            <a:r>
              <a:rPr lang="en-US" dirty="0" smtClean="0"/>
              <a:t>for the LTE PDSCH</a:t>
            </a:r>
          </a:p>
          <a:p>
            <a:pPr lvl="1"/>
            <a:r>
              <a:rPr lang="en-US" dirty="0" smtClean="0"/>
              <a:t>FFS: </a:t>
            </a:r>
            <a:r>
              <a:rPr lang="en-US" dirty="0" err="1" smtClean="0"/>
              <a:t>c</a:t>
            </a:r>
            <a:r>
              <a:rPr lang="en-US" baseline="-25000" dirty="0" err="1" smtClean="0"/>
              <a:t>init</a:t>
            </a:r>
            <a:r>
              <a:rPr lang="en-US" dirty="0" smtClean="0"/>
              <a:t> also depends on the radio frame number and/or repetition number in case scheduling window is agreed</a:t>
            </a:r>
          </a:p>
          <a:p>
            <a:r>
              <a:rPr lang="en-US" dirty="0" smtClean="0"/>
              <a:t>Note: support </a:t>
            </a:r>
            <a:r>
              <a:rPr lang="en-US" dirty="0"/>
              <a:t>of symbol level combining is not </a:t>
            </a:r>
            <a:r>
              <a:rPr lang="en-US" dirty="0" smtClean="0"/>
              <a:t>precluded </a:t>
            </a:r>
            <a:r>
              <a:rPr lang="en-GB" dirty="0"/>
              <a:t>(see Appendix)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r>
              <a:rPr lang="en-US" smtClean="0"/>
              <a:t>: Examples </a:t>
            </a:r>
            <a:r>
              <a:rPr lang="en-US" dirty="0" smtClean="0"/>
              <a:t>of possible RE mappings</a:t>
            </a:r>
            <a:endParaRPr lang="en-US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152400" y="142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3219450" y="1422400"/>
            <a:ext cx="6057900" cy="1828800"/>
            <a:chOff x="1133" y="9418"/>
            <a:chExt cx="9540" cy="2880"/>
          </a:xfrm>
        </p:grpSpPr>
        <p:sp>
          <p:nvSpPr>
            <p:cNvPr id="6" name="AutoShape 43"/>
            <p:cNvSpPr>
              <a:spLocks noChangeAspect="1" noChangeArrowheads="1" noTextEdit="1"/>
            </p:cNvSpPr>
            <p:nvPr/>
          </p:nvSpPr>
          <p:spPr bwMode="auto">
            <a:xfrm>
              <a:off x="1133" y="9418"/>
              <a:ext cx="9540" cy="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42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41"/>
            <p:cNvSpPr>
              <a:spLocks noChangeArrowheads="1"/>
            </p:cNvSpPr>
            <p:nvPr/>
          </p:nvSpPr>
          <p:spPr bwMode="auto">
            <a:xfrm>
              <a:off x="1830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40"/>
            <p:cNvSpPr>
              <a:spLocks noChangeArrowheads="1"/>
            </p:cNvSpPr>
            <p:nvPr/>
          </p:nvSpPr>
          <p:spPr bwMode="auto">
            <a:xfrm>
              <a:off x="2190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2550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38"/>
            <p:cNvSpPr>
              <a:spLocks noChangeArrowheads="1"/>
            </p:cNvSpPr>
            <p:nvPr/>
          </p:nvSpPr>
          <p:spPr bwMode="auto">
            <a:xfrm>
              <a:off x="2910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37"/>
            <p:cNvSpPr>
              <a:spLocks noChangeArrowheads="1"/>
            </p:cNvSpPr>
            <p:nvPr/>
          </p:nvSpPr>
          <p:spPr bwMode="auto">
            <a:xfrm>
              <a:off x="3270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36"/>
            <p:cNvSpPr>
              <a:spLocks noChangeArrowheads="1"/>
            </p:cNvSpPr>
            <p:nvPr/>
          </p:nvSpPr>
          <p:spPr bwMode="auto">
            <a:xfrm>
              <a:off x="3626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35"/>
            <p:cNvSpPr>
              <a:spLocks noChangeArrowheads="1"/>
            </p:cNvSpPr>
            <p:nvPr/>
          </p:nvSpPr>
          <p:spPr bwMode="auto">
            <a:xfrm>
              <a:off x="3963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34"/>
            <p:cNvSpPr>
              <a:spLocks noChangeArrowheads="1"/>
            </p:cNvSpPr>
            <p:nvPr/>
          </p:nvSpPr>
          <p:spPr bwMode="auto">
            <a:xfrm>
              <a:off x="4323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4683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504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31"/>
            <p:cNvSpPr>
              <a:spLocks noChangeArrowheads="1"/>
            </p:cNvSpPr>
            <p:nvPr/>
          </p:nvSpPr>
          <p:spPr bwMode="auto">
            <a:xfrm>
              <a:off x="5403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30"/>
            <p:cNvSpPr>
              <a:spLocks noChangeArrowheads="1"/>
            </p:cNvSpPr>
            <p:nvPr/>
          </p:nvSpPr>
          <p:spPr bwMode="auto">
            <a:xfrm>
              <a:off x="5759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9"/>
            <p:cNvSpPr>
              <a:spLocks noChangeArrowheads="1"/>
            </p:cNvSpPr>
            <p:nvPr/>
          </p:nvSpPr>
          <p:spPr bwMode="auto">
            <a:xfrm>
              <a:off x="6096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6456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6816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7176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753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1499" y="10318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auto">
            <a:xfrm>
              <a:off x="2190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H="1">
              <a:off x="3626" y="10319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4323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H="1">
              <a:off x="5767" y="10320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Text Box 19"/>
            <p:cNvSpPr txBox="1">
              <a:spLocks noChangeArrowheads="1"/>
            </p:cNvSpPr>
            <p:nvPr/>
          </p:nvSpPr>
          <p:spPr bwMode="auto">
            <a:xfrm>
              <a:off x="6456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18"/>
            <p:cNvSpPr>
              <a:spLocks noChangeShapeType="1"/>
            </p:cNvSpPr>
            <p:nvPr/>
          </p:nvSpPr>
          <p:spPr bwMode="auto">
            <a:xfrm>
              <a:off x="3630" y="977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2726" y="9598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>
              <a:off x="5763" y="977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4859" y="9598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Line 14"/>
            <p:cNvSpPr>
              <a:spLocks noChangeShapeType="1"/>
            </p:cNvSpPr>
            <p:nvPr/>
          </p:nvSpPr>
          <p:spPr bwMode="auto">
            <a:xfrm>
              <a:off x="7898" y="9771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6994" y="9591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1652" y="11038"/>
              <a:ext cx="2158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1830" y="11758"/>
              <a:ext cx="3244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frequency tracking error precludes symbol combining of similar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Line 10"/>
            <p:cNvSpPr>
              <a:spLocks noChangeShapeType="1"/>
            </p:cNvSpPr>
            <p:nvPr/>
          </p:nvSpPr>
          <p:spPr bwMode="auto">
            <a:xfrm>
              <a:off x="3090" y="11398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7899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8"/>
            <p:cNvSpPr>
              <a:spLocks noChangeArrowheads="1"/>
            </p:cNvSpPr>
            <p:nvPr/>
          </p:nvSpPr>
          <p:spPr bwMode="auto">
            <a:xfrm>
              <a:off x="8236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8596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8956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5"/>
            <p:cNvSpPr>
              <a:spLocks noChangeArrowheads="1"/>
            </p:cNvSpPr>
            <p:nvPr/>
          </p:nvSpPr>
          <p:spPr bwMode="auto">
            <a:xfrm>
              <a:off x="9316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967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3"/>
            <p:cNvSpPr>
              <a:spLocks noChangeShapeType="1"/>
            </p:cNvSpPr>
            <p:nvPr/>
          </p:nvSpPr>
          <p:spPr bwMode="auto">
            <a:xfrm flipH="1">
              <a:off x="7907" y="10320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Text Box 2"/>
            <p:cNvSpPr txBox="1">
              <a:spLocks noChangeArrowheads="1"/>
            </p:cNvSpPr>
            <p:nvPr/>
          </p:nvSpPr>
          <p:spPr bwMode="auto">
            <a:xfrm>
              <a:off x="8596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8" name="Rectangle 86"/>
          <p:cNvSpPr>
            <a:spLocks noChangeArrowheads="1"/>
          </p:cNvSpPr>
          <p:nvPr/>
        </p:nvSpPr>
        <p:spPr bwMode="auto">
          <a:xfrm>
            <a:off x="152400" y="3327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9" name="Group 53"/>
          <p:cNvGrpSpPr>
            <a:grpSpLocks noChangeAspect="1"/>
          </p:cNvGrpSpPr>
          <p:nvPr/>
        </p:nvGrpSpPr>
        <p:grpSpPr bwMode="auto">
          <a:xfrm>
            <a:off x="3219450" y="3327400"/>
            <a:ext cx="6057900" cy="1714500"/>
            <a:chOff x="1133" y="9598"/>
            <a:chExt cx="9540" cy="2700"/>
          </a:xfrm>
        </p:grpSpPr>
        <p:sp>
          <p:nvSpPr>
            <p:cNvPr id="50" name="AutoShape 85"/>
            <p:cNvSpPr>
              <a:spLocks noChangeAspect="1" noChangeArrowheads="1" noTextEdit="1"/>
            </p:cNvSpPr>
            <p:nvPr/>
          </p:nvSpPr>
          <p:spPr bwMode="auto">
            <a:xfrm>
              <a:off x="1133" y="9598"/>
              <a:ext cx="9540" cy="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84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83"/>
            <p:cNvSpPr>
              <a:spLocks noChangeArrowheads="1"/>
            </p:cNvSpPr>
            <p:nvPr/>
          </p:nvSpPr>
          <p:spPr bwMode="auto">
            <a:xfrm>
              <a:off x="1830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82"/>
            <p:cNvSpPr>
              <a:spLocks noChangeArrowheads="1"/>
            </p:cNvSpPr>
            <p:nvPr/>
          </p:nvSpPr>
          <p:spPr bwMode="auto">
            <a:xfrm>
              <a:off x="284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81"/>
            <p:cNvSpPr>
              <a:spLocks noChangeShapeType="1"/>
            </p:cNvSpPr>
            <p:nvPr/>
          </p:nvSpPr>
          <p:spPr bwMode="auto">
            <a:xfrm>
              <a:off x="9021" y="9771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Text Box 80"/>
            <p:cNvSpPr txBox="1">
              <a:spLocks noChangeArrowheads="1"/>
            </p:cNvSpPr>
            <p:nvPr/>
          </p:nvSpPr>
          <p:spPr bwMode="auto">
            <a:xfrm>
              <a:off x="7973" y="9598"/>
              <a:ext cx="2313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first 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1652" y="11038"/>
              <a:ext cx="381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Text Box 78"/>
            <p:cNvSpPr txBox="1">
              <a:spLocks noChangeArrowheads="1"/>
            </p:cNvSpPr>
            <p:nvPr/>
          </p:nvSpPr>
          <p:spPr bwMode="auto">
            <a:xfrm>
              <a:off x="1830" y="11758"/>
              <a:ext cx="5243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symbol combining possible between adjacent subframes since frequency tracking is relatively stable between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Line 77"/>
            <p:cNvSpPr>
              <a:spLocks noChangeShapeType="1"/>
            </p:cNvSpPr>
            <p:nvPr/>
          </p:nvSpPr>
          <p:spPr bwMode="auto">
            <a:xfrm>
              <a:off x="1986" y="11285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76"/>
            <p:cNvSpPr>
              <a:spLocks noChangeArrowheads="1"/>
            </p:cNvSpPr>
            <p:nvPr/>
          </p:nvSpPr>
          <p:spPr bwMode="auto">
            <a:xfrm>
              <a:off x="428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75"/>
            <p:cNvSpPr>
              <a:spLocks noChangeArrowheads="1"/>
            </p:cNvSpPr>
            <p:nvPr/>
          </p:nvSpPr>
          <p:spPr bwMode="auto">
            <a:xfrm>
              <a:off x="967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74"/>
            <p:cNvSpPr>
              <a:spLocks noChangeShapeType="1"/>
            </p:cNvSpPr>
            <p:nvPr/>
          </p:nvSpPr>
          <p:spPr bwMode="auto">
            <a:xfrm flipH="1">
              <a:off x="1499" y="10309"/>
              <a:ext cx="853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Text Box 73"/>
            <p:cNvSpPr txBox="1">
              <a:spLocks noChangeArrowheads="1"/>
            </p:cNvSpPr>
            <p:nvPr/>
          </p:nvSpPr>
          <p:spPr bwMode="auto">
            <a:xfrm>
              <a:off x="5361" y="995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72"/>
            <p:cNvSpPr>
              <a:spLocks noChangeArrowheads="1"/>
            </p:cNvSpPr>
            <p:nvPr/>
          </p:nvSpPr>
          <p:spPr bwMode="auto">
            <a:xfrm>
              <a:off x="2167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71"/>
            <p:cNvSpPr>
              <a:spLocks noChangeArrowheads="1"/>
            </p:cNvSpPr>
            <p:nvPr/>
          </p:nvSpPr>
          <p:spPr bwMode="auto">
            <a:xfrm>
              <a:off x="2504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320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69"/>
            <p:cNvSpPr>
              <a:spLocks noChangeArrowheads="1"/>
            </p:cNvSpPr>
            <p:nvPr/>
          </p:nvSpPr>
          <p:spPr bwMode="auto">
            <a:xfrm>
              <a:off x="356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8"/>
            <p:cNvSpPr>
              <a:spLocks noChangeArrowheads="1"/>
            </p:cNvSpPr>
            <p:nvPr/>
          </p:nvSpPr>
          <p:spPr bwMode="auto">
            <a:xfrm>
              <a:off x="392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464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500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536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4"/>
            <p:cNvSpPr>
              <a:spLocks noChangeArrowheads="1"/>
            </p:cNvSpPr>
            <p:nvPr/>
          </p:nvSpPr>
          <p:spPr bwMode="auto">
            <a:xfrm>
              <a:off x="572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608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62"/>
            <p:cNvSpPr>
              <a:spLocks noChangeArrowheads="1"/>
            </p:cNvSpPr>
            <p:nvPr/>
          </p:nvSpPr>
          <p:spPr bwMode="auto">
            <a:xfrm>
              <a:off x="644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61"/>
            <p:cNvSpPr>
              <a:spLocks noChangeArrowheads="1"/>
            </p:cNvSpPr>
            <p:nvPr/>
          </p:nvSpPr>
          <p:spPr bwMode="auto">
            <a:xfrm>
              <a:off x="680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716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59"/>
            <p:cNvSpPr>
              <a:spLocks noChangeArrowheads="1"/>
            </p:cNvSpPr>
            <p:nvPr/>
          </p:nvSpPr>
          <p:spPr bwMode="auto">
            <a:xfrm>
              <a:off x="752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788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57"/>
            <p:cNvSpPr>
              <a:spLocks noChangeArrowheads="1"/>
            </p:cNvSpPr>
            <p:nvPr/>
          </p:nvSpPr>
          <p:spPr bwMode="auto">
            <a:xfrm>
              <a:off x="824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56"/>
            <p:cNvSpPr>
              <a:spLocks noChangeArrowheads="1"/>
            </p:cNvSpPr>
            <p:nvPr/>
          </p:nvSpPr>
          <p:spPr bwMode="auto">
            <a:xfrm>
              <a:off x="8595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55"/>
            <p:cNvSpPr>
              <a:spLocks noChangeArrowheads="1"/>
            </p:cNvSpPr>
            <p:nvPr/>
          </p:nvSpPr>
          <p:spPr bwMode="auto">
            <a:xfrm>
              <a:off x="8951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54"/>
            <p:cNvSpPr>
              <a:spLocks noChangeArrowheads="1"/>
            </p:cNvSpPr>
            <p:nvPr/>
          </p:nvSpPr>
          <p:spPr bwMode="auto">
            <a:xfrm>
              <a:off x="931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" name="Rectangle 125"/>
          <p:cNvSpPr>
            <a:spLocks noChangeArrowheads="1"/>
          </p:cNvSpPr>
          <p:nvPr/>
        </p:nvSpPr>
        <p:spPr bwMode="auto">
          <a:xfrm>
            <a:off x="152400" y="497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3" name="Group 90"/>
          <p:cNvGrpSpPr>
            <a:grpSpLocks noChangeAspect="1"/>
          </p:cNvGrpSpPr>
          <p:nvPr/>
        </p:nvGrpSpPr>
        <p:grpSpPr bwMode="auto">
          <a:xfrm>
            <a:off x="3219450" y="4978400"/>
            <a:ext cx="6057900" cy="1714500"/>
            <a:chOff x="1133" y="9598"/>
            <a:chExt cx="9540" cy="2700"/>
          </a:xfrm>
        </p:grpSpPr>
        <p:sp>
          <p:nvSpPr>
            <p:cNvPr id="84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1133" y="9598"/>
              <a:ext cx="9540" cy="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23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22"/>
            <p:cNvSpPr>
              <a:spLocks noChangeArrowheads="1"/>
            </p:cNvSpPr>
            <p:nvPr/>
          </p:nvSpPr>
          <p:spPr bwMode="auto">
            <a:xfrm>
              <a:off x="1830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21"/>
            <p:cNvSpPr>
              <a:spLocks noChangeArrowheads="1"/>
            </p:cNvSpPr>
            <p:nvPr/>
          </p:nvSpPr>
          <p:spPr bwMode="auto">
            <a:xfrm>
              <a:off x="2167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20"/>
            <p:cNvSpPr>
              <a:spLocks noChangeShapeType="1"/>
            </p:cNvSpPr>
            <p:nvPr/>
          </p:nvSpPr>
          <p:spPr bwMode="auto">
            <a:xfrm>
              <a:off x="5744" y="995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Text Box 119"/>
            <p:cNvSpPr txBox="1">
              <a:spLocks noChangeArrowheads="1"/>
            </p:cNvSpPr>
            <p:nvPr/>
          </p:nvSpPr>
          <p:spPr bwMode="auto">
            <a:xfrm>
              <a:off x="4683" y="9778"/>
              <a:ext cx="2313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first 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Freeform 118"/>
            <p:cNvSpPr>
              <a:spLocks/>
            </p:cNvSpPr>
            <p:nvPr/>
          </p:nvSpPr>
          <p:spPr bwMode="auto">
            <a:xfrm>
              <a:off x="1652" y="11038"/>
              <a:ext cx="381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Text Box 117"/>
            <p:cNvSpPr txBox="1">
              <a:spLocks noChangeArrowheads="1"/>
            </p:cNvSpPr>
            <p:nvPr/>
          </p:nvSpPr>
          <p:spPr bwMode="auto">
            <a:xfrm>
              <a:off x="1830" y="11758"/>
              <a:ext cx="5243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symbol combining possible between adjacent subframes since frequency tracking is relatively stable between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Line 116"/>
            <p:cNvSpPr>
              <a:spLocks noChangeShapeType="1"/>
            </p:cNvSpPr>
            <p:nvPr/>
          </p:nvSpPr>
          <p:spPr bwMode="auto">
            <a:xfrm>
              <a:off x="1986" y="11285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5"/>
            <p:cNvSpPr>
              <a:spLocks noChangeArrowheads="1"/>
            </p:cNvSpPr>
            <p:nvPr/>
          </p:nvSpPr>
          <p:spPr bwMode="auto">
            <a:xfrm>
              <a:off x="2887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4"/>
            <p:cNvSpPr>
              <a:spLocks noChangeShapeType="1"/>
            </p:cNvSpPr>
            <p:nvPr/>
          </p:nvSpPr>
          <p:spPr bwMode="auto">
            <a:xfrm flipH="1">
              <a:off x="1499" y="10309"/>
              <a:ext cx="853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Text Box 113"/>
            <p:cNvSpPr txBox="1">
              <a:spLocks noChangeArrowheads="1"/>
            </p:cNvSpPr>
            <p:nvPr/>
          </p:nvSpPr>
          <p:spPr bwMode="auto">
            <a:xfrm>
              <a:off x="2726" y="11285"/>
              <a:ext cx="182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repetition cycle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112"/>
            <p:cNvSpPr>
              <a:spLocks noChangeArrowheads="1"/>
            </p:cNvSpPr>
            <p:nvPr/>
          </p:nvSpPr>
          <p:spPr bwMode="auto">
            <a:xfrm>
              <a:off x="2527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11"/>
            <p:cNvSpPr>
              <a:spLocks noChangeArrowheads="1"/>
            </p:cNvSpPr>
            <p:nvPr/>
          </p:nvSpPr>
          <p:spPr bwMode="auto">
            <a:xfrm>
              <a:off x="3247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10"/>
            <p:cNvSpPr>
              <a:spLocks noChangeArrowheads="1"/>
            </p:cNvSpPr>
            <p:nvPr/>
          </p:nvSpPr>
          <p:spPr bwMode="auto">
            <a:xfrm>
              <a:off x="3607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3967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08"/>
            <p:cNvSpPr>
              <a:spLocks noChangeArrowheads="1"/>
            </p:cNvSpPr>
            <p:nvPr/>
          </p:nvSpPr>
          <p:spPr bwMode="auto">
            <a:xfrm>
              <a:off x="432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468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06"/>
            <p:cNvSpPr>
              <a:spLocks noChangeArrowheads="1"/>
            </p:cNvSpPr>
            <p:nvPr/>
          </p:nvSpPr>
          <p:spPr bwMode="auto">
            <a:xfrm>
              <a:off x="5043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5"/>
            <p:cNvSpPr>
              <a:spLocks noChangeArrowheads="1"/>
            </p:cNvSpPr>
            <p:nvPr/>
          </p:nvSpPr>
          <p:spPr bwMode="auto">
            <a:xfrm>
              <a:off x="5399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744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6081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2"/>
            <p:cNvSpPr>
              <a:spLocks noChangeArrowheads="1"/>
            </p:cNvSpPr>
            <p:nvPr/>
          </p:nvSpPr>
          <p:spPr bwMode="auto">
            <a:xfrm>
              <a:off x="6418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1"/>
            <p:cNvSpPr>
              <a:spLocks noChangeArrowheads="1"/>
            </p:cNvSpPr>
            <p:nvPr/>
          </p:nvSpPr>
          <p:spPr bwMode="auto">
            <a:xfrm>
              <a:off x="7138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00"/>
            <p:cNvSpPr>
              <a:spLocks noChangeArrowheads="1"/>
            </p:cNvSpPr>
            <p:nvPr/>
          </p:nvSpPr>
          <p:spPr bwMode="auto">
            <a:xfrm>
              <a:off x="6778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99"/>
            <p:cNvSpPr>
              <a:spLocks noChangeArrowheads="1"/>
            </p:cNvSpPr>
            <p:nvPr/>
          </p:nvSpPr>
          <p:spPr bwMode="auto">
            <a:xfrm>
              <a:off x="7498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98"/>
            <p:cNvSpPr>
              <a:spLocks noChangeArrowheads="1"/>
            </p:cNvSpPr>
            <p:nvPr/>
          </p:nvSpPr>
          <p:spPr bwMode="auto">
            <a:xfrm>
              <a:off x="7858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97"/>
            <p:cNvSpPr>
              <a:spLocks noChangeArrowheads="1"/>
            </p:cNvSpPr>
            <p:nvPr/>
          </p:nvSpPr>
          <p:spPr bwMode="auto">
            <a:xfrm>
              <a:off x="8218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96"/>
            <p:cNvSpPr>
              <a:spLocks noChangeArrowheads="1"/>
            </p:cNvSpPr>
            <p:nvPr/>
          </p:nvSpPr>
          <p:spPr bwMode="auto">
            <a:xfrm>
              <a:off x="8574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95"/>
            <p:cNvSpPr>
              <a:spLocks noChangeArrowheads="1"/>
            </p:cNvSpPr>
            <p:nvPr/>
          </p:nvSpPr>
          <p:spPr bwMode="auto">
            <a:xfrm>
              <a:off x="8934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94"/>
            <p:cNvSpPr>
              <a:spLocks noChangeArrowheads="1"/>
            </p:cNvSpPr>
            <p:nvPr/>
          </p:nvSpPr>
          <p:spPr bwMode="auto">
            <a:xfrm>
              <a:off x="9294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93"/>
            <p:cNvSpPr>
              <a:spLocks noChangeArrowheads="1"/>
            </p:cNvSpPr>
            <p:nvPr/>
          </p:nvSpPr>
          <p:spPr bwMode="auto">
            <a:xfrm>
              <a:off x="9650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92"/>
            <p:cNvSpPr>
              <a:spLocks noChangeShapeType="1"/>
            </p:cNvSpPr>
            <p:nvPr/>
          </p:nvSpPr>
          <p:spPr bwMode="auto">
            <a:xfrm flipH="1">
              <a:off x="1473" y="11218"/>
              <a:ext cx="4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Text Box 91"/>
            <p:cNvSpPr txBox="1">
              <a:spLocks noChangeArrowheads="1"/>
            </p:cNvSpPr>
            <p:nvPr/>
          </p:nvSpPr>
          <p:spPr bwMode="auto">
            <a:xfrm>
              <a:off x="3450" y="9965"/>
              <a:ext cx="77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8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NB-PDSCH Scrambling</vt:lpstr>
      <vt:lpstr>NB-PDSCH Scrambling</vt:lpstr>
      <vt:lpstr>Appendix: Examples of possible RE mappings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2016-02-19T08:33:11Z</dcterms:created>
  <dcterms:modified xsi:type="dcterms:W3CDTF">2016-02-19T08:33:29Z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7df337c2-0a3e-4ba9-b1cb-ad68b7a7813c</vt:lpwstr>
  </property>
  <property fmtid="{D5CDD505-2E9C-101B-9397-08002B2CF9AE}" pid="3" name="CTP_TimeStamp">
    <vt:lpwstr>2016-02-19 08:33:28Z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