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60" r:id="rId6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C8B90-2F54-48B6-829E-CD08A7CD0645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A7D7-D2F6-42F7-88A7-49EAFD7CF3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11096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C8B90-2F54-48B6-829E-CD08A7CD0645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A7D7-D2F6-42F7-88A7-49EAFD7CF3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30343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C8B90-2F54-48B6-829E-CD08A7CD0645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A7D7-D2F6-42F7-88A7-49EAFD7CF3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76028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C8B90-2F54-48B6-829E-CD08A7CD0645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A7D7-D2F6-42F7-88A7-49EAFD7CF3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159598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C8B90-2F54-48B6-829E-CD08A7CD0645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A7D7-D2F6-42F7-88A7-49EAFD7CF3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13893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C8B90-2F54-48B6-829E-CD08A7CD0645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A7D7-D2F6-42F7-88A7-49EAFD7CF3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6904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C8B90-2F54-48B6-829E-CD08A7CD0645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A7D7-D2F6-42F7-88A7-49EAFD7CF3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56861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C8B90-2F54-48B6-829E-CD08A7CD0645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A7D7-D2F6-42F7-88A7-49EAFD7CF3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0985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C8B90-2F54-48B6-829E-CD08A7CD0645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A7D7-D2F6-42F7-88A7-49EAFD7CF3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53403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C8B90-2F54-48B6-829E-CD08A7CD0645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A7D7-D2F6-42F7-88A7-49EAFD7CF3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7813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C8B90-2F54-48B6-829E-CD08A7CD0645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A7D7-D2F6-42F7-88A7-49EAFD7CF3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39543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1C8B90-2F54-48B6-829E-CD08A7CD0645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82A7D7-D2F6-42F7-88A7-49EAFD7CF3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1515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WF </a:t>
            </a:r>
            <a:r>
              <a:rPr lang="en-US" dirty="0" smtClean="0"/>
              <a:t>on hopping patterns of NB-PRACH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</a:t>
            </a:r>
            <a:r>
              <a:rPr lang="en-US" smtClean="0"/>
              <a:t>HiSilicon</a:t>
            </a:r>
            <a:r>
              <a:rPr lang="en-US" dirty="0" smtClean="0"/>
              <a:t>, Ericsson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smtClean="0">
                <a:latin typeface="Arial" charset="0"/>
              </a:rPr>
              <a:t>R1-161428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99566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#84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St. Julian’s, Malta, 15th - 19th February 2016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7.2.1.2.2</a:t>
            </a:r>
            <a:endParaRPr lang="ja-JP" altLang="en-US" sz="1800" dirty="0"/>
          </a:p>
        </p:txBody>
      </p:sp>
    </p:spTree>
    <p:extLst>
      <p:ext uri="{BB962C8B-B14F-4D97-AF65-F5344CB8AC3E}">
        <p14:creationId xmlns:p14="http://schemas.microsoft.com/office/powerpoint/2010/main" xmlns="" val="2977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b="1" u="sng" dirty="0"/>
              <a:t>Agreements:</a:t>
            </a:r>
            <a:endParaRPr lang="sv-SE" dirty="0"/>
          </a:p>
          <a:p>
            <a:pPr lvl="0"/>
            <a:r>
              <a:rPr lang="en-GB" dirty="0"/>
              <a:t>NB-PRACH uses a subcarrier spacing of 3.75kHz </a:t>
            </a:r>
            <a:endParaRPr lang="sv-SE" dirty="0"/>
          </a:p>
          <a:p>
            <a:pPr lvl="0"/>
            <a:r>
              <a:rPr lang="en-GB" dirty="0"/>
              <a:t>2 CP lengths are provided to support different cell sizes</a:t>
            </a:r>
            <a:endParaRPr lang="sv-SE" dirty="0"/>
          </a:p>
          <a:p>
            <a:pPr lvl="1"/>
            <a:r>
              <a:rPr lang="en-GB" dirty="0"/>
              <a:t>66.7 us and 266.7 us</a:t>
            </a:r>
            <a:endParaRPr lang="sv-SE" dirty="0"/>
          </a:p>
          <a:p>
            <a:pPr lvl="0"/>
            <a:r>
              <a:rPr lang="en-GB" dirty="0"/>
              <a:t>Hopping is between groups of 6 symbols</a:t>
            </a:r>
            <a:endParaRPr lang="sv-SE" dirty="0"/>
          </a:p>
          <a:p>
            <a:pPr lvl="1"/>
            <a:r>
              <a:rPr lang="en-GB" dirty="0"/>
              <a:t>Details of hopping pattern FFS</a:t>
            </a:r>
            <a:endParaRPr lang="sv-SE" dirty="0"/>
          </a:p>
          <a:p>
            <a:pPr lvl="0"/>
            <a:r>
              <a:rPr lang="en-GB" dirty="0" smtClean="0"/>
              <a:t>First </a:t>
            </a:r>
            <a:r>
              <a:rPr lang="en-GB" dirty="0"/>
              <a:t>level </a:t>
            </a:r>
            <a:r>
              <a:rPr lang="en-GB" dirty="0" smtClean="0"/>
              <a:t>fixed size hopping </a:t>
            </a:r>
            <a:r>
              <a:rPr lang="en-GB" dirty="0"/>
              <a:t>is used between 1</a:t>
            </a:r>
            <a:r>
              <a:rPr lang="en-GB" baseline="30000" dirty="0"/>
              <a:t>st</a:t>
            </a:r>
            <a:r>
              <a:rPr lang="en-GB" dirty="0"/>
              <a:t>/2</a:t>
            </a:r>
            <a:r>
              <a:rPr lang="en-GB" baseline="30000" dirty="0"/>
              <a:t>nd</a:t>
            </a:r>
            <a:r>
              <a:rPr lang="en-GB" dirty="0"/>
              <a:t> and between 3</a:t>
            </a:r>
            <a:r>
              <a:rPr lang="en-GB" baseline="30000" dirty="0"/>
              <a:t>rd</a:t>
            </a:r>
            <a:r>
              <a:rPr lang="en-GB" dirty="0"/>
              <a:t>/4</a:t>
            </a:r>
            <a:r>
              <a:rPr lang="en-GB" baseline="30000" dirty="0"/>
              <a:t>th</a:t>
            </a:r>
            <a:r>
              <a:rPr lang="en-GB" dirty="0"/>
              <a:t> symbol groups</a:t>
            </a:r>
            <a:endParaRPr lang="sv-SE" dirty="0"/>
          </a:p>
          <a:p>
            <a:pPr lvl="0"/>
            <a:r>
              <a:rPr lang="en-GB" dirty="0"/>
              <a:t>Second level hopping is used between 2</a:t>
            </a:r>
            <a:r>
              <a:rPr lang="en-GB" baseline="30000" dirty="0"/>
              <a:t>nd</a:t>
            </a:r>
            <a:r>
              <a:rPr lang="en-GB" dirty="0"/>
              <a:t>/3</a:t>
            </a:r>
            <a:r>
              <a:rPr lang="en-GB" baseline="30000" dirty="0"/>
              <a:t>rd</a:t>
            </a:r>
            <a:r>
              <a:rPr lang="en-GB" dirty="0"/>
              <a:t> symbol groups:</a:t>
            </a:r>
            <a:endParaRPr lang="sv-SE" dirty="0"/>
          </a:p>
          <a:p>
            <a:pPr lvl="1" algn="ctr"/>
            <a:r>
              <a:rPr lang="en-GB" dirty="0"/>
              <a:t>Details of 2</a:t>
            </a:r>
            <a:r>
              <a:rPr lang="en-GB" baseline="30000" dirty="0"/>
              <a:t>nd</a:t>
            </a:r>
            <a:r>
              <a:rPr lang="en-GB" dirty="0"/>
              <a:t> level hopping FFS till Friday (e.g. based on LTE PUSCH type 2 hopping or fixed hopping)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98879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Benefits of pseudo random hopping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Avoid false alarm response in overlapping cells overhearing NB-PRACH from neighboring cells</a:t>
            </a:r>
            <a:endParaRPr lang="zh-CN" altLang="zh-CN" dirty="0" smtClean="0"/>
          </a:p>
          <a:p>
            <a:r>
              <a:rPr lang="en-US" altLang="zh-CN" dirty="0" smtClean="0"/>
              <a:t>Reduce inter-cell and intra-cell interference</a:t>
            </a:r>
            <a:endParaRPr lang="zh-CN" altLang="zh-CN" dirty="0" smtClean="0"/>
          </a:p>
          <a:p>
            <a:r>
              <a:rPr lang="en-US" altLang="zh-CN" dirty="0" smtClean="0"/>
              <a:t>Allow flexible configuration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The size of  of 2</a:t>
            </a:r>
            <a:r>
              <a:rPr lang="en-GB" baseline="30000" dirty="0" smtClean="0"/>
              <a:t>nd</a:t>
            </a:r>
            <a:r>
              <a:rPr lang="en-GB" dirty="0" smtClean="0"/>
              <a:t> level hopping </a:t>
            </a:r>
            <a:r>
              <a:rPr lang="en-GB" dirty="0"/>
              <a:t>between 2</a:t>
            </a:r>
            <a:r>
              <a:rPr lang="en-GB" baseline="30000" dirty="0"/>
              <a:t>nd</a:t>
            </a:r>
            <a:r>
              <a:rPr lang="en-GB" dirty="0"/>
              <a:t>/3</a:t>
            </a:r>
            <a:r>
              <a:rPr lang="en-GB" baseline="30000" dirty="0"/>
              <a:t>rd</a:t>
            </a:r>
            <a:r>
              <a:rPr lang="en-GB" dirty="0"/>
              <a:t> symbol groups is </a:t>
            </a:r>
            <a:r>
              <a:rPr lang="en-GB" dirty="0" smtClean="0"/>
              <a:t>fixed to 6 tones</a:t>
            </a:r>
          </a:p>
          <a:p>
            <a:r>
              <a:rPr lang="en-GB" dirty="0" smtClean="0"/>
              <a:t>Pseudo random hopping is supported across the repetitions of basic unit (4 groups) . </a:t>
            </a:r>
          </a:p>
          <a:p>
            <a:pPr lvl="1"/>
            <a:r>
              <a:rPr lang="en-GB" dirty="0" smtClean="0"/>
              <a:t>The random hopping pattern is LTE </a:t>
            </a:r>
            <a:r>
              <a:rPr lang="en-GB" dirty="0"/>
              <a:t>PUSCH type 2 hopping </a:t>
            </a:r>
            <a:endParaRPr lang="en-GB" dirty="0" smtClean="0"/>
          </a:p>
          <a:p>
            <a:pPr marL="742950" lvl="2" indent="-342900"/>
            <a:r>
              <a:rPr lang="en-GB" dirty="0" smtClean="0"/>
              <a:t>The </a:t>
            </a:r>
            <a:r>
              <a:rPr lang="en-GB" dirty="0"/>
              <a:t>total size of the random hopping is within 12 tones. </a:t>
            </a:r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xmlns="" val="1605401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hopping pattern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635" t="12451" r="14235"/>
          <a:stretch/>
        </p:blipFill>
        <p:spPr bwMode="auto">
          <a:xfrm>
            <a:off x="1115616" y="1270039"/>
            <a:ext cx="6480720" cy="5031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4985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199</Words>
  <Application>Microsoft Office PowerPoint</Application>
  <PresentationFormat>全屏显示(4:3)</PresentationFormat>
  <Paragraphs>26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Theme</vt:lpstr>
      <vt:lpstr>WF on hopping patterns of NB-PRACH</vt:lpstr>
      <vt:lpstr>Background</vt:lpstr>
      <vt:lpstr>Benefits of pseudo random hopping</vt:lpstr>
      <vt:lpstr>Proposal</vt:lpstr>
      <vt:lpstr>Example hopping pattern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</dc:title>
  <dc:creator>Yutao Sui</dc:creator>
  <cp:lastModifiedBy>z00133227</cp:lastModifiedBy>
  <cp:revision>22</cp:revision>
  <dcterms:created xsi:type="dcterms:W3CDTF">2016-02-17T21:00:44Z</dcterms:created>
  <dcterms:modified xsi:type="dcterms:W3CDTF">2016-02-18T17:47:43Z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1455817539</vt:lpwstr>
  </property>
</Properties>
</file>