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57" r:id="rId4"/>
    <p:sldId id="260" r:id="rId5"/>
    <p:sldId id="264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77778-7A51-4104-B96E-9DEB662B344B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B796D-4AAD-4FE4-9F2F-71F59FE1AB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3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B796D-4AAD-4FE4-9F2F-71F59FE1AB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58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27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5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1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94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8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4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9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74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56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526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0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52A80-78A8-4AD5-B153-EE3461F636B6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EB19B-B7ED-4012-BCE7-EDFB5362E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1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simulation results </a:t>
            </a:r>
            <a:r>
              <a:rPr lang="en-US" smtClean="0"/>
              <a:t>and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1400" y="304800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R1-161422</a:t>
            </a:r>
            <a:endParaRPr lang="en-US" dirty="0" smtClean="0"/>
          </a:p>
          <a:p>
            <a:r>
              <a:rPr lang="en-US" dirty="0" smtClean="0"/>
              <a:t>Ag 7.3.4.2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8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RAN1 #84 Malta</a:t>
            </a:r>
          </a:p>
          <a:p>
            <a:r>
              <a:rPr lang="en-US" dirty="0" smtClean="0"/>
              <a:t>February 15-19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20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Despite the agreed assumptions in R1-157806, different trends in the results of different companies are observed and may be due to remaining mismatch in the simulation assumptions</a:t>
            </a:r>
          </a:p>
          <a:p>
            <a:r>
              <a:rPr lang="en-US" dirty="0" smtClean="0"/>
              <a:t>Moreover, it is beneficial to use a common format for reporting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57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system-level 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results are reported according to the format shown in the next slide</a:t>
            </a:r>
          </a:p>
          <a:p>
            <a:pPr lvl="1"/>
            <a:r>
              <a:rPr lang="en-US" dirty="0" smtClean="0"/>
              <a:t>Information about simulation end time and how the TCP connection is maintained is reported, e.g. in the notes field of the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6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 to report system-level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897059"/>
              </p:ext>
            </p:extLst>
          </p:nvPr>
        </p:nvGraphicFramePr>
        <p:xfrm>
          <a:off x="381000" y="1447800"/>
          <a:ext cx="8610600" cy="313191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74185"/>
                <a:gridCol w="474185"/>
                <a:gridCol w="575630"/>
                <a:gridCol w="457200"/>
                <a:gridCol w="609600"/>
                <a:gridCol w="533400"/>
                <a:gridCol w="459506"/>
                <a:gridCol w="472300"/>
                <a:gridCol w="462881"/>
                <a:gridCol w="597285"/>
                <a:gridCol w="597285"/>
                <a:gridCol w="458743"/>
                <a:gridCol w="601423"/>
                <a:gridCol w="442154"/>
                <a:gridCol w="543641"/>
                <a:gridCol w="393982"/>
                <a:gridCol w="457200"/>
              </a:tblGrid>
              <a:tr h="477332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Reported parameters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10%~25%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35%~50%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load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 range for legacy TTI: above 55%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3379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1OS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036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DL: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UPT CDF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[Mbps]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DL: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Delay CDF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[s]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877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𝜆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571">
                <a:tc gridSpan="17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Notes: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4824486"/>
            <a:ext cx="75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𝜆 is the arrival intensity of the Poisson process for generating files</a:t>
            </a:r>
          </a:p>
          <a:p>
            <a:r>
              <a:rPr lang="en-US" dirty="0"/>
              <a:t>RU is the resource utilization.</a:t>
            </a:r>
          </a:p>
          <a:p>
            <a:r>
              <a:rPr lang="en-US" dirty="0"/>
              <a:t>This table compares the 5</a:t>
            </a:r>
            <a:r>
              <a:rPr lang="en-US" baseline="30000" dirty="0"/>
              <a:t>th</a:t>
            </a:r>
            <a:r>
              <a:rPr lang="en-US" dirty="0"/>
              <a:t>, 50</a:t>
            </a:r>
            <a:r>
              <a:rPr lang="en-US" baseline="30000" dirty="0"/>
              <a:t>th</a:t>
            </a:r>
            <a:r>
              <a:rPr lang="en-US" dirty="0"/>
              <a:t>, 95</a:t>
            </a:r>
            <a:r>
              <a:rPr lang="en-US" baseline="30000" dirty="0"/>
              <a:t>th</a:t>
            </a:r>
            <a:r>
              <a:rPr lang="en-US" dirty="0"/>
              <a:t> and average user perceived throughput (UPT) and the 5</a:t>
            </a:r>
            <a:r>
              <a:rPr lang="en-US" baseline="30000" dirty="0"/>
              <a:t>th</a:t>
            </a:r>
            <a:r>
              <a:rPr lang="en-US" dirty="0"/>
              <a:t>, 50</a:t>
            </a:r>
            <a:r>
              <a:rPr lang="en-US" baseline="30000" dirty="0"/>
              <a:t>th</a:t>
            </a:r>
            <a:r>
              <a:rPr lang="en-US" dirty="0"/>
              <a:t>, 95</a:t>
            </a:r>
            <a:r>
              <a:rPr lang="en-US" baseline="30000" dirty="0"/>
              <a:t>th</a:t>
            </a:r>
            <a:r>
              <a:rPr lang="en-US" dirty="0"/>
              <a:t> and average delay for different system loads. Here the loads correspond to 20%, 40%, 60% RU for the reference case (=legacy TTI).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</a:t>
            </a:r>
            <a:r>
              <a:rPr lang="en-US" dirty="0" err="1" smtClean="0"/>
              <a:t>sPUSCH</a:t>
            </a:r>
            <a:r>
              <a:rPr lang="en-US" dirty="0" smtClean="0"/>
              <a:t> and </a:t>
            </a:r>
            <a:r>
              <a:rPr lang="en-US" dirty="0" err="1" smtClean="0"/>
              <a:t>sPDSCH</a:t>
            </a:r>
            <a:r>
              <a:rPr lang="en-US" dirty="0" smtClean="0"/>
              <a:t>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623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same number of PRBs for </a:t>
            </a:r>
            <a:r>
              <a:rPr lang="en-US" dirty="0" err="1" smtClean="0"/>
              <a:t>sPUSCH</a:t>
            </a:r>
            <a:r>
              <a:rPr lang="en-US" dirty="0" smtClean="0"/>
              <a:t>/</a:t>
            </a:r>
            <a:r>
              <a:rPr lang="en-US" dirty="0" err="1" smtClean="0"/>
              <a:t>sPDSCH</a:t>
            </a:r>
            <a:r>
              <a:rPr lang="en-US" dirty="0" smtClean="0"/>
              <a:t> is assumed when comparing different </a:t>
            </a:r>
            <a:r>
              <a:rPr lang="en-US" dirty="0" err="1" smtClean="0"/>
              <a:t>sTTI</a:t>
            </a:r>
            <a:r>
              <a:rPr lang="en-US" dirty="0" smtClean="0"/>
              <a:t> lengths</a:t>
            </a:r>
          </a:p>
          <a:p>
            <a:pPr lvl="1"/>
            <a:r>
              <a:rPr lang="en-US" dirty="0" smtClean="0"/>
              <a:t>Simulations assuming different numbers </a:t>
            </a:r>
            <a:r>
              <a:rPr lang="en-US" dirty="0"/>
              <a:t>of PRBs for </a:t>
            </a:r>
            <a:r>
              <a:rPr lang="en-US" dirty="0" smtClean="0"/>
              <a:t>different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lengths are optional</a:t>
            </a:r>
          </a:p>
          <a:p>
            <a:r>
              <a:rPr lang="en-US" dirty="0" smtClean="0"/>
              <a:t>RB bundling for DMRS based channel estimation is studied</a:t>
            </a:r>
          </a:p>
          <a:p>
            <a:pPr lvl="1"/>
            <a:r>
              <a:rPr lang="en-US" dirty="0" smtClean="0"/>
              <a:t>Companies provide the number of bundled PRBs</a:t>
            </a:r>
          </a:p>
          <a:p>
            <a:r>
              <a:rPr lang="en-US" dirty="0" smtClean="0"/>
              <a:t>CRS based channel estimation can use </a:t>
            </a:r>
            <a:r>
              <a:rPr lang="en-US" altLang="ko-KR" dirty="0"/>
              <a:t>long-term channel filtering </a:t>
            </a:r>
            <a:r>
              <a:rPr lang="en-US" altLang="ko-KR" dirty="0" smtClean="0"/>
              <a:t>on </a:t>
            </a:r>
            <a:r>
              <a:rPr lang="en-US" dirty="0" smtClean="0"/>
              <a:t>CRSs before the end of the </a:t>
            </a:r>
            <a:r>
              <a:rPr lang="en-US" dirty="0" err="1" smtClean="0"/>
              <a:t>sTTI</a:t>
            </a:r>
            <a:endParaRPr lang="en-US" dirty="0" smtClean="0"/>
          </a:p>
          <a:p>
            <a:r>
              <a:rPr lang="en-US" dirty="0"/>
              <a:t>The reported metrics include the SINR at 10% BLER and the throughput at 10% BLER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055854"/>
              </p:ext>
            </p:extLst>
          </p:nvPr>
        </p:nvGraphicFramePr>
        <p:xfrm>
          <a:off x="990600" y="5486400"/>
          <a:ext cx="7147561" cy="12192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371"/>
                <a:gridCol w="934322"/>
                <a:gridCol w="934322"/>
                <a:gridCol w="875926"/>
                <a:gridCol w="1035540"/>
                <a:gridCol w="1035540"/>
                <a:gridCol w="1035540"/>
              </a:tblGrid>
              <a:tr h="42792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sTTI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length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symbol</a:t>
                      </a:r>
                      <a:endParaRPr lang="en-US" sz="1200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 1/3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9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16QAM 3/4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5/6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42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s(E)PDCCH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CRS based channel estimation can use long-term channel filtering on CRSs before the end of the </a:t>
            </a:r>
            <a:r>
              <a:rPr lang="en-US" altLang="ko-KR" dirty="0" err="1"/>
              <a:t>sTTI</a:t>
            </a:r>
            <a:endParaRPr lang="en-US" altLang="ko-KR" dirty="0"/>
          </a:p>
          <a:p>
            <a:r>
              <a:rPr lang="en-US" dirty="0" smtClean="0"/>
              <a:t>The </a:t>
            </a:r>
            <a:r>
              <a:rPr lang="en-US" dirty="0"/>
              <a:t>reported </a:t>
            </a:r>
            <a:r>
              <a:rPr lang="en-US" dirty="0" smtClean="0"/>
              <a:t>metric includes </a:t>
            </a:r>
            <a:r>
              <a:rPr lang="en-US" dirty="0"/>
              <a:t>the SINR at </a:t>
            </a:r>
            <a:r>
              <a:rPr lang="en-US" dirty="0" smtClean="0"/>
              <a:t>1% BLER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05476"/>
              </p:ext>
            </p:extLst>
          </p:nvPr>
        </p:nvGraphicFramePr>
        <p:xfrm>
          <a:off x="1828800" y="5181600"/>
          <a:ext cx="5448300" cy="74295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364123"/>
                <a:gridCol w="983152"/>
                <a:gridCol w="921705"/>
                <a:gridCol w="1089660"/>
                <a:gridCol w="1089660"/>
              </a:tblGrid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CCEs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bits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bits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200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PUCCH link level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reported </a:t>
            </a:r>
            <a:r>
              <a:rPr lang="en-US" dirty="0"/>
              <a:t>metric is the smallest SNR at </a:t>
            </a:r>
            <a:r>
              <a:rPr lang="en-US" dirty="0" smtClean="0"/>
              <a:t>which all three following conditions are valid</a:t>
            </a:r>
          </a:p>
          <a:p>
            <a:pPr lvl="1"/>
            <a:r>
              <a:rPr lang="en-US" dirty="0" smtClean="0"/>
              <a:t>ACK </a:t>
            </a:r>
            <a:r>
              <a:rPr lang="en-US" dirty="0"/>
              <a:t>missed </a:t>
            </a:r>
            <a:r>
              <a:rPr lang="en-US" dirty="0" smtClean="0"/>
              <a:t>detection probability </a:t>
            </a:r>
            <a:r>
              <a:rPr lang="en-US" dirty="0"/>
              <a:t>&lt;= </a:t>
            </a:r>
            <a:r>
              <a:rPr lang="en-US" dirty="0" smtClean="0"/>
              <a:t>1%</a:t>
            </a:r>
          </a:p>
          <a:p>
            <a:pPr lvl="1"/>
            <a:r>
              <a:rPr lang="en-US" dirty="0"/>
              <a:t>NACK-to-ACK error </a:t>
            </a:r>
            <a:r>
              <a:rPr lang="en-US" dirty="0" smtClean="0"/>
              <a:t>probability </a:t>
            </a:r>
            <a:r>
              <a:rPr lang="en-US" dirty="0"/>
              <a:t>&lt;= </a:t>
            </a:r>
            <a:r>
              <a:rPr lang="en-US" dirty="0" smtClean="0"/>
              <a:t>0.1%</a:t>
            </a:r>
          </a:p>
          <a:p>
            <a:pPr lvl="1"/>
            <a:r>
              <a:rPr lang="en-US" dirty="0"/>
              <a:t>DTX-to-ACK probability &lt;= 1%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973999"/>
              </p:ext>
            </p:extLst>
          </p:nvPr>
        </p:nvGraphicFramePr>
        <p:xfrm>
          <a:off x="990600" y="4038600"/>
          <a:ext cx="7010400" cy="8382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645434"/>
                <a:gridCol w="859766"/>
                <a:gridCol w="914400"/>
                <a:gridCol w="838200"/>
                <a:gridCol w="838200"/>
                <a:gridCol w="914400"/>
              </a:tblGrid>
              <a:tr h="407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sTTI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length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symbols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8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83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468</Words>
  <Application>Microsoft Office PowerPoint</Application>
  <PresentationFormat>On-screen Show (4:3)</PresentationFormat>
  <Paragraphs>234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simulation results and methodology</vt:lpstr>
      <vt:lpstr>Background</vt:lpstr>
      <vt:lpstr>Proposal for system-level simulations</vt:lpstr>
      <vt:lpstr>Format to report system-level results</vt:lpstr>
      <vt:lpstr>Proposal for sPUSCH and sPDSCH link level results</vt:lpstr>
      <vt:lpstr>Proposal for s(E)PDCCH link level results</vt:lpstr>
      <vt:lpstr>Proposal for PUCCH link level results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reduced processing time</dc:title>
  <dc:creator>Daniel Larsson</dc:creator>
  <cp:lastModifiedBy>Laetitia Falconetti</cp:lastModifiedBy>
  <cp:revision>94</cp:revision>
  <dcterms:created xsi:type="dcterms:W3CDTF">2016-02-14T16:05:53Z</dcterms:created>
  <dcterms:modified xsi:type="dcterms:W3CDTF">2016-02-18T10:29:44Z</dcterms:modified>
</cp:coreProperties>
</file>