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2002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WF </a:t>
            </a:r>
            <a:r>
              <a:rPr lang="en-US" dirty="0"/>
              <a:t>on </a:t>
            </a:r>
            <a:r>
              <a:rPr lang="en-US" dirty="0" smtClean="0"/>
              <a:t>PRACH starting subframe for eMTC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343400"/>
            <a:ext cx="6400800" cy="175260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Ericsson, </a:t>
            </a:r>
            <a:r>
              <a:rPr lang="en-US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Alcatel-Lucent, Alcatel-Lucent Shanghai Bell, Nokia Networks, Panasonic</a:t>
            </a:r>
            <a:endParaRPr lang="en-US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543800" y="188913"/>
            <a:ext cx="145424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0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R1-161404</a:t>
            </a:r>
            <a:endParaRPr kumimoji="0" lang="ja-JP" altLang="en-US" sz="20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762842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#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84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St Julian’s, Malta, 15th – 19th February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2016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7.1.5</a:t>
            </a:r>
            <a:endParaRPr kumimoji="0"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698851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sz="2000" b="1" dirty="0" smtClean="0"/>
              <a:t>Range for the RRC parameter for PRACH starting subframe periodicity:</a:t>
            </a:r>
          </a:p>
          <a:p>
            <a:pPr lvl="1"/>
            <a:r>
              <a:rPr lang="en-US" sz="2000" i="1" dirty="0" err="1" smtClean="0"/>
              <a:t>prachStartingSubframe</a:t>
            </a:r>
            <a:r>
              <a:rPr lang="en-US" sz="2000" dirty="0" smtClean="0"/>
              <a:t> = {2, 4, 8, 16, 32, 64, 128, 256}</a:t>
            </a:r>
          </a:p>
          <a:p>
            <a:pPr lvl="1"/>
            <a:r>
              <a:rPr lang="en-US" sz="2000" dirty="0"/>
              <a:t>e</a:t>
            </a:r>
            <a:r>
              <a:rPr lang="en-US" sz="2000" dirty="0" smtClean="0"/>
              <a:t>xpressed in terms of </a:t>
            </a:r>
            <a:r>
              <a:rPr lang="en-US" sz="2000" dirty="0" smtClean="0"/>
              <a:t>PRACH opportunities</a:t>
            </a:r>
            <a:endParaRPr lang="en-US" sz="2000" dirty="0" smtClean="0"/>
          </a:p>
          <a:p>
            <a:endParaRPr lang="en-US" sz="2000" dirty="0" smtClean="0"/>
          </a:p>
          <a:p>
            <a:r>
              <a:rPr lang="en-US" sz="2000" b="1" dirty="0" smtClean="0"/>
              <a:t>Offset (to allow TDM between different PRACH CE levels):</a:t>
            </a:r>
            <a:endParaRPr lang="en-US" sz="2000" b="1" dirty="0"/>
          </a:p>
          <a:p>
            <a:pPr lvl="1"/>
            <a:r>
              <a:rPr lang="en-US" sz="2000" dirty="0"/>
              <a:t>N*</a:t>
            </a:r>
            <a:r>
              <a:rPr lang="en-US" sz="2000" i="1" dirty="0" err="1"/>
              <a:t>prachStartingSubframe</a:t>
            </a:r>
            <a:r>
              <a:rPr lang="en-US" sz="2000" dirty="0"/>
              <a:t>  </a:t>
            </a:r>
            <a:r>
              <a:rPr lang="en-US" sz="2000" dirty="0" smtClean="0"/>
              <a:t>+ </a:t>
            </a:r>
            <a:r>
              <a:rPr lang="en-US" sz="2000" i="1" dirty="0" err="1" smtClean="0"/>
              <a:t>numRepetitionPerPreambleAttempt</a:t>
            </a:r>
            <a:endParaRPr lang="en-US" sz="2000" dirty="0" smtClean="0"/>
          </a:p>
          <a:p>
            <a:pPr lvl="1"/>
            <a:r>
              <a:rPr lang="en-US" sz="2000" dirty="0"/>
              <a:t>expressed in terms of PRACH opportunities</a:t>
            </a:r>
          </a:p>
          <a:p>
            <a:pPr lvl="1"/>
            <a:r>
              <a:rPr lang="en-US" sz="2000" dirty="0" smtClean="0"/>
              <a:t>N </a:t>
            </a:r>
            <a:r>
              <a:rPr lang="en-US" sz="2000" dirty="0"/>
              <a:t>= {0, …}</a:t>
            </a:r>
          </a:p>
          <a:p>
            <a:endParaRPr lang="en-US" sz="2000" dirty="0" smtClean="0">
              <a:solidFill>
                <a:schemeClr val="bg1">
                  <a:lumMod val="65000"/>
                </a:schemeClr>
              </a:solidFill>
            </a:endParaRPr>
          </a:p>
          <a:p>
            <a:r>
              <a:rPr lang="en-US" sz="2000" b="1" dirty="0" smtClean="0">
                <a:solidFill>
                  <a:schemeClr val="bg1">
                    <a:lumMod val="65000"/>
                  </a:schemeClr>
                </a:solidFill>
              </a:rPr>
              <a:t>Note: according to the </a:t>
            </a:r>
            <a:r>
              <a:rPr lang="en-US" sz="2000" b="1" dirty="0" smtClean="0">
                <a:solidFill>
                  <a:schemeClr val="bg1">
                    <a:lumMod val="65000"/>
                  </a:schemeClr>
                </a:solidFill>
              </a:rPr>
              <a:t>current CRs,</a:t>
            </a:r>
            <a:endParaRPr lang="en-US" sz="2000" b="1" dirty="0">
              <a:solidFill>
                <a:schemeClr val="bg1">
                  <a:lumMod val="65000"/>
                </a:schemeClr>
              </a:solidFill>
            </a:endParaRPr>
          </a:p>
          <a:p>
            <a:pPr marL="800100" lvl="3" indent="-342900"/>
            <a:r>
              <a:rPr lang="en-US" i="1" dirty="0" err="1">
                <a:solidFill>
                  <a:schemeClr val="bg1">
                    <a:lumMod val="65000"/>
                  </a:schemeClr>
                </a:solidFill>
              </a:rPr>
              <a:t>numRepetitionPerPreambleAttempt</a:t>
            </a:r>
            <a:r>
              <a:rPr lang="en-US" dirty="0">
                <a:solidFill>
                  <a:schemeClr val="bg1">
                    <a:lumMod val="65000"/>
                  </a:schemeClr>
                </a:solidFill>
              </a:rPr>
              <a:t> = {1, 2, 4, 8, 16, 32, 64, 128</a:t>
            </a:r>
            <a:r>
              <a:rPr lang="en-US" dirty="0" smtClean="0">
                <a:solidFill>
                  <a:schemeClr val="bg1">
                    <a:lumMod val="65000"/>
                  </a:schemeClr>
                </a:solidFill>
              </a:rPr>
              <a:t>}</a:t>
            </a:r>
          </a:p>
          <a:p>
            <a:pPr marL="800100" lvl="3" indent="-342900"/>
            <a:r>
              <a:rPr lang="en-US" dirty="0" smtClean="0">
                <a:solidFill>
                  <a:schemeClr val="bg1">
                    <a:lumMod val="65000"/>
                  </a:schemeClr>
                </a:solidFill>
              </a:rPr>
              <a:t>No </a:t>
            </a:r>
            <a:r>
              <a:rPr lang="en-US" dirty="0">
                <a:solidFill>
                  <a:schemeClr val="bg1">
                    <a:lumMod val="65000"/>
                  </a:schemeClr>
                </a:solidFill>
              </a:rPr>
              <a:t>starting subframe with absolute subframe number </a:t>
            </a:r>
            <a:r>
              <a:rPr lang="en-US" dirty="0" smtClean="0">
                <a:solidFill>
                  <a:schemeClr val="bg1">
                    <a:lumMod val="65000"/>
                  </a:schemeClr>
                </a:solidFill>
              </a:rPr>
              <a:t>&gt; 10240 - </a:t>
            </a:r>
            <a:r>
              <a:rPr lang="en-US" i="1" dirty="0" err="1" smtClean="0">
                <a:solidFill>
                  <a:schemeClr val="bg1">
                    <a:lumMod val="65000"/>
                  </a:schemeClr>
                </a:solidFill>
              </a:rPr>
              <a:t>numRepetitionPerPreambleAttempt</a:t>
            </a:r>
            <a:r>
              <a:rPr lang="en-US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dirty="0">
                <a:solidFill>
                  <a:schemeClr val="bg1">
                    <a:lumMod val="65000"/>
                  </a:schemeClr>
                </a:solidFill>
              </a:rPr>
              <a:t>is </a:t>
            </a:r>
            <a:r>
              <a:rPr lang="en-US" dirty="0" smtClean="0">
                <a:solidFill>
                  <a:schemeClr val="bg1">
                    <a:lumMod val="65000"/>
                  </a:schemeClr>
                </a:solidFill>
              </a:rPr>
              <a:t>allowed</a:t>
            </a:r>
            <a:endParaRPr lang="en-US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6340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3657600"/>
          </a:xfrm>
        </p:spPr>
        <p:txBody>
          <a:bodyPr>
            <a:noAutofit/>
          </a:bodyPr>
          <a:lstStyle/>
          <a:p>
            <a:r>
              <a:rPr lang="en-US" sz="1600" b="1" dirty="0" smtClean="0"/>
              <a:t>PRACH CE level 0:</a:t>
            </a:r>
          </a:p>
          <a:p>
            <a:pPr lvl="1"/>
            <a:r>
              <a:rPr lang="en-US" sz="1600" i="1" dirty="0" err="1"/>
              <a:t>numRepetitionPerPreambleAttempt</a:t>
            </a:r>
            <a:r>
              <a:rPr lang="en-US" sz="1600" dirty="0"/>
              <a:t> </a:t>
            </a:r>
            <a:r>
              <a:rPr lang="en-US" sz="1600" dirty="0" smtClean="0"/>
              <a:t>= 1</a:t>
            </a:r>
            <a:endParaRPr lang="en-US" sz="1600" dirty="0"/>
          </a:p>
          <a:p>
            <a:pPr lvl="1"/>
            <a:r>
              <a:rPr lang="en-US" sz="1600" i="1" dirty="0" err="1" smtClean="0"/>
              <a:t>prachStartingSubframe</a:t>
            </a:r>
            <a:r>
              <a:rPr lang="en-US" sz="1600" dirty="0"/>
              <a:t> </a:t>
            </a:r>
            <a:r>
              <a:rPr lang="en-US" sz="1600" dirty="0" smtClean="0"/>
              <a:t>= 8</a:t>
            </a:r>
          </a:p>
          <a:p>
            <a:pPr lvl="1"/>
            <a:r>
              <a:rPr lang="en-US" sz="1600" dirty="0" smtClean="0">
                <a:sym typeface="Wingdings" panose="05000000000000000000" pitchFamily="2" charset="2"/>
              </a:rPr>
              <a:t> offset = N*8 + 1 = {1, 9, …}</a:t>
            </a:r>
            <a:endParaRPr lang="en-US" sz="1600" dirty="0"/>
          </a:p>
          <a:p>
            <a:r>
              <a:rPr lang="en-US" sz="1600" b="1" dirty="0" smtClean="0"/>
              <a:t>PRACH CE level 1:</a:t>
            </a:r>
          </a:p>
          <a:p>
            <a:pPr lvl="1"/>
            <a:r>
              <a:rPr lang="en-US" sz="1600" i="1" dirty="0" err="1"/>
              <a:t>numRepetitionPerPreambleAttempt</a:t>
            </a:r>
            <a:r>
              <a:rPr lang="en-US" sz="1600" dirty="0"/>
              <a:t> = </a:t>
            </a:r>
            <a:r>
              <a:rPr lang="en-US" sz="1600" dirty="0" smtClean="0"/>
              <a:t>2</a:t>
            </a:r>
            <a:endParaRPr lang="en-US" sz="1600" dirty="0"/>
          </a:p>
          <a:p>
            <a:pPr lvl="1"/>
            <a:r>
              <a:rPr lang="en-US" sz="1600" i="1" dirty="0" err="1" smtClean="0"/>
              <a:t>prachStartingSubframe</a:t>
            </a:r>
            <a:r>
              <a:rPr lang="en-US" sz="1600" dirty="0" smtClean="0"/>
              <a:t> = 8</a:t>
            </a:r>
          </a:p>
          <a:p>
            <a:pPr lvl="1"/>
            <a:r>
              <a:rPr lang="en-US" sz="1600" dirty="0">
                <a:sym typeface="Wingdings" panose="05000000000000000000" pitchFamily="2" charset="2"/>
              </a:rPr>
              <a:t> offset = N*8 + </a:t>
            </a:r>
            <a:r>
              <a:rPr lang="en-US" sz="1600" dirty="0" smtClean="0">
                <a:sym typeface="Wingdings" panose="05000000000000000000" pitchFamily="2" charset="2"/>
              </a:rPr>
              <a:t>2 = {2, 10, …}</a:t>
            </a:r>
            <a:endParaRPr lang="en-US" sz="1600" dirty="0"/>
          </a:p>
          <a:p>
            <a:r>
              <a:rPr lang="en-US" sz="1600" b="1" dirty="0" smtClean="0"/>
              <a:t>PRACH CE level 2:</a:t>
            </a:r>
          </a:p>
          <a:p>
            <a:pPr lvl="1"/>
            <a:r>
              <a:rPr lang="en-US" sz="1600" i="1" dirty="0" err="1"/>
              <a:t>numRepetitionPerPreambleAttempt</a:t>
            </a:r>
            <a:r>
              <a:rPr lang="en-US" sz="1600" dirty="0"/>
              <a:t> = </a:t>
            </a:r>
            <a:r>
              <a:rPr lang="en-US" sz="1600" dirty="0" smtClean="0"/>
              <a:t>4</a:t>
            </a:r>
            <a:endParaRPr lang="en-US" sz="1600" dirty="0"/>
          </a:p>
          <a:p>
            <a:pPr lvl="1"/>
            <a:r>
              <a:rPr lang="en-US" sz="1600" i="1" dirty="0" err="1" smtClean="0"/>
              <a:t>prachStartingSubframe</a:t>
            </a:r>
            <a:r>
              <a:rPr lang="en-US" sz="1600" dirty="0" smtClean="0"/>
              <a:t> = 8</a:t>
            </a:r>
          </a:p>
          <a:p>
            <a:pPr lvl="1"/>
            <a:r>
              <a:rPr lang="en-US" sz="1600" dirty="0">
                <a:sym typeface="Wingdings" panose="05000000000000000000" pitchFamily="2" charset="2"/>
              </a:rPr>
              <a:t> offset = N*8 + </a:t>
            </a:r>
            <a:r>
              <a:rPr lang="en-US" sz="1600" dirty="0" smtClean="0">
                <a:sym typeface="Wingdings" panose="05000000000000000000" pitchFamily="2" charset="2"/>
              </a:rPr>
              <a:t>4 = {4, 12, …}</a:t>
            </a:r>
            <a:endParaRPr lang="en-US" sz="1600" dirty="0"/>
          </a:p>
        </p:txBody>
      </p:sp>
      <p:sp>
        <p:nvSpPr>
          <p:cNvPr id="4" name="Rectangle 3"/>
          <p:cNvSpPr/>
          <p:nvPr/>
        </p:nvSpPr>
        <p:spPr>
          <a:xfrm>
            <a:off x="1089804" y="5365630"/>
            <a:ext cx="433319" cy="73037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chemeClr val="tx1"/>
                </a:solidFill>
              </a:rPr>
              <a:t>0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523123" y="5365630"/>
            <a:ext cx="433319" cy="73037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/>
              <a:t>1</a:t>
            </a:r>
            <a:endParaRPr lang="en-US" sz="1600" dirty="0"/>
          </a:p>
        </p:txBody>
      </p:sp>
      <p:sp>
        <p:nvSpPr>
          <p:cNvPr id="6" name="Rectangle 5"/>
          <p:cNvSpPr/>
          <p:nvPr/>
        </p:nvSpPr>
        <p:spPr>
          <a:xfrm>
            <a:off x="1956442" y="5365630"/>
            <a:ext cx="433319" cy="730370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/>
              <a:t>2</a:t>
            </a:r>
            <a:endParaRPr lang="en-US" sz="1600" dirty="0"/>
          </a:p>
        </p:txBody>
      </p:sp>
      <p:sp>
        <p:nvSpPr>
          <p:cNvPr id="7" name="Rectangle 6"/>
          <p:cNvSpPr/>
          <p:nvPr/>
        </p:nvSpPr>
        <p:spPr>
          <a:xfrm>
            <a:off x="2365234" y="5365630"/>
            <a:ext cx="433319" cy="730370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/>
              <a:t>3</a:t>
            </a:r>
            <a:endParaRPr lang="en-US" sz="1600" dirty="0"/>
          </a:p>
        </p:txBody>
      </p:sp>
      <p:sp>
        <p:nvSpPr>
          <p:cNvPr id="8" name="Rectangle 7"/>
          <p:cNvSpPr/>
          <p:nvPr/>
        </p:nvSpPr>
        <p:spPr>
          <a:xfrm>
            <a:off x="2798553" y="5365630"/>
            <a:ext cx="433319" cy="73037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/>
              <a:t>4</a:t>
            </a:r>
            <a:endParaRPr lang="en-US" sz="1600" dirty="0"/>
          </a:p>
        </p:txBody>
      </p:sp>
      <p:sp>
        <p:nvSpPr>
          <p:cNvPr id="9" name="Rectangle 8"/>
          <p:cNvSpPr/>
          <p:nvPr/>
        </p:nvSpPr>
        <p:spPr>
          <a:xfrm>
            <a:off x="3231872" y="5365630"/>
            <a:ext cx="433319" cy="73037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/>
              <a:t>5</a:t>
            </a:r>
            <a:endParaRPr lang="en-US" sz="1600" dirty="0"/>
          </a:p>
        </p:txBody>
      </p:sp>
      <p:sp>
        <p:nvSpPr>
          <p:cNvPr id="10" name="Rectangle 9"/>
          <p:cNvSpPr/>
          <p:nvPr/>
        </p:nvSpPr>
        <p:spPr>
          <a:xfrm>
            <a:off x="3665191" y="5365630"/>
            <a:ext cx="433319" cy="73037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/>
              <a:t>6</a:t>
            </a:r>
            <a:endParaRPr lang="en-US" sz="1600" dirty="0"/>
          </a:p>
        </p:txBody>
      </p:sp>
      <p:sp>
        <p:nvSpPr>
          <p:cNvPr id="11" name="Rectangle 10"/>
          <p:cNvSpPr/>
          <p:nvPr/>
        </p:nvSpPr>
        <p:spPr>
          <a:xfrm>
            <a:off x="4073982" y="5365630"/>
            <a:ext cx="433319" cy="73037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/>
              <a:t>7</a:t>
            </a:r>
          </a:p>
        </p:txBody>
      </p:sp>
      <p:sp>
        <p:nvSpPr>
          <p:cNvPr id="21" name="Rectangle 20"/>
          <p:cNvSpPr/>
          <p:nvPr/>
        </p:nvSpPr>
        <p:spPr>
          <a:xfrm>
            <a:off x="4507302" y="5365630"/>
            <a:ext cx="433319" cy="73037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chemeClr val="tx1"/>
                </a:solidFill>
              </a:rPr>
              <a:t>8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4940621" y="5365630"/>
            <a:ext cx="433319" cy="73037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/>
              <a:t>9</a:t>
            </a:r>
          </a:p>
        </p:txBody>
      </p:sp>
      <p:sp>
        <p:nvSpPr>
          <p:cNvPr id="23" name="Rectangle 22"/>
          <p:cNvSpPr/>
          <p:nvPr/>
        </p:nvSpPr>
        <p:spPr>
          <a:xfrm>
            <a:off x="5373940" y="5365630"/>
            <a:ext cx="433319" cy="730370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/>
              <a:t>10</a:t>
            </a:r>
            <a:endParaRPr lang="en-US" sz="1600" dirty="0"/>
          </a:p>
        </p:txBody>
      </p:sp>
      <p:sp>
        <p:nvSpPr>
          <p:cNvPr id="24" name="Rectangle 23"/>
          <p:cNvSpPr/>
          <p:nvPr/>
        </p:nvSpPr>
        <p:spPr>
          <a:xfrm>
            <a:off x="5782731" y="5365630"/>
            <a:ext cx="433319" cy="730370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/>
              <a:t>11</a:t>
            </a:r>
            <a:endParaRPr lang="en-US" sz="1600" dirty="0"/>
          </a:p>
        </p:txBody>
      </p:sp>
      <p:sp>
        <p:nvSpPr>
          <p:cNvPr id="25" name="Rectangle 24"/>
          <p:cNvSpPr/>
          <p:nvPr/>
        </p:nvSpPr>
        <p:spPr>
          <a:xfrm>
            <a:off x="6216050" y="5365630"/>
            <a:ext cx="433319" cy="73037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/>
              <a:t>12</a:t>
            </a:r>
            <a:endParaRPr lang="en-US" sz="1600" dirty="0"/>
          </a:p>
        </p:txBody>
      </p:sp>
      <p:sp>
        <p:nvSpPr>
          <p:cNvPr id="26" name="Rectangle 25"/>
          <p:cNvSpPr/>
          <p:nvPr/>
        </p:nvSpPr>
        <p:spPr>
          <a:xfrm>
            <a:off x="6649369" y="5365630"/>
            <a:ext cx="433319" cy="73037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/>
              <a:t>13</a:t>
            </a:r>
            <a:endParaRPr lang="en-US" sz="1600" dirty="0"/>
          </a:p>
        </p:txBody>
      </p:sp>
      <p:sp>
        <p:nvSpPr>
          <p:cNvPr id="27" name="Rectangle 26"/>
          <p:cNvSpPr/>
          <p:nvPr/>
        </p:nvSpPr>
        <p:spPr>
          <a:xfrm>
            <a:off x="7082688" y="5365630"/>
            <a:ext cx="433319" cy="73037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/>
              <a:t>14</a:t>
            </a:r>
            <a:endParaRPr lang="en-US" sz="1600" dirty="0"/>
          </a:p>
        </p:txBody>
      </p:sp>
      <p:sp>
        <p:nvSpPr>
          <p:cNvPr id="28" name="Rectangle 27"/>
          <p:cNvSpPr/>
          <p:nvPr/>
        </p:nvSpPr>
        <p:spPr>
          <a:xfrm>
            <a:off x="7491480" y="5365630"/>
            <a:ext cx="433319" cy="73037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/>
              <a:t>15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4156246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883</TotalTime>
  <Words>232</Words>
  <Application>Microsoft Office PowerPoint</Application>
  <PresentationFormat>On-screen Show (4:3)</PresentationFormat>
  <Paragraphs>48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WF on PRACH starting subframe for eMTC</vt:lpstr>
      <vt:lpstr>Proposal</vt:lpstr>
      <vt:lpstr>Example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simultaneous NB-IoT and eMTC in a cell</dc:title>
  <dc:creator/>
  <cp:lastModifiedBy>Johan Bergman</cp:lastModifiedBy>
  <cp:revision>113</cp:revision>
  <dcterms:created xsi:type="dcterms:W3CDTF">2006-08-16T00:00:00Z</dcterms:created>
  <dcterms:modified xsi:type="dcterms:W3CDTF">2016-02-18T09:19:58Z</dcterms:modified>
</cp:coreProperties>
</file>