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6" r:id="rId6"/>
    <p:sldId id="288" r:id="rId7"/>
    <p:sldId id="293" r:id="rId8"/>
    <p:sldId id="298" r:id="rId9"/>
    <p:sldId id="294" r:id="rId10"/>
    <p:sldId id="295" r:id="rId11"/>
    <p:sldId id="296" r:id="rId12"/>
    <p:sldId id="297"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6" y="1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0AB3399B-BD04-4096-A9C5-34B60F276085}" type="datetimeFigureOut">
              <a:rPr lang="en-US" altLang="ko-KR"/>
              <a:pPr>
                <a:defRPr/>
              </a:pPr>
              <a:t>2/17/2016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185DB023-53BC-40FE-8CEE-F1B96C7B47E1}" type="slidenum">
              <a:rPr lang="en-US" altLang="ko-KR"/>
              <a:pPr>
                <a:defRPr/>
              </a:pPr>
              <a:t>‹#›</a:t>
            </a:fld>
            <a:endParaRPr lang="en-US" altLang="ko-KR"/>
          </a:p>
        </p:txBody>
      </p:sp>
    </p:spTree>
    <p:extLst>
      <p:ext uri="{BB962C8B-B14F-4D97-AF65-F5344CB8AC3E}">
        <p14:creationId xmlns:p14="http://schemas.microsoft.com/office/powerpoint/2010/main" val="2877324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3CC65C-FA97-46DC-9E6F-5E3FDB69F517}" type="datetimeFigureOut">
              <a:rPr lang="en-US" altLang="ko-KR"/>
              <a:pPr>
                <a:defRPr/>
              </a:pPr>
              <a:t>2/17/2016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FD81A980-DF90-43CC-88F8-EF583780751F}" type="slidenum">
              <a:rPr lang="en-US" altLang="ko-KR"/>
              <a:pPr>
                <a:defRPr/>
              </a:pPr>
              <a:t>‹#›</a:t>
            </a:fld>
            <a:endParaRPr lang="en-US" altLang="ko-KR"/>
          </a:p>
        </p:txBody>
      </p:sp>
    </p:spTree>
    <p:extLst>
      <p:ext uri="{BB962C8B-B14F-4D97-AF65-F5344CB8AC3E}">
        <p14:creationId xmlns:p14="http://schemas.microsoft.com/office/powerpoint/2010/main" val="3464312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AA04169-9850-4A66-A3FD-1300AE71FA17}" type="datetimeFigureOut">
              <a:rPr lang="en-US" altLang="ko-KR"/>
              <a:pPr>
                <a:defRPr/>
              </a:pPr>
              <a:t>2/17/2016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FB603CF8-F291-4D89-8C79-4ABA27CB5CD9}" type="slidenum">
              <a:rPr lang="en-US" altLang="ko-KR"/>
              <a:pPr>
                <a:defRPr/>
              </a:pPr>
              <a:t>‹#›</a:t>
            </a:fld>
            <a:endParaRPr lang="en-US" altLang="ko-KR"/>
          </a:p>
        </p:txBody>
      </p:sp>
    </p:spTree>
    <p:extLst>
      <p:ext uri="{BB962C8B-B14F-4D97-AF65-F5344CB8AC3E}">
        <p14:creationId xmlns:p14="http://schemas.microsoft.com/office/powerpoint/2010/main" val="4033185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lvl1pPr>
              <a:defRPr/>
            </a:lvl1pPr>
          </a:lstStyle>
          <a:p>
            <a:pPr>
              <a:defRPr/>
            </a:pPr>
            <a:fld id="{137FA7D1-7436-45BC-B041-A8BBED14202C}" type="datetimeFigureOut">
              <a:rPr lang="en-US" altLang="ko-KR"/>
              <a:pPr>
                <a:defRPr/>
              </a:pPr>
              <a:t>2/17/2016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E5333DBE-2DC3-4625-BB49-1855672AE3C8}" type="slidenum">
              <a:rPr lang="en-US" altLang="ko-KR"/>
              <a:pPr>
                <a:defRPr/>
              </a:pPr>
              <a:t>‹#›</a:t>
            </a:fld>
            <a:endParaRPr lang="en-US" altLang="ko-KR"/>
          </a:p>
        </p:txBody>
      </p:sp>
    </p:spTree>
    <p:extLst>
      <p:ext uri="{BB962C8B-B14F-4D97-AF65-F5344CB8AC3E}">
        <p14:creationId xmlns:p14="http://schemas.microsoft.com/office/powerpoint/2010/main" val="177936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EE70A20-CEE6-48A8-92CE-EA7805E0B92A}" type="datetimeFigureOut">
              <a:rPr lang="en-US" altLang="ko-KR"/>
              <a:pPr>
                <a:defRPr/>
              </a:pPr>
              <a:t>2/17/2016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C3600628-D135-4E9D-9362-4084556E13E4}" type="slidenum">
              <a:rPr lang="en-US" altLang="ko-KR"/>
              <a:pPr>
                <a:defRPr/>
              </a:pPr>
              <a:t>‹#›</a:t>
            </a:fld>
            <a:endParaRPr lang="en-US" altLang="ko-KR"/>
          </a:p>
        </p:txBody>
      </p:sp>
    </p:spTree>
    <p:extLst>
      <p:ext uri="{BB962C8B-B14F-4D97-AF65-F5344CB8AC3E}">
        <p14:creationId xmlns:p14="http://schemas.microsoft.com/office/powerpoint/2010/main" val="4230227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84F269C-19CA-464C-A293-2B0143C66C21}" type="datetimeFigureOut">
              <a:rPr lang="en-US" altLang="ko-KR"/>
              <a:pPr>
                <a:defRPr/>
              </a:pPr>
              <a:t>2/17/2016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50F9EDC9-2883-440C-847A-50333F8290C9}" type="slidenum">
              <a:rPr lang="en-US" altLang="ko-KR"/>
              <a:pPr>
                <a:defRPr/>
              </a:pPr>
              <a:t>‹#›</a:t>
            </a:fld>
            <a:endParaRPr lang="en-US" altLang="ko-KR"/>
          </a:p>
        </p:txBody>
      </p:sp>
    </p:spTree>
    <p:extLst>
      <p:ext uri="{BB962C8B-B14F-4D97-AF65-F5344CB8AC3E}">
        <p14:creationId xmlns:p14="http://schemas.microsoft.com/office/powerpoint/2010/main" val="2469133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002F9E2-F890-449E-9952-B4E5A92E98AB}" type="datetimeFigureOut">
              <a:rPr lang="en-US" altLang="ko-KR"/>
              <a:pPr>
                <a:defRPr/>
              </a:pPr>
              <a:t>2/17/2016</a:t>
            </a:fld>
            <a:endParaRPr lang="en-US" altLang="ko-KR"/>
          </a:p>
        </p:txBody>
      </p:sp>
      <p:sp>
        <p:nvSpPr>
          <p:cNvPr id="8" name="Footer Placeholder 4"/>
          <p:cNvSpPr>
            <a:spLocks noGrp="1"/>
          </p:cNvSpPr>
          <p:nvPr>
            <p:ph type="ftr" sz="quarter" idx="11"/>
          </p:nvPr>
        </p:nvSpPr>
        <p:spPr/>
        <p:txBody>
          <a:bodyPr/>
          <a:lstStyle>
            <a:lvl1pPr>
              <a:defRPr/>
            </a:lvl1pPr>
          </a:lstStyle>
          <a:p>
            <a:pPr>
              <a:defRPr/>
            </a:pPr>
            <a:endParaRPr lang="ko-KR" altLang="ko-KR"/>
          </a:p>
        </p:txBody>
      </p:sp>
      <p:sp>
        <p:nvSpPr>
          <p:cNvPr id="9" name="Slide Number Placeholder 5"/>
          <p:cNvSpPr>
            <a:spLocks noGrp="1"/>
          </p:cNvSpPr>
          <p:nvPr>
            <p:ph type="sldNum" sz="quarter" idx="12"/>
          </p:nvPr>
        </p:nvSpPr>
        <p:spPr/>
        <p:txBody>
          <a:bodyPr/>
          <a:lstStyle>
            <a:lvl1pPr>
              <a:defRPr/>
            </a:lvl1pPr>
          </a:lstStyle>
          <a:p>
            <a:pPr>
              <a:defRPr/>
            </a:pPr>
            <a:fld id="{A7E3E56B-AF65-42BC-854F-FFEB314A9791}" type="slidenum">
              <a:rPr lang="en-US" altLang="ko-KR"/>
              <a:pPr>
                <a:defRPr/>
              </a:pPr>
              <a:t>‹#›</a:t>
            </a:fld>
            <a:endParaRPr lang="en-US" altLang="ko-KR"/>
          </a:p>
        </p:txBody>
      </p:sp>
    </p:spTree>
    <p:extLst>
      <p:ext uri="{BB962C8B-B14F-4D97-AF65-F5344CB8AC3E}">
        <p14:creationId xmlns:p14="http://schemas.microsoft.com/office/powerpoint/2010/main" val="3402709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247C31E-A3E0-424F-9340-9794B10188BB}" type="datetimeFigureOut">
              <a:rPr lang="en-US" altLang="ko-KR"/>
              <a:pPr>
                <a:defRPr/>
              </a:pPr>
              <a:t>2/17/2016</a:t>
            </a:fld>
            <a:endParaRPr lang="en-US" altLang="ko-KR"/>
          </a:p>
        </p:txBody>
      </p:sp>
      <p:sp>
        <p:nvSpPr>
          <p:cNvPr id="4" name="Footer Placeholder 4"/>
          <p:cNvSpPr>
            <a:spLocks noGrp="1"/>
          </p:cNvSpPr>
          <p:nvPr>
            <p:ph type="ftr" sz="quarter" idx="11"/>
          </p:nvPr>
        </p:nvSpPr>
        <p:spPr/>
        <p:txBody>
          <a:bodyPr/>
          <a:lstStyle>
            <a:lvl1pPr>
              <a:defRPr/>
            </a:lvl1pPr>
          </a:lstStyle>
          <a:p>
            <a:pPr>
              <a:defRPr/>
            </a:pPr>
            <a:endParaRPr lang="ko-KR" altLang="ko-KR"/>
          </a:p>
        </p:txBody>
      </p:sp>
      <p:sp>
        <p:nvSpPr>
          <p:cNvPr id="5" name="Slide Number Placeholder 5"/>
          <p:cNvSpPr>
            <a:spLocks noGrp="1"/>
          </p:cNvSpPr>
          <p:nvPr>
            <p:ph type="sldNum" sz="quarter" idx="12"/>
          </p:nvPr>
        </p:nvSpPr>
        <p:spPr/>
        <p:txBody>
          <a:bodyPr/>
          <a:lstStyle>
            <a:lvl1pPr>
              <a:defRPr/>
            </a:lvl1pPr>
          </a:lstStyle>
          <a:p>
            <a:pPr>
              <a:defRPr/>
            </a:pPr>
            <a:fld id="{E766240B-5F0C-4179-9E48-76FDD6D49708}" type="slidenum">
              <a:rPr lang="en-US" altLang="ko-KR"/>
              <a:pPr>
                <a:defRPr/>
              </a:pPr>
              <a:t>‹#›</a:t>
            </a:fld>
            <a:endParaRPr lang="en-US" altLang="ko-KR"/>
          </a:p>
        </p:txBody>
      </p:sp>
    </p:spTree>
    <p:extLst>
      <p:ext uri="{BB962C8B-B14F-4D97-AF65-F5344CB8AC3E}">
        <p14:creationId xmlns:p14="http://schemas.microsoft.com/office/powerpoint/2010/main" val="3456134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6802882-C305-4900-BC18-D71B7632DD76}" type="datetimeFigureOut">
              <a:rPr lang="en-US" altLang="ko-KR"/>
              <a:pPr>
                <a:defRPr/>
              </a:pPr>
              <a:t>2/17/2016</a:t>
            </a:fld>
            <a:endParaRPr lang="en-US" altLang="ko-KR"/>
          </a:p>
        </p:txBody>
      </p:sp>
      <p:sp>
        <p:nvSpPr>
          <p:cNvPr id="3" name="Footer Placeholder 4"/>
          <p:cNvSpPr>
            <a:spLocks noGrp="1"/>
          </p:cNvSpPr>
          <p:nvPr>
            <p:ph type="ftr" sz="quarter" idx="11"/>
          </p:nvPr>
        </p:nvSpPr>
        <p:spPr/>
        <p:txBody>
          <a:bodyPr/>
          <a:lstStyle>
            <a:lvl1pPr>
              <a:defRPr/>
            </a:lvl1pPr>
          </a:lstStyle>
          <a:p>
            <a:pPr>
              <a:defRPr/>
            </a:pPr>
            <a:endParaRPr lang="ko-KR" altLang="ko-KR"/>
          </a:p>
        </p:txBody>
      </p:sp>
      <p:sp>
        <p:nvSpPr>
          <p:cNvPr id="4" name="Slide Number Placeholder 5"/>
          <p:cNvSpPr>
            <a:spLocks noGrp="1"/>
          </p:cNvSpPr>
          <p:nvPr>
            <p:ph type="sldNum" sz="quarter" idx="12"/>
          </p:nvPr>
        </p:nvSpPr>
        <p:spPr/>
        <p:txBody>
          <a:bodyPr/>
          <a:lstStyle>
            <a:lvl1pPr>
              <a:defRPr/>
            </a:lvl1pPr>
          </a:lstStyle>
          <a:p>
            <a:pPr>
              <a:defRPr/>
            </a:pPr>
            <a:fld id="{B7F3D431-1D18-462B-B75D-AAA0A0359657}" type="slidenum">
              <a:rPr lang="en-US" altLang="ko-KR"/>
              <a:pPr>
                <a:defRPr/>
              </a:pPr>
              <a:t>‹#›</a:t>
            </a:fld>
            <a:endParaRPr lang="en-US" altLang="ko-KR"/>
          </a:p>
        </p:txBody>
      </p:sp>
    </p:spTree>
    <p:extLst>
      <p:ext uri="{BB962C8B-B14F-4D97-AF65-F5344CB8AC3E}">
        <p14:creationId xmlns:p14="http://schemas.microsoft.com/office/powerpoint/2010/main" val="2721348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2FD2EBA-6FEA-4A07-A494-99B7F0D48475}" type="datetimeFigureOut">
              <a:rPr lang="en-US" altLang="ko-KR"/>
              <a:pPr>
                <a:defRPr/>
              </a:pPr>
              <a:t>2/17/2016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8DD37EF8-BD0C-4DBF-B787-004768ED6719}" type="slidenum">
              <a:rPr lang="en-US" altLang="ko-KR"/>
              <a:pPr>
                <a:defRPr/>
              </a:pPr>
              <a:t>‹#›</a:t>
            </a:fld>
            <a:endParaRPr lang="en-US" altLang="ko-KR"/>
          </a:p>
        </p:txBody>
      </p:sp>
    </p:spTree>
    <p:extLst>
      <p:ext uri="{BB962C8B-B14F-4D97-AF65-F5344CB8AC3E}">
        <p14:creationId xmlns:p14="http://schemas.microsoft.com/office/powerpoint/2010/main" val="773538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6B8B56-921A-4259-BA4C-CD6AF692910E}" type="datetimeFigureOut">
              <a:rPr lang="en-US" altLang="ko-KR"/>
              <a:pPr>
                <a:defRPr/>
              </a:pPr>
              <a:t>2/17/2016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22D1B9FB-01E2-4A4C-98C0-62CBDB22DD65}" type="slidenum">
              <a:rPr lang="en-US" altLang="ko-KR"/>
              <a:pPr>
                <a:defRPr/>
              </a:pPr>
              <a:t>‹#›</a:t>
            </a:fld>
            <a:endParaRPr lang="en-US" altLang="ko-KR"/>
          </a:p>
        </p:txBody>
      </p:sp>
    </p:spTree>
    <p:extLst>
      <p:ext uri="{BB962C8B-B14F-4D97-AF65-F5344CB8AC3E}">
        <p14:creationId xmlns:p14="http://schemas.microsoft.com/office/powerpoint/2010/main" val="1293430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ea typeface="굴림" pitchFamily="34" charset="-127"/>
              </a:defRPr>
            </a:lvl1pPr>
          </a:lstStyle>
          <a:p>
            <a:pPr>
              <a:defRPr/>
            </a:pPr>
            <a:fld id="{7D695FE2-F37D-4150-9C2B-16CA43B140C8}" type="datetimeFigureOut">
              <a:rPr lang="en-US" altLang="ko-KR"/>
              <a:pPr>
                <a:defRPr/>
              </a:pPr>
              <a:t>2/17/2016</a:t>
            </a:fld>
            <a:endParaRPr lang="en-US" altLang="ko-K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ea typeface="+mn-ea"/>
                <a:cs typeface="Arial" pitchFamily="34" charset="0"/>
              </a:defRPr>
            </a:lvl1pPr>
          </a:lstStyle>
          <a:p>
            <a:pPr>
              <a:defRPr/>
            </a:pPr>
            <a:endParaRPr lang="ko-KR" altLang="ko-K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굴림" pitchFamily="34" charset="-127"/>
              </a:defRPr>
            </a:lvl1pPr>
          </a:lstStyle>
          <a:p>
            <a:pPr>
              <a:defRPr/>
            </a:pPr>
            <a:fld id="{4EE75F20-567C-49CE-A121-479D1D6799DA}"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j-cs"/>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130425"/>
            <a:ext cx="7772400" cy="1831975"/>
          </a:xfrm>
        </p:spPr>
        <p:txBody>
          <a:bodyPr/>
          <a:lstStyle/>
          <a:p>
            <a:pPr eaLnBrk="1" hangingPunct="1"/>
            <a:r>
              <a:rPr lang="en-US" dirty="0" smtClean="0"/>
              <a:t>WF on </a:t>
            </a:r>
            <a:r>
              <a:rPr lang="en-GB" dirty="0" smtClean="0"/>
              <a:t>LAA UL LBT Mechanisms</a:t>
            </a:r>
            <a:endParaRPr lang="en-US" dirty="0" smtClean="0"/>
          </a:p>
        </p:txBody>
      </p:sp>
      <p:sp>
        <p:nvSpPr>
          <p:cNvPr id="2051" name="Subtitle 2"/>
          <p:cNvSpPr>
            <a:spLocks noGrp="1"/>
          </p:cNvSpPr>
          <p:nvPr>
            <p:ph type="subTitle" idx="1"/>
          </p:nvPr>
        </p:nvSpPr>
        <p:spPr>
          <a:xfrm>
            <a:off x="990600" y="4191000"/>
            <a:ext cx="7239000" cy="1752600"/>
          </a:xfrm>
        </p:spPr>
        <p:txBody>
          <a:bodyPr/>
          <a:lstStyle/>
          <a:p>
            <a:pPr eaLnBrk="1" hangingPunct="1"/>
            <a:r>
              <a:rPr lang="en-US" altLang="ko-KR" sz="2800" dirty="0" smtClean="0">
                <a:solidFill>
                  <a:schemeClr val="tx1"/>
                </a:solidFill>
                <a:ea typeface="Malgun Gothic" pitchFamily="34" charset="-127"/>
              </a:rPr>
              <a:t>Broadcom, </a:t>
            </a:r>
            <a:r>
              <a:rPr lang="en-US" altLang="ko-KR" sz="2800" dirty="0" err="1" smtClean="0">
                <a:solidFill>
                  <a:schemeClr val="tx1"/>
                </a:solidFill>
                <a:ea typeface="Malgun Gothic" pitchFamily="34" charset="-127"/>
              </a:rPr>
              <a:t>CableLabs</a:t>
            </a:r>
            <a:r>
              <a:rPr lang="en-US" altLang="ko-KR" sz="2800" dirty="0" smtClean="0">
                <a:solidFill>
                  <a:schemeClr val="tx1"/>
                </a:solidFill>
                <a:ea typeface="Malgun Gothic" pitchFamily="34" charset="-127"/>
              </a:rPr>
              <a:t>, BlackBerry, Orange,.. </a:t>
            </a:r>
            <a:endParaRPr lang="en-US" altLang="ko-KR" sz="2800" dirty="0" smtClean="0">
              <a:solidFill>
                <a:schemeClr val="tx1"/>
              </a:solidFill>
              <a:ea typeface="Gulim" pitchFamily="34" charset="-127"/>
            </a:endParaRPr>
          </a:p>
        </p:txBody>
      </p:sp>
      <p:sp>
        <p:nvSpPr>
          <p:cNvPr id="2052" name="Rectangle 4"/>
          <p:cNvSpPr>
            <a:spLocks noChangeArrowheads="1"/>
          </p:cNvSpPr>
          <p:nvPr/>
        </p:nvSpPr>
        <p:spPr bwMode="auto">
          <a:xfrm>
            <a:off x="304800" y="304800"/>
            <a:ext cx="8534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GB" altLang="ko-KR" sz="2000" b="1" dirty="0">
                <a:latin typeface="Times New Roman" pitchFamily="18" charset="0"/>
                <a:ea typeface="Malgun Gothic" pitchFamily="34" charset="-127"/>
                <a:cs typeface="Times New Roman" pitchFamily="18" charset="0"/>
              </a:rPr>
              <a:t>3GPP TSG RAN WG1 #</a:t>
            </a:r>
            <a:r>
              <a:rPr lang="en-GB" altLang="ko-KR" sz="2000" b="1" dirty="0" smtClean="0">
                <a:latin typeface="Times New Roman" pitchFamily="18" charset="0"/>
                <a:ea typeface="Malgun Gothic" pitchFamily="34" charset="-127"/>
                <a:cs typeface="Times New Roman" pitchFamily="18" charset="0"/>
              </a:rPr>
              <a:t>84</a:t>
            </a:r>
            <a:r>
              <a:rPr lang="en-GB" altLang="ko-KR" sz="2000" b="1" dirty="0">
                <a:latin typeface="Times New Roman" pitchFamily="18" charset="0"/>
                <a:ea typeface="Malgun Gothic" pitchFamily="34" charset="-127"/>
                <a:cs typeface="Times New Roman" pitchFamily="18" charset="0"/>
              </a:rPr>
              <a:t>				        </a:t>
            </a:r>
            <a:r>
              <a:rPr lang="en-GB" altLang="ko-KR" sz="2000" b="1" dirty="0" smtClean="0">
                <a:latin typeface="Times New Roman" pitchFamily="18" charset="0"/>
                <a:ea typeface="Malgun Gothic" pitchFamily="34" charset="-127"/>
                <a:cs typeface="Times New Roman" pitchFamily="18" charset="0"/>
              </a:rPr>
              <a:t>R1-1</a:t>
            </a:r>
            <a:r>
              <a:rPr lang="en-US" altLang="ko-KR" sz="2000" b="1" smtClean="0">
                <a:latin typeface="Times New Roman" pitchFamily="18" charset="0"/>
                <a:ea typeface="Malgun Gothic" pitchFamily="34" charset="-127"/>
                <a:cs typeface="Times New Roman" pitchFamily="18" charset="0"/>
              </a:rPr>
              <a:t>61382</a:t>
            </a:r>
            <a:endParaRPr lang="en-US" altLang="zh-CN" sz="2000" b="1" dirty="0">
              <a:latin typeface="Times New Roman" pitchFamily="18" charset="0"/>
              <a:ea typeface="Malgun Gothic" pitchFamily="34" charset="-127"/>
              <a:cs typeface="Times New Roman" pitchFamily="18" charset="0"/>
            </a:endParaRPr>
          </a:p>
          <a:p>
            <a:r>
              <a:rPr lang="en-US" altLang="ko-KR" sz="2000" b="1" dirty="0" smtClean="0">
                <a:latin typeface="Times New Roman" pitchFamily="18" charset="0"/>
                <a:ea typeface="Malgun Gothic" pitchFamily="34" charset="-127"/>
                <a:cs typeface="Times New Roman" pitchFamily="18" charset="0"/>
              </a:rPr>
              <a:t>St. Julian, Malta</a:t>
            </a:r>
            <a:endParaRPr lang="en-US" altLang="ko-KR" sz="2000" b="1" dirty="0">
              <a:latin typeface="Times New Roman" pitchFamily="18" charset="0"/>
              <a:ea typeface="Malgun Gothic" pitchFamily="34" charset="-127"/>
              <a:cs typeface="Times New Roman" pitchFamily="18" charset="0"/>
            </a:endParaRPr>
          </a:p>
          <a:p>
            <a:r>
              <a:rPr lang="en-US" altLang="ko-KR" sz="2000" b="1" dirty="0">
                <a:latin typeface="Times New Roman" pitchFamily="18" charset="0"/>
                <a:ea typeface="Malgun Gothic" pitchFamily="34" charset="-127"/>
                <a:cs typeface="Times New Roman" pitchFamily="18" charset="0"/>
              </a:rPr>
              <a:t>15th </a:t>
            </a:r>
            <a:r>
              <a:rPr lang="en-US" altLang="ko-KR" sz="2000" b="1" dirty="0" smtClean="0">
                <a:latin typeface="Times New Roman" pitchFamily="18" charset="0"/>
                <a:ea typeface="Malgun Gothic" pitchFamily="34" charset="-127"/>
                <a:cs typeface="Times New Roman" pitchFamily="18" charset="0"/>
              </a:rPr>
              <a:t>–19th February 2016</a:t>
            </a:r>
            <a:endParaRPr lang="en-GB" altLang="ko-KR" sz="2000" b="1" dirty="0">
              <a:latin typeface="Times New Roman" pitchFamily="18" charset="0"/>
              <a:ea typeface="Malgun Gothic" pitchFamily="34" charset="-127"/>
              <a:cs typeface="Times New Roman" pitchFamily="18" charset="0"/>
            </a:endParaRPr>
          </a:p>
        </p:txBody>
      </p:sp>
      <p:sp>
        <p:nvSpPr>
          <p:cNvPr id="2053" name="TextBox 4"/>
          <p:cNvSpPr txBox="1">
            <a:spLocks noChangeArrowheads="1"/>
          </p:cNvSpPr>
          <p:nvPr/>
        </p:nvSpPr>
        <p:spPr bwMode="auto">
          <a:xfrm>
            <a:off x="457200" y="1676400"/>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US" altLang="ko-KR" dirty="0">
                <a:ea typeface="Malgun Gothic" pitchFamily="34" charset="-127"/>
              </a:rPr>
              <a:t>Agenda item: </a:t>
            </a:r>
            <a:r>
              <a:rPr lang="en-US" altLang="ko-KR" dirty="0" smtClean="0">
                <a:ea typeface="Malgun Gothic" pitchFamily="34" charset="-127"/>
              </a:rPr>
              <a:t>7.3.1.5</a:t>
            </a:r>
            <a:endParaRPr lang="en-US" altLang="ko-KR" dirty="0">
              <a:ea typeface="Malgun Gothic" pitchFamily="34" charset="-127"/>
            </a:endParaRPr>
          </a:p>
          <a:p>
            <a:pPr eaLnBrk="1" hangingPunct="1"/>
            <a:r>
              <a:rPr lang="en-US" altLang="ko-KR" dirty="0">
                <a:ea typeface="Malgun Gothic" pitchFamily="34" charset="-127"/>
              </a:rPr>
              <a:t>Document for decision</a:t>
            </a:r>
            <a:endParaRPr lang="ko-KR" altLang="en-US" dirty="0">
              <a:ea typeface="Malgun Gothic"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ko-KR" dirty="0">
                <a:ea typeface="Malgun Gothic" pitchFamily="34" charset="-127"/>
              </a:rPr>
              <a:t>Background</a:t>
            </a:r>
            <a:endParaRPr lang="en-US" dirty="0" smtClean="0"/>
          </a:p>
        </p:txBody>
      </p:sp>
      <p:sp>
        <p:nvSpPr>
          <p:cNvPr id="5123" name="Content Placeholder 2"/>
          <p:cNvSpPr>
            <a:spLocks noGrp="1"/>
          </p:cNvSpPr>
          <p:nvPr>
            <p:ph idx="1"/>
          </p:nvPr>
        </p:nvSpPr>
        <p:spPr/>
        <p:txBody>
          <a:bodyPr/>
          <a:lstStyle/>
          <a:p>
            <a:r>
              <a:rPr lang="en-GB" sz="2400" dirty="0" smtClean="0"/>
              <a:t>Design of Uplink Channel access is </a:t>
            </a:r>
            <a:r>
              <a:rPr lang="en-GB" sz="2400" dirty="0"/>
              <a:t>a part of Release 14 </a:t>
            </a:r>
            <a:r>
              <a:rPr lang="en-GB" sz="2400" dirty="0" err="1" smtClean="0"/>
              <a:t>eLAA</a:t>
            </a:r>
            <a:r>
              <a:rPr lang="en-GB" sz="2400" dirty="0" smtClean="0"/>
              <a:t> where the following aspects must be finalized and which are also of significance to coexistence with other technologies in the unlicensed spectrum</a:t>
            </a:r>
            <a:endParaRPr lang="en-GB" sz="2400" dirty="0" smtClean="0">
              <a:ea typeface="ＭＳ Ｐゴシック" charset="0"/>
            </a:endParaRPr>
          </a:p>
          <a:p>
            <a:pPr lvl="1"/>
            <a:r>
              <a:rPr lang="en-US" sz="2000" dirty="0" smtClean="0"/>
              <a:t>The type of LBT followed before a UL transmission or UL grant (No-UL-LBT, Single-shot fixed LBT, Cat4 LBT)</a:t>
            </a:r>
          </a:p>
          <a:p>
            <a:pPr lvl="1"/>
            <a:r>
              <a:rPr lang="en-US" sz="2000" dirty="0" smtClean="0"/>
              <a:t>The parameters used for LBT if performed</a:t>
            </a:r>
          </a:p>
          <a:p>
            <a:pPr lvl="1"/>
            <a:r>
              <a:rPr lang="en-US" sz="2000" dirty="0" smtClean="0"/>
              <a:t>The dependence of the LBT algorithm and parameters on whether self-carrier or cross-carrier scheduling is used.</a:t>
            </a:r>
          </a:p>
          <a:p>
            <a:pPr lvl="1"/>
            <a:r>
              <a:rPr lang="en-US" sz="2000" dirty="0" smtClean="0"/>
              <a:t>The Energy detection threshold used before a UL transmission whenever LBT is used</a:t>
            </a:r>
          </a:p>
        </p:txBody>
      </p:sp>
    </p:spTree>
    <p:extLst>
      <p:ext uri="{BB962C8B-B14F-4D97-AF65-F5344CB8AC3E}">
        <p14:creationId xmlns:p14="http://schemas.microsoft.com/office/powerpoint/2010/main" val="2216233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a:t>
            </a:r>
            <a:endParaRPr lang="en-US" dirty="0"/>
          </a:p>
        </p:txBody>
      </p:sp>
      <p:sp>
        <p:nvSpPr>
          <p:cNvPr id="3" name="Content Placeholder 2"/>
          <p:cNvSpPr>
            <a:spLocks noGrp="1"/>
          </p:cNvSpPr>
          <p:nvPr>
            <p:ph idx="1"/>
          </p:nvPr>
        </p:nvSpPr>
        <p:spPr/>
        <p:txBody>
          <a:bodyPr/>
          <a:lstStyle/>
          <a:p>
            <a:r>
              <a:rPr lang="en-US" dirty="0"/>
              <a:t>If the UL grant in case of self-carrier scheduling is transmitted standalone, </a:t>
            </a:r>
            <a:endParaRPr lang="en-US" dirty="0" smtClean="0"/>
          </a:p>
          <a:p>
            <a:pPr lvl="1"/>
            <a:r>
              <a:rPr lang="en-US" dirty="0" smtClean="0"/>
              <a:t>It shall use </a:t>
            </a:r>
            <a:r>
              <a:rPr lang="en-US" dirty="0"/>
              <a:t>the same channel access priority and LBT parameters as the DL PDSCH corresponding to the UL data.</a:t>
            </a:r>
            <a:endParaRPr lang="en-US" dirty="0" smtClean="0"/>
          </a:p>
          <a:p>
            <a:endParaRPr lang="en-US" dirty="0" smtClean="0"/>
          </a:p>
        </p:txBody>
      </p:sp>
    </p:spTree>
    <p:extLst>
      <p:ext uri="{BB962C8B-B14F-4D97-AF65-F5344CB8AC3E}">
        <p14:creationId xmlns:p14="http://schemas.microsoft.com/office/powerpoint/2010/main" val="11282034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a:xfrm>
            <a:off x="457200" y="1295400"/>
            <a:ext cx="8305800" cy="5257800"/>
          </a:xfrm>
        </p:spPr>
        <p:txBody>
          <a:bodyPr/>
          <a:lstStyle/>
          <a:p>
            <a:r>
              <a:rPr lang="en-US" sz="2800" dirty="0"/>
              <a:t>If the UL </a:t>
            </a:r>
            <a:r>
              <a:rPr lang="en-US" sz="2800" dirty="0" smtClean="0"/>
              <a:t>grant in case of self-carrier scheduling </a:t>
            </a:r>
            <a:r>
              <a:rPr lang="en-US" sz="2800" dirty="0"/>
              <a:t>is transmitted together with other PDSCH data:</a:t>
            </a:r>
          </a:p>
          <a:p>
            <a:pPr lvl="1"/>
            <a:r>
              <a:rPr lang="en-US" sz="2000" dirty="0" smtClean="0"/>
              <a:t>Lower </a:t>
            </a:r>
            <a:r>
              <a:rPr lang="en-US" sz="2000" dirty="0"/>
              <a:t>priority PDSCH transmissions </a:t>
            </a:r>
            <a:r>
              <a:rPr lang="en-US" sz="2000" dirty="0" smtClean="0"/>
              <a:t>shall not </a:t>
            </a:r>
            <a:r>
              <a:rPr lang="en-US" sz="2000" dirty="0"/>
              <a:t>be piggybacked with the transmission of the UL grant in case the channel access has been obtained using the access priority of the UL grant.</a:t>
            </a:r>
          </a:p>
          <a:p>
            <a:pPr lvl="1"/>
            <a:r>
              <a:rPr lang="en-US" sz="2000" dirty="0" smtClean="0"/>
              <a:t>If </a:t>
            </a:r>
            <a:r>
              <a:rPr lang="en-US" sz="2000" dirty="0"/>
              <a:t>the UL grant is piggybacked with PDSCH transmissions of the same access priority class as the UL grant, then the corresponding UL transmission can use the </a:t>
            </a:r>
            <a:r>
              <a:rPr lang="en-US" sz="2000" dirty="0" smtClean="0"/>
              <a:t>Fixed </a:t>
            </a:r>
            <a:r>
              <a:rPr lang="en-US" sz="2000" dirty="0"/>
              <a:t>UL LBT schemes.</a:t>
            </a:r>
          </a:p>
          <a:p>
            <a:pPr lvl="1"/>
            <a:r>
              <a:rPr lang="en-US" sz="2000" dirty="0" smtClean="0"/>
              <a:t>If </a:t>
            </a:r>
            <a:r>
              <a:rPr lang="en-US" sz="2000" dirty="0"/>
              <a:t>the UL grant is piggybacked with higher priority PDSCH transmissions where the channel access has been obtained using the access priority of the higher priority PDSCH, then the corresponding UL transmission </a:t>
            </a:r>
            <a:r>
              <a:rPr lang="en-US" sz="2000" dirty="0" smtClean="0"/>
              <a:t>shall not </a:t>
            </a:r>
            <a:r>
              <a:rPr lang="en-US" sz="2000" dirty="0"/>
              <a:t>use the </a:t>
            </a:r>
            <a:r>
              <a:rPr lang="en-US" sz="2000" dirty="0" smtClean="0"/>
              <a:t>Fixed </a:t>
            </a:r>
            <a:r>
              <a:rPr lang="en-US" sz="2000" dirty="0"/>
              <a:t>UL LBT </a:t>
            </a:r>
            <a:r>
              <a:rPr lang="en-US" sz="2000" dirty="0" smtClean="0"/>
              <a:t>scheme</a:t>
            </a:r>
          </a:p>
        </p:txBody>
      </p:sp>
    </p:spTree>
    <p:extLst>
      <p:ext uri="{BB962C8B-B14F-4D97-AF65-F5344CB8AC3E}">
        <p14:creationId xmlns:p14="http://schemas.microsoft.com/office/powerpoint/2010/main" val="23176667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3</a:t>
            </a:r>
            <a:endParaRPr lang="en-US" dirty="0"/>
          </a:p>
        </p:txBody>
      </p:sp>
      <p:sp>
        <p:nvSpPr>
          <p:cNvPr id="3" name="Content Placeholder 2"/>
          <p:cNvSpPr>
            <a:spLocks noGrp="1"/>
          </p:cNvSpPr>
          <p:nvPr>
            <p:ph idx="1"/>
          </p:nvPr>
        </p:nvSpPr>
        <p:spPr>
          <a:xfrm>
            <a:off x="457200" y="1295400"/>
            <a:ext cx="8305800" cy="5257800"/>
          </a:xfrm>
        </p:spPr>
        <p:txBody>
          <a:bodyPr/>
          <a:lstStyle/>
          <a:p>
            <a:r>
              <a:rPr lang="en-US" sz="2800" dirty="0" smtClean="0"/>
              <a:t>If </a:t>
            </a:r>
            <a:r>
              <a:rPr lang="en-US" sz="2800" dirty="0"/>
              <a:t>the UL transmission corresponding to the UL grant occurs in a different TXOP, the UL transmission must not use Fixed UL LBT irrespective of the LBT performed before the UL grant</a:t>
            </a:r>
            <a:r>
              <a:rPr lang="en-US" sz="2800" dirty="0" smtClean="0"/>
              <a:t>.</a:t>
            </a:r>
            <a:endParaRPr lang="en-US" sz="2800" dirty="0"/>
          </a:p>
        </p:txBody>
      </p:sp>
    </p:spTree>
    <p:extLst>
      <p:ext uri="{BB962C8B-B14F-4D97-AF65-F5344CB8AC3E}">
        <p14:creationId xmlns:p14="http://schemas.microsoft.com/office/powerpoint/2010/main" val="448995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4</a:t>
            </a:r>
            <a:endParaRPr lang="en-US" dirty="0"/>
          </a:p>
        </p:txBody>
      </p:sp>
      <p:sp>
        <p:nvSpPr>
          <p:cNvPr id="3" name="Content Placeholder 2"/>
          <p:cNvSpPr>
            <a:spLocks noGrp="1"/>
          </p:cNvSpPr>
          <p:nvPr>
            <p:ph idx="1"/>
          </p:nvPr>
        </p:nvSpPr>
        <p:spPr/>
        <p:txBody>
          <a:bodyPr/>
          <a:lstStyle/>
          <a:p>
            <a:r>
              <a:rPr lang="en-US" sz="2800" dirty="0"/>
              <a:t>If a one shot fixed LBT is used for LAA UL, </a:t>
            </a:r>
            <a:r>
              <a:rPr lang="en-US" sz="2800" dirty="0" smtClean="0"/>
              <a:t>it shall consider </a:t>
            </a:r>
            <a:r>
              <a:rPr lang="en-US" sz="2800" dirty="0"/>
              <a:t>the following:</a:t>
            </a:r>
          </a:p>
          <a:p>
            <a:pPr lvl="1"/>
            <a:r>
              <a:rPr lang="en-US" sz="2400" dirty="0" smtClean="0"/>
              <a:t>Include </a:t>
            </a:r>
            <a:r>
              <a:rPr lang="en-US" sz="2400" dirty="0"/>
              <a:t>an idle CCA slot </a:t>
            </a:r>
            <a:r>
              <a:rPr lang="en-US" sz="2400" dirty="0" smtClean="0"/>
              <a:t>at </a:t>
            </a:r>
            <a:r>
              <a:rPr lang="en-US" sz="2400" dirty="0"/>
              <a:t>the start.</a:t>
            </a:r>
          </a:p>
          <a:p>
            <a:pPr lvl="1"/>
            <a:r>
              <a:rPr lang="en-US" sz="2400" dirty="0" smtClean="0"/>
              <a:t>Define </a:t>
            </a:r>
            <a:r>
              <a:rPr lang="en-US" sz="2400" dirty="0"/>
              <a:t>the timing and duration of channel sensing within the LBT duration</a:t>
            </a:r>
          </a:p>
          <a:p>
            <a:pPr lvl="1"/>
            <a:r>
              <a:rPr lang="en-US" sz="2400" dirty="0" smtClean="0"/>
              <a:t>Evaluate </a:t>
            </a:r>
            <a:r>
              <a:rPr lang="en-US" sz="2400" dirty="0"/>
              <a:t>whether a fixed LBT duration of 25us is sufficient to ensure fair coexistence with co-channel Wi-Fi.</a:t>
            </a:r>
          </a:p>
        </p:txBody>
      </p:sp>
    </p:spTree>
    <p:extLst>
      <p:ext uri="{BB962C8B-B14F-4D97-AF65-F5344CB8AC3E}">
        <p14:creationId xmlns:p14="http://schemas.microsoft.com/office/powerpoint/2010/main" val="4029001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5</a:t>
            </a:r>
            <a:endParaRPr lang="en-US" dirty="0"/>
          </a:p>
        </p:txBody>
      </p:sp>
      <p:sp>
        <p:nvSpPr>
          <p:cNvPr id="3" name="Content Placeholder 2"/>
          <p:cNvSpPr>
            <a:spLocks noGrp="1"/>
          </p:cNvSpPr>
          <p:nvPr>
            <p:ph idx="1"/>
          </p:nvPr>
        </p:nvSpPr>
        <p:spPr/>
        <p:txBody>
          <a:bodyPr/>
          <a:lstStyle/>
          <a:p>
            <a:endParaRPr lang="en-GB" sz="2800" b="1" dirty="0" smtClean="0"/>
          </a:p>
          <a:p>
            <a:r>
              <a:rPr lang="en-US" sz="2800" dirty="0" smtClean="0"/>
              <a:t>For cases when relaxed UL LBT is considered, </a:t>
            </a:r>
          </a:p>
          <a:p>
            <a:pPr lvl="1"/>
            <a:r>
              <a:rPr lang="en-US" sz="2400" dirty="0" smtClean="0"/>
              <a:t>No-UL-LBT shall not be an option</a:t>
            </a:r>
            <a:endParaRPr lang="en-US" sz="2400" dirty="0"/>
          </a:p>
          <a:p>
            <a:pPr lvl="1"/>
            <a:r>
              <a:rPr lang="en-US" sz="2400" dirty="0" smtClean="0"/>
              <a:t>LAA shall use </a:t>
            </a:r>
            <a:r>
              <a:rPr lang="en-US" sz="2400" dirty="0"/>
              <a:t>fixed LBT for Uplink transmissions instead of </a:t>
            </a:r>
            <a:r>
              <a:rPr lang="en-US" sz="2400" dirty="0" smtClean="0"/>
              <a:t>no-UL-LBT</a:t>
            </a:r>
            <a:endParaRPr lang="en-US" sz="2400" dirty="0"/>
          </a:p>
        </p:txBody>
      </p:sp>
    </p:spTree>
    <p:extLst>
      <p:ext uri="{BB962C8B-B14F-4D97-AF65-F5344CB8AC3E}">
        <p14:creationId xmlns:p14="http://schemas.microsoft.com/office/powerpoint/2010/main" val="109282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6</a:t>
            </a:r>
            <a:endParaRPr lang="en-US" dirty="0"/>
          </a:p>
        </p:txBody>
      </p:sp>
      <p:sp>
        <p:nvSpPr>
          <p:cNvPr id="3" name="Content Placeholder 2"/>
          <p:cNvSpPr>
            <a:spLocks noGrp="1"/>
          </p:cNvSpPr>
          <p:nvPr>
            <p:ph idx="1"/>
          </p:nvPr>
        </p:nvSpPr>
        <p:spPr/>
        <p:txBody>
          <a:bodyPr/>
          <a:lstStyle/>
          <a:p>
            <a:endParaRPr lang="en-GB" sz="2800" b="1" dirty="0" smtClean="0"/>
          </a:p>
          <a:p>
            <a:r>
              <a:rPr lang="en-US" sz="2800" dirty="0"/>
              <a:t>For cross-carrier scheduled UL grant, when LBT is not performed on the </a:t>
            </a:r>
            <a:r>
              <a:rPr lang="en-US" sz="2800" dirty="0" err="1"/>
              <a:t>SCell</a:t>
            </a:r>
            <a:r>
              <a:rPr lang="en-US" sz="2800" dirty="0"/>
              <a:t> on which the UL transmission would be performed, </a:t>
            </a:r>
            <a:endParaRPr lang="en-US" sz="2800" dirty="0" smtClean="0"/>
          </a:p>
          <a:p>
            <a:pPr lvl="1"/>
            <a:r>
              <a:rPr lang="en-US" sz="2400" dirty="0" smtClean="0"/>
              <a:t>UL </a:t>
            </a:r>
            <a:r>
              <a:rPr lang="en-US" sz="2400" dirty="0"/>
              <a:t>LBT </a:t>
            </a:r>
            <a:r>
              <a:rPr lang="en-US" sz="2400" dirty="0" smtClean="0"/>
              <a:t>shall be </a:t>
            </a:r>
            <a:r>
              <a:rPr lang="en-US" sz="2400" dirty="0"/>
              <a:t>like DL LBT and the LBT parameters </a:t>
            </a:r>
            <a:r>
              <a:rPr lang="en-US" sz="2400" dirty="0" smtClean="0"/>
              <a:t>shall be </a:t>
            </a:r>
            <a:r>
              <a:rPr lang="en-US" sz="2400" dirty="0"/>
              <a:t>similar to the LBT parameters used by Wi-Fi </a:t>
            </a:r>
            <a:r>
              <a:rPr lang="en-US" sz="2400" dirty="0" smtClean="0"/>
              <a:t>STA (as recommended by WFA) for the priority class of the UL data</a:t>
            </a:r>
            <a:endParaRPr lang="en-US" sz="2000" dirty="0"/>
          </a:p>
        </p:txBody>
      </p:sp>
    </p:spTree>
    <p:extLst>
      <p:ext uri="{BB962C8B-B14F-4D97-AF65-F5344CB8AC3E}">
        <p14:creationId xmlns:p14="http://schemas.microsoft.com/office/powerpoint/2010/main" val="184839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6</a:t>
            </a:r>
            <a:endParaRPr lang="en-US" dirty="0"/>
          </a:p>
        </p:txBody>
      </p:sp>
      <p:sp>
        <p:nvSpPr>
          <p:cNvPr id="3" name="Content Placeholder 2"/>
          <p:cNvSpPr>
            <a:spLocks noGrp="1"/>
          </p:cNvSpPr>
          <p:nvPr>
            <p:ph idx="1"/>
          </p:nvPr>
        </p:nvSpPr>
        <p:spPr/>
        <p:txBody>
          <a:bodyPr/>
          <a:lstStyle/>
          <a:p>
            <a:endParaRPr lang="en-GB" sz="2800" b="1" dirty="0" smtClean="0"/>
          </a:p>
          <a:p>
            <a:r>
              <a:rPr lang="en-US" sz="2800" dirty="0" smtClean="0"/>
              <a:t>The ED threshold used for UL LBT shall be -72 </a:t>
            </a:r>
            <a:r>
              <a:rPr lang="en-US" sz="2800" dirty="0" err="1" smtClean="0"/>
              <a:t>dBm</a:t>
            </a:r>
            <a:r>
              <a:rPr lang="en-US" sz="2800" dirty="0" smtClean="0"/>
              <a:t> or lower and shall not depend on the instantaneous transmit power of the UE</a:t>
            </a:r>
            <a:endParaRPr lang="en-US" sz="2000" dirty="0"/>
          </a:p>
        </p:txBody>
      </p:sp>
    </p:spTree>
    <p:extLst>
      <p:ext uri="{BB962C8B-B14F-4D97-AF65-F5344CB8AC3E}">
        <p14:creationId xmlns:p14="http://schemas.microsoft.com/office/powerpoint/2010/main" val="3955037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 xsi:nil="true"/>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9FABC3A9-79CC-498B-821C-BE87653C6A3C}">
  <ds:schemaRefs>
    <ds:schemaRef ds:uri="http://schemas.microsoft.com/office/2006/metadata/properties"/>
    <ds:schemaRef ds:uri="http://schemas.microsoft.com/office/2006/documentManagement/types"/>
    <ds:schemaRef ds:uri="http://purl.org/dc/terms/"/>
    <ds:schemaRef ds:uri="http://www.w3.org/XML/1998/namespace"/>
    <ds:schemaRef ds:uri="http://purl.org/dc/dcmitype/"/>
    <ds:schemaRef ds:uri="http://purl.org/dc/elements/1.1/"/>
    <ds:schemaRef ds:uri="http://schemas.microsoft.com/office/infopath/2007/PartnerControls"/>
    <ds:schemaRef ds:uri="http://schemas.openxmlformats.org/package/2006/metadata/core-properties"/>
    <ds:schemaRef ds:uri="17c5c574-4f42-45b3-8a7f-77d8e859d074"/>
    <ds:schemaRef ds:uri="66EEDB98-F073-460B-B9B0-9643F9FE785E"/>
  </ds:schemaRefs>
</ds:datastoreItem>
</file>

<file path=customXml/itemProps2.xml><?xml version="1.0" encoding="utf-8"?>
<ds:datastoreItem xmlns:ds="http://schemas.openxmlformats.org/officeDocument/2006/customXml" ds:itemID="{2BA79857-0474-4C08-B773-186E5449B0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CF2227C-5B97-413C-A48C-507005D384A8}">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13142</TotalTime>
  <Words>494</Words>
  <Application>Microsoft Office PowerPoint</Application>
  <PresentationFormat>On-screen Show (4:3)</PresentationFormat>
  <Paragraphs>40</Paragraphs>
  <Slides>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vt:i4>
      </vt:variant>
    </vt:vector>
  </HeadingPairs>
  <TitlesOfParts>
    <vt:vector size="19" baseType="lpstr">
      <vt:lpstr>Gulim</vt:lpstr>
      <vt:lpstr>Gulim</vt:lpstr>
      <vt:lpstr>맑은 고딕</vt:lpstr>
      <vt:lpstr>맑은 고딕</vt:lpstr>
      <vt:lpstr>ＭＳ Ｐゴシック</vt:lpstr>
      <vt:lpstr>ＭＳ Ｐゴシック</vt:lpstr>
      <vt:lpstr>Arial</vt:lpstr>
      <vt:lpstr>Calibri</vt:lpstr>
      <vt:lpstr>Times New Roman</vt:lpstr>
      <vt:lpstr>Office Theme</vt:lpstr>
      <vt:lpstr>WF on LAA UL LBT Mechanisms</vt:lpstr>
      <vt:lpstr>Background</vt:lpstr>
      <vt:lpstr>Proposal 1</vt:lpstr>
      <vt:lpstr>Proposal 2</vt:lpstr>
      <vt:lpstr>Proposal 3</vt:lpstr>
      <vt:lpstr>Proposal 4</vt:lpstr>
      <vt:lpstr>Proposal 5</vt:lpstr>
      <vt:lpstr>Proposal 6</vt:lpstr>
      <vt:lpstr>Proposal 6</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dc:title>
  <dc:creator>Patil, Shailesh</dc:creator>
  <cp:lastModifiedBy>PM:</cp:lastModifiedBy>
  <cp:revision>459</cp:revision>
  <dcterms:created xsi:type="dcterms:W3CDTF">2006-08-16T00:00:00Z</dcterms:created>
  <dcterms:modified xsi:type="dcterms:W3CDTF">2016-02-17T18:37:29Z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H4P5ACNAWDMP-2-3460</vt:lpwstr>
  </property>
  <property fmtid="{D5CDD505-2E9C-101B-9397-08002B2CF9AE}" pid="3" name="_dlc_DocIdItemGuid">
    <vt:lpwstr>5965e94f-4515-403b-a66c-f0759ecdfb7d</vt:lpwstr>
  </property>
  <property fmtid="{D5CDD505-2E9C-101B-9397-08002B2CF9AE}" pid="4" name="_dlc_DocIdUrl">
    <vt:lpwstr>http://projects/sites/LTED/_layouts/DocIdRedir.aspx?ID=H4P5ACNAWDMP-2-3460, H4P5ACNAWDMP-2-3460</vt:lpwstr>
  </property>
  <property fmtid="{D5CDD505-2E9C-101B-9397-08002B2CF9AE}" pid="5" name="_NewReviewCycle">
    <vt:lpwstr/>
  </property>
</Properties>
</file>