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4" r:id="rId4"/>
    <p:sldId id="265" r:id="rId5"/>
    <p:sldId id="26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7" d="100"/>
          <a:sy n="37" d="100"/>
        </p:scale>
        <p:origin x="-4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the UE-SS Starting </a:t>
            </a:r>
            <a:r>
              <a:rPr lang="en-US" dirty="0" err="1" smtClean="0"/>
              <a:t>Subframe</a:t>
            </a:r>
            <a:r>
              <a:rPr lang="en-US" dirty="0" smtClean="0"/>
              <a:t> for </a:t>
            </a:r>
            <a:r>
              <a:rPr lang="en-US" dirty="0" err="1" smtClean="0"/>
              <a:t>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???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5424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R1-161378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6284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84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15th – 19th February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7200" cy="792162"/>
          </a:xfrm>
        </p:spPr>
        <p:txBody>
          <a:bodyPr/>
          <a:lstStyle/>
          <a:p>
            <a:r>
              <a:rPr lang="en-US" dirty="0" smtClean="0"/>
              <a:t>Proposal Choices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Initial Starting </a:t>
            </a:r>
            <a:r>
              <a:rPr lang="en-GB" sz="2400" b="1" dirty="0" err="1" smtClean="0"/>
              <a:t>Subframe</a:t>
            </a:r>
            <a:endParaRPr lang="en-GB" sz="2400" b="1" dirty="0" smtClean="0"/>
          </a:p>
          <a:p>
            <a:pPr lvl="1"/>
            <a:r>
              <a:rPr lang="en-GB" sz="1800" b="1" dirty="0" smtClean="0"/>
              <a:t>Option A:   		Fixed Start SF for all UE-SS,  SF=0 for SFN=0</a:t>
            </a:r>
          </a:p>
          <a:p>
            <a:pPr lvl="2"/>
            <a:r>
              <a:rPr lang="en-GB" sz="1400" dirty="0" smtClean="0"/>
              <a:t>Always SFN=0, SF=0	</a:t>
            </a:r>
          </a:p>
          <a:p>
            <a:pPr lvl="1"/>
            <a:r>
              <a:rPr lang="en-GB" sz="1800" b="1" dirty="0" smtClean="0"/>
              <a:t>Option B:		Offset Start SF based on randomised rule</a:t>
            </a:r>
          </a:p>
          <a:p>
            <a:pPr lvl="2"/>
            <a:r>
              <a:rPr lang="en-GB" sz="1400" dirty="0" smtClean="0"/>
              <a:t>Option B1:	 Cell Specific:	Mod (PCID,  </a:t>
            </a:r>
            <a:r>
              <a:rPr lang="en-GB" sz="1400" dirty="0" err="1" smtClean="0"/>
              <a:t>StartSF_Periodicity</a:t>
            </a:r>
            <a:r>
              <a:rPr lang="en-GB" sz="1400" dirty="0" smtClean="0"/>
              <a:t>}</a:t>
            </a:r>
            <a:endParaRPr lang="en-GB" sz="1000" dirty="0" smtClean="0"/>
          </a:p>
          <a:p>
            <a:pPr lvl="2"/>
            <a:r>
              <a:rPr lang="en-GB" sz="1400" dirty="0" smtClean="0"/>
              <a:t>Option B2:	UE Specific:		Mod (C-RNTI, </a:t>
            </a:r>
            <a:r>
              <a:rPr lang="en-GB" sz="1400" dirty="0" err="1" smtClean="0"/>
              <a:t>StartSF_Periodicity</a:t>
            </a:r>
            <a:r>
              <a:rPr lang="en-GB" sz="1400" dirty="0" smtClean="0"/>
              <a:t>}</a:t>
            </a:r>
          </a:p>
          <a:p>
            <a:pPr lvl="1"/>
            <a:r>
              <a:rPr lang="en-GB" sz="1800" b="1" dirty="0" smtClean="0"/>
              <a:t>Option C:		Offset Start SF based on explicit configuration </a:t>
            </a:r>
            <a:r>
              <a:rPr lang="en-GB" sz="1800" b="1" dirty="0" err="1" smtClean="0"/>
              <a:t>upto</a:t>
            </a:r>
            <a:r>
              <a:rPr lang="en-GB" sz="1800" b="1" dirty="0" smtClean="0"/>
              <a:t> SF=10239</a:t>
            </a:r>
          </a:p>
          <a:p>
            <a:pPr lvl="2"/>
            <a:r>
              <a:rPr lang="en-GB" sz="1400" i="1" dirty="0" smtClean="0"/>
              <a:t>mpdcch-StartSF-UESS-r13 increased from {0,1,...,7}  to {0,1,2,..., 10239}</a:t>
            </a:r>
            <a:endParaRPr lang="en-GB" sz="1400" dirty="0" smtClean="0"/>
          </a:p>
          <a:p>
            <a:r>
              <a:rPr lang="en-GB" sz="2400" b="1" dirty="0" smtClean="0"/>
              <a:t>Start </a:t>
            </a:r>
            <a:r>
              <a:rPr lang="en-GB" sz="2400" b="1" dirty="0" err="1" smtClean="0"/>
              <a:t>Subframe</a:t>
            </a:r>
            <a:r>
              <a:rPr lang="en-GB" sz="2400" b="1" dirty="0" smtClean="0"/>
              <a:t> Periodicity</a:t>
            </a:r>
          </a:p>
          <a:p>
            <a:pPr lvl="1"/>
            <a:r>
              <a:rPr lang="en-GB" sz="2000" dirty="0" smtClean="0"/>
              <a:t>Indexed by RRC </a:t>
            </a:r>
            <a:r>
              <a:rPr lang="en-GB" sz="2000" i="1" u="sng" dirty="0" smtClean="0"/>
              <a:t>mpdcch-StartSF-UESS-r13</a:t>
            </a:r>
            <a:r>
              <a:rPr lang="en-GB" sz="2000" i="1" dirty="0" smtClean="0"/>
              <a:t>   or    </a:t>
            </a:r>
            <a:r>
              <a:rPr lang="en-GB" sz="2000" u="sng" dirty="0" smtClean="0"/>
              <a:t>new RRC parameter </a:t>
            </a:r>
          </a:p>
          <a:p>
            <a:pPr lvl="2"/>
            <a:r>
              <a:rPr lang="en-GB" sz="1800" dirty="0" smtClean="0"/>
              <a:t>Option 2:	</a:t>
            </a:r>
            <a:r>
              <a:rPr lang="en-GB" sz="1800" dirty="0" err="1" smtClean="0"/>
              <a:t>Rmax</a:t>
            </a:r>
            <a:r>
              <a:rPr lang="en-GB" sz="1800" dirty="0" smtClean="0"/>
              <a:t>*G, G= </a:t>
            </a:r>
            <a:r>
              <a:rPr lang="en-US" sz="1800" dirty="0" smtClean="0"/>
              <a:t>{</a:t>
            </a:r>
            <a:r>
              <a:rPr lang="en-GB" sz="1800" dirty="0" smtClean="0"/>
              <a:t>1, 2, 3, 4, 5, 6, 7, 8</a:t>
            </a:r>
            <a:r>
              <a:rPr lang="en-US" sz="1800" dirty="0" smtClean="0"/>
              <a:t>} </a:t>
            </a:r>
            <a:endParaRPr lang="en-GB" sz="1800" dirty="0" smtClean="0"/>
          </a:p>
          <a:p>
            <a:pPr lvl="2"/>
            <a:r>
              <a:rPr lang="en-GB" sz="1800" dirty="0" smtClean="0"/>
              <a:t>Option 3:	</a:t>
            </a:r>
            <a:r>
              <a:rPr lang="en-GB" sz="1800" dirty="0" err="1" smtClean="0"/>
              <a:t>Rmax</a:t>
            </a:r>
            <a:r>
              <a:rPr lang="en-GB" sz="1800" dirty="0" smtClean="0"/>
              <a:t>*G, G= </a:t>
            </a:r>
            <a:r>
              <a:rPr lang="en-US" sz="1800" dirty="0" smtClean="0"/>
              <a:t>{</a:t>
            </a:r>
            <a:r>
              <a:rPr lang="en-GB" sz="1800" dirty="0" smtClean="0"/>
              <a:t>1, 2, 4, 5, 8, 10, 16, 20}</a:t>
            </a:r>
          </a:p>
          <a:p>
            <a:r>
              <a:rPr lang="en-GB" sz="2400" b="1" dirty="0" smtClean="0"/>
              <a:t>Handling of SFN wrap-around</a:t>
            </a:r>
            <a:endParaRPr lang="en-GB" sz="2000" b="1" dirty="0" smtClean="0"/>
          </a:p>
          <a:p>
            <a:pPr lvl="1"/>
            <a:r>
              <a:rPr lang="en-GB" sz="2000" dirty="0" smtClean="0"/>
              <a:t>If SFN wrap-around is an issue then:</a:t>
            </a:r>
          </a:p>
          <a:p>
            <a:pPr lvl="2"/>
            <a:r>
              <a:rPr lang="en-GB" sz="1600" dirty="0" smtClean="0"/>
              <a:t>Option 1:    Discard last </a:t>
            </a:r>
            <a:r>
              <a:rPr lang="en-GB" sz="1600" dirty="0" err="1" smtClean="0"/>
              <a:t>Rmax</a:t>
            </a:r>
            <a:r>
              <a:rPr lang="en-GB" sz="1600" dirty="0" smtClean="0"/>
              <a:t>  if overlaps the next SFN</a:t>
            </a:r>
          </a:p>
          <a:p>
            <a:pPr lvl="1">
              <a:buNone/>
            </a:pPr>
            <a:endParaRPr lang="en-GB" sz="2000" dirty="0" smtClean="0"/>
          </a:p>
          <a:p>
            <a:pPr lvl="1"/>
            <a:endParaRPr lang="en-GB" dirty="0" smtClean="0"/>
          </a:p>
          <a:p>
            <a:pPr lvl="1"/>
            <a:endParaRPr lang="en-GB" sz="20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3200400" y="1828800"/>
          <a:ext cx="2380343" cy="304800"/>
        </p:xfrm>
        <a:graphic>
          <a:graphicData uri="http://schemas.openxmlformats.org/presentationml/2006/ole">
            <p:oleObj spid="_x0000_s1025" name="Equation" r:id="rId3" imgW="1562100" imgH="22860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49522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077200" cy="792162"/>
          </a:xfrm>
        </p:spPr>
        <p:txBody>
          <a:bodyPr>
            <a:normAutofit/>
          </a:bodyPr>
          <a:lstStyle/>
          <a:p>
            <a:r>
              <a:rPr lang="en-US" dirty="0" smtClean="0"/>
              <a:t>Option 1 – Fixed common start SF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/>
          </a:bodyPr>
          <a:lstStyle/>
          <a:p>
            <a:pPr lvl="0" fontAlgn="base" hangingPunct="0"/>
            <a:r>
              <a:rPr lang="en-GB" sz="2800" dirty="0" smtClean="0"/>
              <a:t>For MPDCCH UE-specific search space, and Type0-MPDCCH common search space,  is given by , </a:t>
            </a:r>
          </a:p>
          <a:p>
            <a:pPr lvl="0" fontAlgn="base" hangingPunct="0"/>
            <a:endParaRPr lang="en-GB" sz="2800" dirty="0" smtClean="0"/>
          </a:p>
          <a:p>
            <a:pPr lvl="0" fontAlgn="base" hangingPunct="0"/>
            <a:r>
              <a:rPr lang="en-GB" sz="2800" dirty="0" smtClean="0"/>
              <a:t>where </a:t>
            </a:r>
            <a:endParaRPr lang="en-US" sz="2400" dirty="0" smtClean="0"/>
          </a:p>
          <a:p>
            <a:pPr lvl="1" fontAlgn="base" hangingPunct="0"/>
            <a:r>
              <a:rPr lang="en-US" sz="2400" dirty="0" smtClean="0"/>
              <a:t>T=</a:t>
            </a:r>
            <a:r>
              <a:rPr lang="en-US" sz="2400" dirty="0" err="1" smtClean="0"/>
              <a:t>Rmax</a:t>
            </a:r>
            <a:r>
              <a:rPr lang="en-US" sz="2400" dirty="0" smtClean="0"/>
              <a:t>*</a:t>
            </a:r>
            <a:r>
              <a:rPr lang="en-GB" sz="2400" dirty="0" smtClean="0"/>
              <a:t>G, </a:t>
            </a:r>
            <a:r>
              <a:rPr lang="en-GB" sz="2400" b="1" dirty="0" smtClean="0"/>
              <a:t>G </a:t>
            </a:r>
            <a:r>
              <a:rPr lang="en-US" sz="2400" b="1" dirty="0" smtClean="0"/>
              <a:t>{</a:t>
            </a:r>
            <a:r>
              <a:rPr lang="en-GB" sz="2400" b="1" dirty="0" smtClean="0"/>
              <a:t>1, 2, 4, 5, 8, 10, 16, 20} </a:t>
            </a:r>
            <a:r>
              <a:rPr lang="en-US" sz="2400" dirty="0" smtClean="0"/>
              <a:t>and </a:t>
            </a:r>
            <a:r>
              <a:rPr lang="en-GB" sz="2400" dirty="0" smtClean="0"/>
              <a:t>the index of one element is given by the higher layer parameter </a:t>
            </a:r>
            <a:r>
              <a:rPr lang="en-GB" sz="2400" i="1" dirty="0" err="1" smtClean="0"/>
              <a:t>mPDCCH</a:t>
            </a:r>
            <a:r>
              <a:rPr lang="en-GB" sz="2400" i="1" dirty="0" smtClean="0"/>
              <a:t>-</a:t>
            </a:r>
            <a:r>
              <a:rPr lang="en-GB" sz="2400" i="1" dirty="0" err="1" smtClean="0"/>
              <a:t>startSF</a:t>
            </a:r>
            <a:r>
              <a:rPr lang="en-GB" sz="2400" i="1" dirty="0" smtClean="0"/>
              <a:t>-UESS</a:t>
            </a:r>
            <a:r>
              <a:rPr lang="en-US" sz="2400" dirty="0" smtClean="0"/>
              <a:t>.</a:t>
            </a:r>
            <a:endParaRPr lang="en-US" sz="1800" dirty="0" smtClean="0"/>
          </a:p>
          <a:p>
            <a:pPr lvl="1">
              <a:buNone/>
            </a:pPr>
            <a:endParaRPr lang="en-GB" sz="2000" dirty="0" smtClean="0"/>
          </a:p>
          <a:p>
            <a:pPr lvl="1"/>
            <a:endParaRPr lang="en-GB" dirty="0" smtClean="0"/>
          </a:p>
          <a:p>
            <a:pPr lvl="1"/>
            <a:endParaRPr lang="en-GB" sz="20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362200" y="2209800"/>
          <a:ext cx="3570515" cy="457200"/>
        </p:xfrm>
        <a:graphic>
          <a:graphicData uri="http://schemas.openxmlformats.org/presentationml/2006/ole">
            <p:oleObj spid="_x0000_s16386" name="Equation" r:id="rId3" imgW="1562100" imgH="22860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4952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686800" cy="79216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Option 2  -  Randomized Starting SF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/>
          </a:bodyPr>
          <a:lstStyle/>
          <a:p>
            <a:pPr lvl="0" fontAlgn="base" hangingPunct="0"/>
            <a:r>
              <a:rPr lang="en-GB" sz="2800" dirty="0" smtClean="0"/>
              <a:t>For MPDCCH UE-specific search space, and Type0-MPDCCH common search space,  is given by , </a:t>
            </a:r>
          </a:p>
          <a:p>
            <a:pPr lvl="3" fontAlgn="base" hangingPunct="0"/>
            <a:endParaRPr lang="en-GB" sz="1600" dirty="0" smtClean="0"/>
          </a:p>
          <a:p>
            <a:pPr lvl="0" fontAlgn="base" hangingPunct="0"/>
            <a:endParaRPr lang="en-GB" sz="2800" dirty="0" smtClean="0"/>
          </a:p>
          <a:p>
            <a:pPr lvl="0" fontAlgn="base" hangingPunct="0"/>
            <a:r>
              <a:rPr lang="en-GB" sz="2800" dirty="0" smtClean="0"/>
              <a:t>where </a:t>
            </a:r>
            <a:endParaRPr lang="en-US" sz="2400" dirty="0" smtClean="0"/>
          </a:p>
          <a:p>
            <a:pPr lvl="1" fontAlgn="base" hangingPunct="0"/>
            <a:r>
              <a:rPr lang="en-US" sz="2400" dirty="0" smtClean="0"/>
              <a:t>T=</a:t>
            </a:r>
            <a:r>
              <a:rPr lang="en-US" sz="2400" dirty="0" err="1" smtClean="0"/>
              <a:t>Rmax</a:t>
            </a:r>
            <a:r>
              <a:rPr lang="en-US" sz="2400" dirty="0" smtClean="0"/>
              <a:t>*</a:t>
            </a:r>
            <a:r>
              <a:rPr lang="en-GB" sz="2400" dirty="0" smtClean="0"/>
              <a:t>G,   </a:t>
            </a:r>
            <a:r>
              <a:rPr lang="en-GB" sz="2400" b="1" dirty="0" smtClean="0"/>
              <a:t>G </a:t>
            </a:r>
            <a:r>
              <a:rPr lang="en-US" sz="2400" b="1" dirty="0" smtClean="0"/>
              <a:t>{</a:t>
            </a:r>
            <a:r>
              <a:rPr lang="en-GB" sz="2400" b="1" dirty="0" smtClean="0"/>
              <a:t>1, 2, 3, 4, 5, 6, 7, 8} </a:t>
            </a:r>
            <a:r>
              <a:rPr lang="en-US" sz="2400" dirty="0" smtClean="0"/>
              <a:t>and </a:t>
            </a:r>
            <a:r>
              <a:rPr lang="en-GB" sz="2400" dirty="0" smtClean="0"/>
              <a:t>the index of one element is given by the higher layer parameter </a:t>
            </a:r>
            <a:r>
              <a:rPr lang="en-GB" sz="2400" i="1" dirty="0" err="1" smtClean="0"/>
              <a:t>mPDCCH</a:t>
            </a:r>
            <a:r>
              <a:rPr lang="en-GB" sz="2400" i="1" dirty="0" smtClean="0"/>
              <a:t>-</a:t>
            </a:r>
            <a:r>
              <a:rPr lang="en-GB" sz="2400" i="1" dirty="0" err="1" smtClean="0"/>
              <a:t>startSF</a:t>
            </a:r>
            <a:r>
              <a:rPr lang="en-GB" sz="2400" i="1" dirty="0" smtClean="0"/>
              <a:t>-UESS</a:t>
            </a:r>
            <a:r>
              <a:rPr lang="en-US" sz="2400" dirty="0" smtClean="0"/>
              <a:t>.</a:t>
            </a:r>
          </a:p>
          <a:p>
            <a:pPr lvl="1" fontAlgn="base" hangingPunct="0"/>
            <a:r>
              <a:rPr lang="en-US" sz="2400" b="1" dirty="0" smtClean="0">
                <a:latin typeface="Garamond"/>
              </a:rPr>
              <a:t>δ     </a:t>
            </a:r>
            <a:r>
              <a:rPr lang="en-US" sz="2400" b="1" dirty="0" smtClean="0"/>
              <a:t>=  Choose between the following alternatives:</a:t>
            </a:r>
          </a:p>
          <a:p>
            <a:pPr lvl="2" fontAlgn="base" hangingPunct="0"/>
            <a:r>
              <a:rPr lang="en-US" b="1" dirty="0" smtClean="0"/>
              <a:t>Option 2A:  	PCID mod ( T )      </a:t>
            </a:r>
          </a:p>
          <a:p>
            <a:pPr lvl="2" fontAlgn="base" hangingPunct="0"/>
            <a:r>
              <a:rPr lang="en-US" b="1" dirty="0" smtClean="0"/>
              <a:t>Option 2B:   	C-RNTI mod (T)</a:t>
            </a:r>
          </a:p>
          <a:p>
            <a:pPr lvl="1" fontAlgn="base" hangingPunct="0"/>
            <a:endParaRPr lang="en-US" sz="1800" dirty="0" smtClean="0"/>
          </a:p>
          <a:p>
            <a:pPr lvl="1">
              <a:buNone/>
            </a:pPr>
            <a:endParaRPr lang="en-GB" sz="2000" dirty="0" smtClean="0"/>
          </a:p>
          <a:p>
            <a:pPr lvl="1"/>
            <a:endParaRPr lang="en-GB" dirty="0" smtClean="0"/>
          </a:p>
          <a:p>
            <a:pPr lvl="1"/>
            <a:endParaRPr lang="en-GB" sz="20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2101850" y="2209800"/>
          <a:ext cx="4092575" cy="457200"/>
        </p:xfrm>
        <a:graphic>
          <a:graphicData uri="http://schemas.openxmlformats.org/presentationml/2006/ole">
            <p:oleObj spid="_x0000_s17413" name="Equation" r:id="rId3" imgW="1790640" imgH="22860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49522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7921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Option 3 – Explicitly signaled starting SF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066800"/>
            <a:ext cx="9144000" cy="5791200"/>
          </a:xfrm>
        </p:spPr>
        <p:txBody>
          <a:bodyPr>
            <a:normAutofit/>
          </a:bodyPr>
          <a:lstStyle/>
          <a:p>
            <a:pPr lvl="0" fontAlgn="base" hangingPunct="0"/>
            <a:r>
              <a:rPr lang="en-GB" sz="2800" dirty="0" smtClean="0"/>
              <a:t>For MPDCCH UE-specific search space, and Type0-MPDCCH common search space,  is given by , </a:t>
            </a:r>
          </a:p>
          <a:p>
            <a:pPr lvl="3" fontAlgn="base" hangingPunct="0"/>
            <a:endParaRPr lang="en-GB" sz="1600" dirty="0" smtClean="0"/>
          </a:p>
          <a:p>
            <a:pPr lvl="0" fontAlgn="base" hangingPunct="0"/>
            <a:endParaRPr lang="en-GB" sz="2800" dirty="0" smtClean="0"/>
          </a:p>
          <a:p>
            <a:pPr lvl="0" fontAlgn="base" hangingPunct="0"/>
            <a:r>
              <a:rPr lang="en-GB" sz="2800" dirty="0" smtClean="0"/>
              <a:t>where </a:t>
            </a:r>
            <a:endParaRPr lang="en-US" sz="2400" dirty="0" smtClean="0"/>
          </a:p>
          <a:p>
            <a:pPr lvl="1" fontAlgn="base" hangingPunct="0"/>
            <a:r>
              <a:rPr lang="en-US" sz="2400" dirty="0" smtClean="0"/>
              <a:t>T=</a:t>
            </a:r>
            <a:r>
              <a:rPr lang="en-US" sz="2400" dirty="0" err="1" smtClean="0"/>
              <a:t>Rmax</a:t>
            </a:r>
            <a:r>
              <a:rPr lang="en-US" sz="2400" dirty="0" smtClean="0"/>
              <a:t>*</a:t>
            </a:r>
            <a:r>
              <a:rPr lang="en-GB" sz="2400" dirty="0" smtClean="0"/>
              <a:t>G,   </a:t>
            </a:r>
            <a:r>
              <a:rPr lang="en-GB" sz="2400" b="1" dirty="0" smtClean="0"/>
              <a:t>G </a:t>
            </a:r>
            <a:r>
              <a:rPr lang="en-US" sz="2400" b="1" dirty="0" smtClean="0"/>
              <a:t>{</a:t>
            </a:r>
            <a:r>
              <a:rPr lang="en-GB" sz="2400" b="1" dirty="0" smtClean="0"/>
              <a:t>1, 2, 3, 4, 5, 6, 7, 8} </a:t>
            </a:r>
            <a:r>
              <a:rPr lang="en-US" sz="2400" dirty="0" smtClean="0"/>
              <a:t>and </a:t>
            </a:r>
            <a:r>
              <a:rPr lang="en-GB" sz="2400" dirty="0" smtClean="0"/>
              <a:t>the index of one element is given by</a:t>
            </a:r>
            <a:r>
              <a:rPr lang="en-GB" sz="2400" b="1" u="sng" dirty="0" smtClean="0"/>
              <a:t> NEW higher layer parameter</a:t>
            </a:r>
            <a:r>
              <a:rPr lang="en-GB" sz="2400" b="1" dirty="0" smtClean="0"/>
              <a:t> </a:t>
            </a:r>
            <a:r>
              <a:rPr lang="en-GB" sz="2400" i="1" dirty="0" err="1" smtClean="0"/>
              <a:t>mPDCCH</a:t>
            </a:r>
            <a:r>
              <a:rPr lang="en-GB" sz="2400" i="1" dirty="0" smtClean="0"/>
              <a:t>-periodicity-</a:t>
            </a:r>
            <a:r>
              <a:rPr lang="en-GB" sz="2400" i="1" dirty="0" err="1" smtClean="0"/>
              <a:t>coeff</a:t>
            </a:r>
            <a:r>
              <a:rPr lang="en-US" sz="2400" dirty="0" smtClean="0"/>
              <a:t>.</a:t>
            </a:r>
          </a:p>
          <a:p>
            <a:pPr lvl="1" fontAlgn="base" hangingPunct="0"/>
            <a:r>
              <a:rPr lang="en-US" sz="2400" dirty="0" smtClean="0">
                <a:latin typeface="Garamond"/>
              </a:rPr>
              <a:t>δ     </a:t>
            </a:r>
            <a:r>
              <a:rPr lang="en-US" sz="2400" dirty="0" smtClean="0"/>
              <a:t>= </a:t>
            </a:r>
            <a:r>
              <a:rPr lang="en-US" sz="2400" b="1" u="sng" dirty="0" smtClean="0"/>
              <a:t>Modified Higher parameter </a:t>
            </a:r>
            <a:r>
              <a:rPr lang="en-GB" sz="2400" i="1" dirty="0" err="1" smtClean="0"/>
              <a:t>mPDCCH</a:t>
            </a:r>
            <a:r>
              <a:rPr lang="en-GB" sz="2400" i="1" dirty="0" smtClean="0"/>
              <a:t>-</a:t>
            </a:r>
            <a:r>
              <a:rPr lang="en-GB" sz="2400" i="1" dirty="0" err="1" smtClean="0"/>
              <a:t>startSF</a:t>
            </a:r>
            <a:r>
              <a:rPr lang="en-GB" sz="2400" i="1" dirty="0" smtClean="0"/>
              <a:t>-UESS</a:t>
            </a:r>
          </a:p>
          <a:p>
            <a:pPr lvl="2" fontAlgn="base" hangingPunct="0"/>
            <a:r>
              <a:rPr lang="en-GB" sz="2000" i="1" dirty="0" smtClean="0"/>
              <a:t>Modification is a RANGE extension from 0...7 to 0...10239</a:t>
            </a:r>
            <a:endParaRPr lang="en-US" sz="2000" dirty="0" smtClean="0"/>
          </a:p>
          <a:p>
            <a:pPr lvl="1" fontAlgn="base" hangingPunct="0"/>
            <a:endParaRPr lang="en-US" sz="1800" dirty="0" smtClean="0"/>
          </a:p>
          <a:p>
            <a:pPr lvl="1">
              <a:buNone/>
            </a:pPr>
            <a:endParaRPr lang="en-GB" sz="2000" dirty="0" smtClean="0"/>
          </a:p>
          <a:p>
            <a:pPr lvl="1"/>
            <a:endParaRPr lang="en-GB" dirty="0" smtClean="0"/>
          </a:p>
          <a:p>
            <a:pPr lvl="1"/>
            <a:endParaRPr lang="en-GB" sz="20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17413" name="Object 5"/>
          <p:cNvGraphicFramePr>
            <a:graphicFrameLocks noChangeAspect="1"/>
          </p:cNvGraphicFramePr>
          <p:nvPr/>
        </p:nvGraphicFramePr>
        <p:xfrm>
          <a:off x="2101850" y="2209800"/>
          <a:ext cx="4092575" cy="457200"/>
        </p:xfrm>
        <a:graphic>
          <a:graphicData uri="http://schemas.openxmlformats.org/presentationml/2006/ole">
            <p:oleObj spid="_x0000_s19458" name="Equation" r:id="rId3" imgW="1790640" imgH="22860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992</TotalTime>
  <Words>247</Words>
  <Application>Microsoft Office PowerPoint</Application>
  <PresentationFormat>On-screen Show (4:3)</PresentationFormat>
  <Paragraphs>50</Paragraphs>
  <Slides>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Equation</vt:lpstr>
      <vt:lpstr>WF on the UE-SS Starting Subframe for eMTC</vt:lpstr>
      <vt:lpstr>Proposal Choices</vt:lpstr>
      <vt:lpstr>Option 1 – Fixed common start SF</vt:lpstr>
      <vt:lpstr>Option 2  -  Randomized Starting SF</vt:lpstr>
      <vt:lpstr>Option 3 – Explicitly signaled starting SF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dbhatool</cp:lastModifiedBy>
  <cp:revision>105</cp:revision>
  <dcterms:created xsi:type="dcterms:W3CDTF">2006-08-16T00:00:00Z</dcterms:created>
  <dcterms:modified xsi:type="dcterms:W3CDTF">2016-02-17T18:12:38Z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-195324382</vt:i4>
  </property>
  <property fmtid="{D5CDD505-2E9C-101B-9397-08002B2CF9AE}" pid="3" name="_NewReviewCycle">
    <vt:lpwstr/>
  </property>
  <property fmtid="{D5CDD505-2E9C-101B-9397-08002B2CF9AE}" pid="4" name="_EmailSubject">
    <vt:lpwstr>Tdoc to upload</vt:lpwstr>
  </property>
  <property fmtid="{D5CDD505-2E9C-101B-9397-08002B2CF9AE}" pid="5" name="_AuthorEmail">
    <vt:lpwstr>david.bhatoolaul@alcatel-lucent.com</vt:lpwstr>
  </property>
  <property fmtid="{D5CDD505-2E9C-101B-9397-08002B2CF9AE}" pid="6" name="_AuthorEmailDisplayName">
    <vt:lpwstr>Bhatoolaul, David (Nokia - GB)</vt:lpwstr>
  </property>
</Properties>
</file>