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2" autoAdjust="0"/>
    <p:restoredTop sz="94660"/>
  </p:normalViewPr>
  <p:slideViewPr>
    <p:cSldViewPr>
      <p:cViewPr>
        <p:scale>
          <a:sx n="70" d="100"/>
          <a:sy n="70" d="100"/>
        </p:scale>
        <p:origin x="73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WF </a:t>
            </a:r>
            <a:r>
              <a:rPr lang="en-US" sz="3600" b="1" dirty="0"/>
              <a:t>on </a:t>
            </a:r>
            <a:r>
              <a:rPr lang="en-GB" sz="3600" b="1" dirty="0"/>
              <a:t>Starting </a:t>
            </a:r>
            <a:r>
              <a:rPr lang="en-GB" sz="3600" b="1" dirty="0" err="1"/>
              <a:t>subframes</a:t>
            </a:r>
            <a:r>
              <a:rPr lang="en-GB" sz="3600" b="1" dirty="0"/>
              <a:t> for MPDCCH search </a:t>
            </a:r>
            <a:r>
              <a:rPr lang="en-GB" sz="3600" b="1" dirty="0" smtClean="0"/>
              <a:t>spaces: USS, Type-0 and Type-1 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NEC, Panasonic,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R1-161363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534400" cy="4876800"/>
              </a:xfrm>
            </p:spPr>
            <p:txBody>
              <a:bodyPr>
                <a:normAutofit lnSpcReduction="10000"/>
              </a:bodyPr>
              <a:lstStyle/>
              <a:p>
                <a:pPr>
                  <a:buFont typeface="Wingdings" panose="05000000000000000000" pitchFamily="2" charset="2"/>
                  <a:buChar char="§"/>
                </a:pPr>
                <a:r>
                  <a:rPr lang="en-GB" sz="2800" dirty="0" smtClean="0"/>
                  <a:t>For </a:t>
                </a:r>
                <a:r>
                  <a:rPr lang="en-GB" sz="2800" dirty="0"/>
                  <a:t>MPDCCH UE-specific search space, and Type0-MPDCCH common search </a:t>
                </a:r>
                <a:r>
                  <a:rPr lang="en-GB" sz="2800" dirty="0" smtClean="0"/>
                  <a:t>space,          is </a:t>
                </a:r>
                <a:r>
                  <a:rPr lang="en-GB" sz="2800" dirty="0"/>
                  <a:t>given by</a:t>
                </a:r>
                <a:endParaRPr lang="en-GB" sz="2800" dirty="0" smtClean="0"/>
              </a:p>
              <a:p>
                <a:pPr marL="0" indent="0">
                  <a:buNone/>
                </a:pPr>
                <a:endParaRPr lang="en-GB" sz="2800" dirty="0"/>
              </a:p>
              <a:p>
                <a:pPr marL="0" indent="0">
                  <a:buNone/>
                </a:pPr>
                <a:endParaRPr lang="en-GB" sz="2800" dirty="0" smtClean="0"/>
              </a:p>
              <a:p>
                <a:pPr marL="400050" lvl="1" indent="0">
                  <a:buNone/>
                </a:pPr>
                <a:r>
                  <a:rPr lang="en-GB" sz="2400" dirty="0" smtClean="0"/>
                  <a:t>where</a:t>
                </a:r>
              </a:p>
              <a:p>
                <a:pPr marL="400050" lvl="2" indent="0">
                  <a:buNone/>
                </a:pPr>
                <a:r>
                  <a:rPr lang="en-US" dirty="0"/>
                  <a:t>T=</a:t>
                </a:r>
                <a:r>
                  <a:rPr lang="en-US" dirty="0" err="1"/>
                  <a:t>Rmax</a:t>
                </a:r>
                <a:r>
                  <a:rPr lang="en-US" dirty="0"/>
                  <a:t>*</a:t>
                </a:r>
                <a:r>
                  <a:rPr lang="en-GB" dirty="0"/>
                  <a:t>G, G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∈</m:t>
                    </m:r>
                  </m:oMath>
                </a14:m>
                <a:r>
                  <a:rPr lang="en-US" dirty="0"/>
                  <a:t>{</a:t>
                </a:r>
                <a:r>
                  <a:rPr lang="en-GB" dirty="0"/>
                  <a:t>1, 2, 4, 5, 8, 10, 16, 20} </a:t>
                </a:r>
                <a:r>
                  <a:rPr lang="en-US" dirty="0"/>
                  <a:t>and </a:t>
                </a:r>
                <a:r>
                  <a:rPr lang="en-GB" dirty="0"/>
                  <a:t>the index of one element is given by the higher layer parameter </a:t>
                </a:r>
                <a:r>
                  <a:rPr lang="en-GB" i="1" dirty="0" err="1"/>
                  <a:t>mPDCCH</a:t>
                </a:r>
                <a:r>
                  <a:rPr lang="en-GB" i="1" dirty="0"/>
                  <a:t>-</a:t>
                </a:r>
                <a:r>
                  <a:rPr lang="en-GB" i="1" dirty="0" err="1"/>
                  <a:t>startSF</a:t>
                </a:r>
                <a:r>
                  <a:rPr lang="en-GB" i="1" dirty="0"/>
                  <a:t>-UESS</a:t>
                </a:r>
                <a:r>
                  <a:rPr lang="en-US" dirty="0" smtClean="0"/>
                  <a:t>.</a:t>
                </a:r>
              </a:p>
              <a:p>
                <a:pPr marL="400050" lvl="2" indent="0">
                  <a:buNone/>
                </a:pPr>
                <a:endParaRPr lang="en-US" sz="2000" dirty="0"/>
              </a:p>
              <a:p>
                <a:pPr marL="0" indent="-400050">
                  <a:buFont typeface="Wingdings" panose="05000000000000000000" pitchFamily="2" charset="2"/>
                  <a:buChar char="§"/>
                </a:pPr>
                <a:r>
                  <a:rPr lang="en-US" sz="2600" dirty="0" smtClean="0"/>
                  <a:t>Use same </a:t>
                </a:r>
                <a:r>
                  <a:rPr lang="en-US" sz="2600" dirty="0"/>
                  <a:t>signaling method for </a:t>
                </a:r>
                <a:r>
                  <a:rPr lang="en-GB" sz="2600" dirty="0"/>
                  <a:t>Type1-MPDCCH CSS by replacing </a:t>
                </a:r>
                <a:r>
                  <a:rPr lang="en-GB" sz="2600" i="1" dirty="0" err="1"/>
                  <a:t>mPDCCH</a:t>
                </a:r>
                <a:r>
                  <a:rPr lang="en-GB" sz="2600" i="1" dirty="0"/>
                  <a:t>-</a:t>
                </a:r>
                <a:r>
                  <a:rPr lang="en-GB" sz="2600" i="1" dirty="0" err="1"/>
                  <a:t>startSF</a:t>
                </a:r>
                <a:r>
                  <a:rPr lang="en-GB" sz="2600" i="1" dirty="0"/>
                  <a:t>-UESS </a:t>
                </a:r>
                <a:r>
                  <a:rPr lang="en-GB" sz="2600" dirty="0"/>
                  <a:t>with</a:t>
                </a:r>
                <a:r>
                  <a:rPr lang="en-GB" sz="2600" i="1" dirty="0"/>
                  <a:t> mpdcch-startSF-CSS-RA-r13</a:t>
                </a:r>
                <a:r>
                  <a:rPr lang="en-GB" sz="2600" i="1" dirty="0" smtClean="0"/>
                  <a:t>.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534400" cy="4876800"/>
              </a:xfrm>
              <a:blipFill rotWithShape="0">
                <a:blip r:embed="rId3"/>
                <a:stretch>
                  <a:fillRect l="-1286" t="-2125" b="-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21920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560363"/>
              </p:ext>
            </p:extLst>
          </p:nvPr>
        </p:nvGraphicFramePr>
        <p:xfrm>
          <a:off x="717035" y="2590800"/>
          <a:ext cx="508686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4" imgW="1562100" imgH="228600" progId="Equation.3">
                  <p:embed/>
                </p:oleObj>
              </mc:Choice>
              <mc:Fallback>
                <p:oleObj name="Equation" r:id="rId4" imgW="15621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035" y="2590800"/>
                        <a:ext cx="5086865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202059"/>
              </p:ext>
            </p:extLst>
          </p:nvPr>
        </p:nvGraphicFramePr>
        <p:xfrm>
          <a:off x="5776324" y="2057400"/>
          <a:ext cx="472076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6" imgW="202936" imgH="177569" progId="Equation.3">
                  <p:embed/>
                </p:oleObj>
              </mc:Choice>
              <mc:Fallback>
                <p:oleObj name="Equation" r:id="rId6" imgW="202936" imgH="17756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6324" y="2057400"/>
                        <a:ext cx="472076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512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107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Unicode MS</vt:lpstr>
      <vt:lpstr>Arial</vt:lpstr>
      <vt:lpstr>Calibri</vt:lpstr>
      <vt:lpstr>Cambria Math</vt:lpstr>
      <vt:lpstr>Wingdings</vt:lpstr>
      <vt:lpstr>Office Theme</vt:lpstr>
      <vt:lpstr>Equation</vt:lpstr>
      <vt:lpstr>WF on Starting subframes for MPDCCH search spaces: USS, Type-0 and Type-1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for MPDCCH search space</dc:title>
  <dc:creator>Yassin.Awad@EMEA.NEC.COM</dc:creator>
  <cp:lastModifiedBy>Yassin Awad</cp:lastModifiedBy>
  <cp:revision>95</cp:revision>
  <dcterms:created xsi:type="dcterms:W3CDTF">2006-08-16T00:00:00Z</dcterms:created>
  <dcterms:modified xsi:type="dcterms:W3CDTF">2016-02-17T18:54:07Z</dcterms:modified>
</cp:coreProperties>
</file>