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8" r:id="rId2"/>
    <p:sldId id="259" r:id="rId3"/>
    <p:sldId id="257" r:id="rId4"/>
    <p:sldId id="260" r:id="rId5"/>
    <p:sldId id="264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77778-7A51-4104-B96E-9DEB662B344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AB796D-4AAD-4FE4-9F2F-71F59FE1AB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135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B796D-4AAD-4FE4-9F2F-71F59FE1AB1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758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427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459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810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94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183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740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93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774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956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526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05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52A80-78A8-4AD5-B153-EE3461F636B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51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simulation results </a:t>
            </a:r>
            <a:r>
              <a:rPr lang="en-US" smtClean="0"/>
              <a:t>and methodology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91400" y="304800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R1-161353</a:t>
            </a:r>
          </a:p>
          <a:p>
            <a:r>
              <a:rPr lang="en-US" dirty="0" smtClean="0"/>
              <a:t>Ag </a:t>
            </a:r>
            <a:r>
              <a:rPr lang="en-US" dirty="0" smtClean="0"/>
              <a:t>7.3.4.2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2286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RAN1 #84 Malta</a:t>
            </a:r>
          </a:p>
          <a:p>
            <a:r>
              <a:rPr lang="en-US" dirty="0" smtClean="0"/>
              <a:t>February 15-19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20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Despite the agreed assumptions in R1-157806, different trends in the results of different companies are observed and may be due to remaining mismatch in the simulation assumptions</a:t>
            </a:r>
          </a:p>
          <a:p>
            <a:r>
              <a:rPr lang="en-US" dirty="0" smtClean="0"/>
              <a:t>Moreover, it is beneficial to use a common format for reporting 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57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for system-level simulations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assumed </a:t>
            </a:r>
            <a:r>
              <a:rPr lang="en-US" dirty="0"/>
              <a:t>processing time for </a:t>
            </a:r>
            <a:r>
              <a:rPr lang="en-US" dirty="0" smtClean="0"/>
              <a:t>at least evaluations </a:t>
            </a:r>
            <a:r>
              <a:rPr lang="en-US" dirty="0"/>
              <a:t>is linear scaled down with decreased TTI length for</a:t>
            </a:r>
          </a:p>
          <a:p>
            <a:pPr lvl="2"/>
            <a:r>
              <a:rPr lang="en-US" dirty="0"/>
              <a:t>PDSCH to HARQ-ACK</a:t>
            </a:r>
          </a:p>
          <a:p>
            <a:pPr lvl="2"/>
            <a:r>
              <a:rPr lang="en-US" dirty="0"/>
              <a:t>UL Grant to </a:t>
            </a:r>
            <a:r>
              <a:rPr lang="en-US" dirty="0" smtClean="0"/>
              <a:t>PUSCH</a:t>
            </a:r>
          </a:p>
          <a:p>
            <a:pPr lvl="2"/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The results are reported according to the format shown in the next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86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Format to report system-level results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6149365"/>
              </p:ext>
            </p:extLst>
          </p:nvPr>
        </p:nvGraphicFramePr>
        <p:xfrm>
          <a:off x="381000" y="1447800"/>
          <a:ext cx="8610600" cy="313191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74185"/>
                <a:gridCol w="474185"/>
                <a:gridCol w="575630"/>
                <a:gridCol w="457200"/>
                <a:gridCol w="609600"/>
                <a:gridCol w="533400"/>
                <a:gridCol w="459506"/>
                <a:gridCol w="472300"/>
                <a:gridCol w="462881"/>
                <a:gridCol w="597285"/>
                <a:gridCol w="597285"/>
                <a:gridCol w="458743"/>
                <a:gridCol w="601423"/>
                <a:gridCol w="442154"/>
                <a:gridCol w="543641"/>
                <a:gridCol w="393982"/>
                <a:gridCol w="457200"/>
              </a:tblGrid>
              <a:tr h="477332">
                <a:tc rowSpan="2"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Reported parameters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load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 range for legacy TTI: 10%~25%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Medium load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 range for legacy TTI: 35%~50%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 load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 range for legacy TTI: above 55%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73379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OS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7OS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3/4OS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2OS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1OS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3/4OS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2OS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1OS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7OS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3/4 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2OS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1OS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0363"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DL: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UPT CDF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[Mbps]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Mean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DL: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Delay CDF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[s]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𝜆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4571">
                <a:tc gridSpan="17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Notes: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000" y="4824486"/>
            <a:ext cx="7543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𝜆 is the arrival intensity of the Poisson process for generating files</a:t>
            </a:r>
          </a:p>
          <a:p>
            <a:r>
              <a:rPr lang="en-US" dirty="0"/>
              <a:t>RU is the resource utilization.</a:t>
            </a:r>
          </a:p>
          <a:p>
            <a:r>
              <a:rPr lang="en-US" dirty="0"/>
              <a:t>This table compares the 5</a:t>
            </a:r>
            <a:r>
              <a:rPr lang="en-US" baseline="30000" dirty="0"/>
              <a:t>th</a:t>
            </a:r>
            <a:r>
              <a:rPr lang="en-US" dirty="0"/>
              <a:t>, 50</a:t>
            </a:r>
            <a:r>
              <a:rPr lang="en-US" baseline="30000" dirty="0"/>
              <a:t>th</a:t>
            </a:r>
            <a:r>
              <a:rPr lang="en-US" dirty="0"/>
              <a:t>, 95</a:t>
            </a:r>
            <a:r>
              <a:rPr lang="en-US" baseline="30000" dirty="0"/>
              <a:t>th</a:t>
            </a:r>
            <a:r>
              <a:rPr lang="en-US" dirty="0"/>
              <a:t> and average user perceived throughput (UPT) and the 5</a:t>
            </a:r>
            <a:r>
              <a:rPr lang="en-US" baseline="30000" dirty="0"/>
              <a:t>th</a:t>
            </a:r>
            <a:r>
              <a:rPr lang="en-US" dirty="0"/>
              <a:t>, 50</a:t>
            </a:r>
            <a:r>
              <a:rPr lang="en-US" baseline="30000" dirty="0"/>
              <a:t>th</a:t>
            </a:r>
            <a:r>
              <a:rPr lang="en-US" dirty="0"/>
              <a:t>, 95</a:t>
            </a:r>
            <a:r>
              <a:rPr lang="en-US" baseline="30000" dirty="0"/>
              <a:t>th</a:t>
            </a:r>
            <a:r>
              <a:rPr lang="en-US" dirty="0"/>
              <a:t> and average delay for different system loads. Here the loads correspond to 20%, 40%, 60% RU for the reference case (=legacy TTI).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89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for </a:t>
            </a:r>
            <a:r>
              <a:rPr lang="en-US" dirty="0" err="1" smtClean="0"/>
              <a:t>sPUSCH</a:t>
            </a:r>
            <a:r>
              <a:rPr lang="en-US" dirty="0" smtClean="0"/>
              <a:t> and </a:t>
            </a:r>
            <a:r>
              <a:rPr lang="en-US" dirty="0" err="1" smtClean="0"/>
              <a:t>sPDSCH</a:t>
            </a:r>
            <a:r>
              <a:rPr lang="en-US" dirty="0" smtClean="0"/>
              <a:t> link level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0519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The </a:t>
            </a:r>
            <a:r>
              <a:rPr lang="en-US" dirty="0"/>
              <a:t>same number of PRBs for </a:t>
            </a:r>
            <a:r>
              <a:rPr lang="en-US" dirty="0" err="1" smtClean="0"/>
              <a:t>sPUSCH</a:t>
            </a:r>
            <a:r>
              <a:rPr lang="en-US" dirty="0" smtClean="0"/>
              <a:t>/</a:t>
            </a:r>
            <a:r>
              <a:rPr lang="en-US" dirty="0" err="1" smtClean="0"/>
              <a:t>sPDSCH</a:t>
            </a:r>
            <a:r>
              <a:rPr lang="en-US" dirty="0" smtClean="0"/>
              <a:t> is assumed when comparing different </a:t>
            </a:r>
            <a:r>
              <a:rPr lang="en-US" dirty="0" err="1" smtClean="0"/>
              <a:t>sTTI</a:t>
            </a:r>
            <a:r>
              <a:rPr lang="en-US" dirty="0" smtClean="0"/>
              <a:t> lengths</a:t>
            </a:r>
          </a:p>
          <a:p>
            <a:endParaRPr lang="en-US" dirty="0" smtClean="0"/>
          </a:p>
          <a:p>
            <a:r>
              <a:rPr lang="en-US" dirty="0" smtClean="0"/>
              <a:t>RB bundling for DMRS based channel estimation is </a:t>
            </a:r>
            <a:r>
              <a:rPr lang="en-US" dirty="0" smtClean="0"/>
              <a:t>studied</a:t>
            </a:r>
            <a:endParaRPr lang="en-US" dirty="0" smtClean="0"/>
          </a:p>
          <a:p>
            <a:pPr lvl="1"/>
            <a:r>
              <a:rPr lang="en-US" dirty="0" smtClean="0"/>
              <a:t>Companies provide the number of bundled PRBs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CRS based channel estimation can use </a:t>
            </a:r>
            <a:r>
              <a:rPr lang="en-US" altLang="ko-KR" dirty="0"/>
              <a:t>long-term channel filtering </a:t>
            </a:r>
            <a:r>
              <a:rPr lang="en-US" altLang="ko-KR" dirty="0" smtClean="0"/>
              <a:t>on </a:t>
            </a:r>
            <a:r>
              <a:rPr lang="en-US" dirty="0" smtClean="0"/>
              <a:t>CRSs before the end of the </a:t>
            </a:r>
            <a:r>
              <a:rPr lang="en-US" dirty="0" err="1" smtClean="0"/>
              <a:t>sTTI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reported metrics include the SINR at 10% BLER and the throughput at 10% BLER</a:t>
            </a:r>
          </a:p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284391"/>
              </p:ext>
            </p:extLst>
          </p:nvPr>
        </p:nvGraphicFramePr>
        <p:xfrm>
          <a:off x="990600" y="5410200"/>
          <a:ext cx="7147561" cy="12192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296371"/>
                <a:gridCol w="934322"/>
                <a:gridCol w="934322"/>
                <a:gridCol w="875926"/>
                <a:gridCol w="1035540"/>
                <a:gridCol w="1035540"/>
                <a:gridCol w="1035540"/>
              </a:tblGrid>
              <a:tr h="42792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sTTI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length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symbol</a:t>
                      </a:r>
                      <a:endParaRPr lang="en-US" sz="1200" dirty="0" smtClean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symbols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symbols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symbols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symbols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symbols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4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QPSK 1/3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92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16QAM 3/4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64QAM 5/6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742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for s(E)PDCCH link level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CRS based channel estimation can use long-term channel filtering on CRSs before the end of the </a:t>
            </a:r>
            <a:r>
              <a:rPr lang="en-US" altLang="ko-KR" dirty="0" err="1"/>
              <a:t>sTTI</a:t>
            </a:r>
            <a:endParaRPr lang="en-US" altLang="ko-KR" dirty="0"/>
          </a:p>
          <a:p>
            <a:r>
              <a:rPr lang="en-US" dirty="0" smtClean="0"/>
              <a:t>The </a:t>
            </a:r>
            <a:r>
              <a:rPr lang="en-US" dirty="0"/>
              <a:t>reported </a:t>
            </a:r>
            <a:r>
              <a:rPr lang="en-US" dirty="0" smtClean="0"/>
              <a:t>metric includes </a:t>
            </a:r>
            <a:r>
              <a:rPr lang="en-US" dirty="0"/>
              <a:t>the SINR at </a:t>
            </a:r>
            <a:r>
              <a:rPr lang="en-US" dirty="0" smtClean="0"/>
              <a:t>1% BLER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405476"/>
              </p:ext>
            </p:extLst>
          </p:nvPr>
        </p:nvGraphicFramePr>
        <p:xfrm>
          <a:off x="1828800" y="5181600"/>
          <a:ext cx="5448300" cy="74295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364123"/>
                <a:gridCol w="983152"/>
                <a:gridCol w="921705"/>
                <a:gridCol w="1089660"/>
                <a:gridCol w="1089660"/>
              </a:tblGrid>
              <a:tr h="2476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CCEs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CCEs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CCEs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 bits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 bits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200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for PUCCH link level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33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reported </a:t>
            </a:r>
            <a:r>
              <a:rPr lang="en-US" dirty="0"/>
              <a:t>metric is the smallest SNR at </a:t>
            </a:r>
            <a:r>
              <a:rPr lang="en-US" dirty="0" smtClean="0"/>
              <a:t>which all three following conditions are valid</a:t>
            </a:r>
          </a:p>
          <a:p>
            <a:pPr lvl="1"/>
            <a:r>
              <a:rPr lang="en-US" dirty="0" smtClean="0"/>
              <a:t>ACK </a:t>
            </a:r>
            <a:r>
              <a:rPr lang="en-US" dirty="0"/>
              <a:t>missed </a:t>
            </a:r>
            <a:r>
              <a:rPr lang="en-US" dirty="0" smtClean="0"/>
              <a:t>detection probability </a:t>
            </a:r>
            <a:r>
              <a:rPr lang="en-US" dirty="0"/>
              <a:t>&lt;= </a:t>
            </a:r>
            <a:r>
              <a:rPr lang="en-US" dirty="0" smtClean="0"/>
              <a:t>1%</a:t>
            </a:r>
          </a:p>
          <a:p>
            <a:pPr lvl="1"/>
            <a:r>
              <a:rPr lang="en-US" dirty="0"/>
              <a:t>NACK-to-ACK error </a:t>
            </a:r>
            <a:r>
              <a:rPr lang="en-US" dirty="0" smtClean="0"/>
              <a:t>probability </a:t>
            </a:r>
            <a:r>
              <a:rPr lang="en-US" dirty="0"/>
              <a:t>&lt;= </a:t>
            </a:r>
            <a:r>
              <a:rPr lang="en-US" dirty="0" smtClean="0"/>
              <a:t>0.1%</a:t>
            </a:r>
          </a:p>
          <a:p>
            <a:pPr lvl="1"/>
            <a:r>
              <a:rPr lang="en-US" dirty="0"/>
              <a:t>DTX-to-ACK probability &lt;= 1%</a:t>
            </a:r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973999"/>
              </p:ext>
            </p:extLst>
          </p:nvPr>
        </p:nvGraphicFramePr>
        <p:xfrm>
          <a:off x="990600" y="4038600"/>
          <a:ext cx="7010400" cy="8382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645434"/>
                <a:gridCol w="859766"/>
                <a:gridCol w="914400"/>
                <a:gridCol w="838200"/>
                <a:gridCol w="838200"/>
                <a:gridCol w="914400"/>
              </a:tblGrid>
              <a:tr h="4073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sTTI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length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symbols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symbols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symbols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symbols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symbols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87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083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454</Words>
  <Application>Microsoft Office PowerPoint</Application>
  <PresentationFormat>On-screen Show (4:3)</PresentationFormat>
  <Paragraphs>240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Way forward on simulation results and methodology</vt:lpstr>
      <vt:lpstr>Background</vt:lpstr>
      <vt:lpstr>Proposal for system-level simulations</vt:lpstr>
      <vt:lpstr>Format to report system-level results</vt:lpstr>
      <vt:lpstr>Proposal for sPUSCH and sPDSCH link level results</vt:lpstr>
      <vt:lpstr>Proposal for s(E)PDCCH link level results</vt:lpstr>
      <vt:lpstr>Proposal for PUCCH link level results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reduced processing time</dc:title>
  <dc:creator>Daniel Larsson</dc:creator>
  <cp:lastModifiedBy>Laetitia Falconetti</cp:lastModifiedBy>
  <cp:revision>67</cp:revision>
  <dcterms:created xsi:type="dcterms:W3CDTF">2016-02-14T16:05:53Z</dcterms:created>
  <dcterms:modified xsi:type="dcterms:W3CDTF">2016-02-17T15:26:37Z</dcterms:modified>
</cp:coreProperties>
</file>