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NB-IoT DCI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R1-161531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85192" y="620688"/>
            <a:ext cx="8363272" cy="72008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UL grant</a:t>
            </a:r>
            <a:endParaRPr lang="en-US" altLang="zh-CN" sz="25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987771"/>
              </p:ext>
            </p:extLst>
          </p:nvPr>
        </p:nvGraphicFramePr>
        <p:xfrm>
          <a:off x="179512" y="1274017"/>
          <a:ext cx="8820472" cy="448017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3240360"/>
                <a:gridCol w="5580112"/>
              </a:tblGrid>
              <a:tr h="2749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/>
                        <a:t>Field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 smtClean="0"/>
                        <a:t>Size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46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CRC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/>
                        <a:t>16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46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UL/DL differentiation flag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/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46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New data indicator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/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46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/>
                        <a:t>Sub-carriers </a:t>
                      </a:r>
                      <a:r>
                        <a:rPr lang="en-US" sz="1600" u="none" strike="noStrike" dirty="0"/>
                        <a:t>indication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/>
                        <a:t>6: any 1 </a:t>
                      </a:r>
                      <a:r>
                        <a:rPr lang="en-US" altLang="zh-CN" sz="1600" u="none" strike="noStrike" dirty="0" err="1" smtClean="0"/>
                        <a:t>sc</a:t>
                      </a:r>
                      <a:r>
                        <a:rPr lang="en-US" altLang="zh-CN" sz="1600" u="none" strike="noStrike" dirty="0" smtClean="0"/>
                        <a:t>, </a:t>
                      </a:r>
                      <a:r>
                        <a:rPr lang="en-US" altLang="zh-CN" sz="1600" u="none" strike="noStrike" baseline="0" dirty="0" smtClean="0"/>
                        <a:t>3 </a:t>
                      </a:r>
                      <a:r>
                        <a:rPr lang="en-US" altLang="zh-CN" sz="1600" u="none" strike="noStrike" baseline="0" dirty="0" err="1" smtClean="0"/>
                        <a:t>sc</a:t>
                      </a:r>
                      <a:r>
                        <a:rPr lang="en-US" altLang="zh-CN" sz="1600" u="none" strike="noStrike" baseline="0" dirty="0" smtClean="0"/>
                        <a:t> starting at 0-9, 6 </a:t>
                      </a:r>
                      <a:r>
                        <a:rPr lang="en-US" altLang="zh-CN" sz="1600" u="none" strike="noStrike" baseline="0" dirty="0" err="1" smtClean="0"/>
                        <a:t>sc</a:t>
                      </a:r>
                      <a:r>
                        <a:rPr lang="en-US" altLang="zh-CN" sz="1600" u="none" strike="noStrike" baseline="0" dirty="0" smtClean="0"/>
                        <a:t> starting at 0-6, all 12 </a:t>
                      </a:r>
                      <a:r>
                        <a:rPr lang="en-US" altLang="zh-CN" sz="1600" u="none" strike="noStrike" baseline="0" dirty="0" err="1" smtClean="0"/>
                        <a:t>sc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671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/>
                        <a:t>NB-PUSCH start timing </a:t>
                      </a:r>
                      <a:r>
                        <a:rPr lang="en-US" sz="1600" u="none" strike="noStrike" dirty="0"/>
                        <a:t>indication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bits indicates  among {8, 16, 32, 64 resource units} and 1 bit indicates additional offset between 0 or 4 resource units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6713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Number of resource units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/>
                        <a:t>[</a:t>
                      </a:r>
                      <a:r>
                        <a:rPr lang="en-US" altLang="zh-CN" sz="1600" u="none" strike="noStrike" dirty="0" smtClean="0"/>
                        <a:t>0</a:t>
                      </a:r>
                      <a:r>
                        <a:rPr lang="en-US" altLang="zh-CN" sz="1600" u="none" strike="noStrike" baseline="0" dirty="0" smtClean="0"/>
                        <a:t> or </a:t>
                      </a:r>
                      <a:r>
                        <a:rPr lang="en-US" altLang="zh-CN" sz="1600" u="none" strike="noStrike" dirty="0" smtClean="0"/>
                        <a:t>5] type 2 resource allocation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6678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Modulation and coding </a:t>
                      </a:r>
                      <a:r>
                        <a:rPr lang="en-US" sz="1600" u="none" strike="noStrike" dirty="0" smtClean="0"/>
                        <a:t>scheme (including RV)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/>
                        <a:t>3 (see</a:t>
                      </a:r>
                      <a:r>
                        <a:rPr lang="en-US" sz="1600" u="none" strike="noStrike" baseline="0" dirty="0" smtClean="0"/>
                        <a:t> R1-160325 for the MCS table)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2465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/>
                        <a:t>Repetition number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/>
                        <a:t>3 bits to indicate one</a:t>
                      </a:r>
                      <a:r>
                        <a:rPr lang="en-US" sz="1600" u="none" strike="noStrike" baseline="0" dirty="0" smtClean="0"/>
                        <a:t> among</a:t>
                      </a:r>
                      <a:r>
                        <a:rPr lang="en-US" sz="1600" u="none" strike="noStrike" dirty="0" smtClean="0"/>
                        <a:t> 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{1, 2, 4, 8, 16, 32, 64, 128} 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40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/>
                        <a:t>DCI subframe repetition number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/>
                        <a:t>[0 or 2] depending </a:t>
                      </a:r>
                      <a:r>
                        <a:rPr lang="en-US" sz="1600" u="none" strike="noStrike" dirty="0"/>
                        <a:t>on how to </a:t>
                      </a:r>
                      <a:r>
                        <a:rPr lang="en-US" sz="1600" u="none" strike="noStrike" dirty="0" smtClean="0"/>
                        <a:t>indicate the timing of</a:t>
                      </a:r>
                      <a:r>
                        <a:rPr lang="en-US" sz="1600" u="none" strike="noStrike" baseline="0" dirty="0" smtClean="0"/>
                        <a:t> NB-PUSCH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4873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CSI request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baseline="0" dirty="0" smtClean="0"/>
                        <a:t>1: if </a:t>
                      </a:r>
                      <a:r>
                        <a:rPr lang="en-US" sz="1600" u="none" strike="noStrike" baseline="0" dirty="0" err="1" smtClean="0"/>
                        <a:t>aperiodic</a:t>
                      </a:r>
                      <a:r>
                        <a:rPr lang="en-US" sz="1600" u="none" strike="noStrike" baseline="0" dirty="0" smtClean="0"/>
                        <a:t> CSI is supported</a:t>
                      </a:r>
                    </a:p>
                    <a:p>
                      <a:pPr algn="ctr" fontAlgn="ctr"/>
                      <a:r>
                        <a:rPr lang="en-US" sz="1600" u="none" strike="noStrike" baseline="0" dirty="0" smtClean="0"/>
                        <a:t>0: otherwise</a:t>
                      </a:r>
                      <a:endParaRPr lang="en-US" sz="1600" b="0" i="0" u="none" strike="noStrike" baseline="0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  <a:tr h="5421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TPC for </a:t>
                      </a:r>
                      <a:r>
                        <a:rPr lang="en-US" sz="1600" u="none" strike="noStrike" dirty="0" smtClean="0"/>
                        <a:t>NB-PUSCH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 smtClean="0"/>
                        <a:t>2: if closed loop</a:t>
                      </a:r>
                      <a:r>
                        <a:rPr lang="en-US" sz="1600" u="none" strike="noStrike" baseline="0" dirty="0" smtClean="0"/>
                        <a:t> TPC is supported</a:t>
                      </a:r>
                    </a:p>
                    <a:p>
                      <a:pPr algn="ctr" fontAlgn="ctr"/>
                      <a:r>
                        <a:rPr lang="en-US" sz="1600" u="none" strike="noStrike" baseline="0" dirty="0" smtClean="0"/>
                        <a:t>0: otherwise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5907" marR="5907" marT="5907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260648"/>
            <a:ext cx="8363272" cy="72008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DL grant</a:t>
            </a:r>
            <a:endParaRPr lang="en-US" altLang="zh-CN" sz="2500" dirty="0" smtClean="0"/>
          </a:p>
          <a:p>
            <a:pPr>
              <a:buNone/>
            </a:pP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772252"/>
              </p:ext>
            </p:extLst>
          </p:nvPr>
        </p:nvGraphicFramePr>
        <p:xfrm>
          <a:off x="216023" y="1268760"/>
          <a:ext cx="8748465" cy="52876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23929"/>
                <a:gridCol w="4824536"/>
              </a:tblGrid>
              <a:tr h="49481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/>
                        <a:t>Fields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size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2544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UL/DL differentiation flag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/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2544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New data indicator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/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2544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CRC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/>
                        <a:t>16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7210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RV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0</a:t>
                      </a:r>
                      <a:br>
                        <a:rPr lang="en-US" sz="1600" u="none" strike="noStrike" dirty="0"/>
                      </a:br>
                      <a:r>
                        <a:rPr lang="en-US" sz="1600" u="none" strike="noStrike" dirty="0"/>
                        <a:t>(according to agreement no RV for NB-PDSCH)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110381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Start timing of NB-PDSCH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bits indicates the delayed radio frame {0, 1, 2, 4 radio frames} and 3 bits indicate specific subframe within the delayed radio frame {0 to 8 subframes}.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48068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/>
                        <a:t>Number of resource units 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u="none" strike="noStrike" dirty="0" smtClean="0"/>
                        <a:t>[0</a:t>
                      </a:r>
                      <a:r>
                        <a:rPr lang="en-US" altLang="zh-CN" sz="1600" u="none" strike="noStrike" baseline="0" dirty="0" smtClean="0"/>
                        <a:t> or </a:t>
                      </a:r>
                      <a:r>
                        <a:rPr lang="en-US" altLang="zh-CN" sz="1600" u="none" strike="noStrike" dirty="0" smtClean="0"/>
                        <a:t>5]bits, type 2 resource allocation</a:t>
                      </a:r>
                      <a:endParaRPr lang="zh-CN" altLang="en-US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1" marR="6531" marT="6531" marB="0" anchor="ctr"/>
                </a:tc>
              </a:tr>
              <a:tr h="254175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MCS</a:t>
                      </a: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bits (agreed)</a:t>
                      </a:r>
                      <a:endParaRPr lang="zh-CN" altLang="en-US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1" marR="6531" marT="6531" marB="0" anchor="ctr"/>
                </a:tc>
              </a:tr>
              <a:tr h="72102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u="none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number of </a:t>
                      </a:r>
                      <a:r>
                        <a:rPr lang="en-US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repetitions</a:t>
                      </a:r>
                      <a:endParaRPr lang="en-US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altLang="zh-CN" sz="1800" u="none" strike="noStrike" dirty="0" smtClean="0"/>
                        <a:t>bits to indicate one</a:t>
                      </a:r>
                      <a:r>
                        <a:rPr lang="en-US" altLang="zh-CN" sz="1800" u="none" strike="noStrike" baseline="0" dirty="0" smtClean="0"/>
                        <a:t> among 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{1, 2, 4, 8, 16, 32, 64, 128, 256, 512, 1024, 2048}</a:t>
                      </a:r>
                      <a:endParaRPr lang="zh-CN" altLang="en-US" sz="1600" u="none" strike="no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531" marR="6531" marT="6531" marB="0" anchor="ctr"/>
                </a:tc>
              </a:tr>
              <a:tr h="4806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DCI subframe repetition number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/>
                        <a:t>[0 or 2] depending on how to indicate the timing of</a:t>
                      </a:r>
                      <a:r>
                        <a:rPr lang="en-US" altLang="zh-CN" sz="1600" u="none" strike="noStrike" baseline="0" dirty="0" smtClean="0"/>
                        <a:t> NB-PDSCH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  <a:tr h="2544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u="none" strike="noStrike" dirty="0"/>
                        <a:t>HARQ-ACK resource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 smtClean="0"/>
                        <a:t>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6531" marR="6531" marT="6531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</TotalTime>
  <Words>326</Words>
  <Application>Microsoft Office PowerPoint</Application>
  <PresentationFormat>On-screen Show (4:3)</PresentationFormat>
  <Paragraphs>57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NB-IoT DCI design</vt:lpstr>
      <vt:lpstr>Proposals</vt:lpstr>
      <vt:lpstr>PowerPoint Presentation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</cp:lastModifiedBy>
  <cp:revision>227</cp:revision>
  <dcterms:created xsi:type="dcterms:W3CDTF">2015-04-22T00:12:23Z</dcterms:created>
  <dcterms:modified xsi:type="dcterms:W3CDTF">2016-02-19T12:57:18Z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(4)okMA5ycGBVDRaIAceYiJWNgRP4zVFEEySKT+f/qA8N0ZuI0Imx208a27unq2GmFT7rWOM79T
/p49VG43DJzUr3zBJXt2C0IpqwQjDk0Ea7m5jjed5BZFW1EPr8X8mfaXV5btmj7rVIh/ATLn
xMYhrA3dGWeGmOCnMIX9GJzngdaMVFXYly157uRKHrpRL0SE8qCJwzWZqw3a1RGjdXOY75PG
mKhiYhVGsnj8I3dsoh</vt:lpwstr>
  </property>
  <property fmtid="{D5CDD505-2E9C-101B-9397-08002B2CF9AE}" pid="4" name="_new_ms_pID_725431">
    <vt:lpwstr>w7+jbwjhrY7RcjJQn7z0/MtCqhHrNyiUloMTX+FFagnFNP0yJ8o+tc
d/xEriR9EeXBuDTn8rHm9xkPv27pi4//Uhpnju5hI3UDpORpcpBUVNjUrfSbWmfXwHUXT4TE
mb+9snqZ4/+ks2rqonPRP2ctkhbaR7qPvxoeVYKEuYIqmBw9l6s00qG9+Q6yg3FXPjWqsG80
Ha7HCW1FkJmCEz35hNbHZnfVwdCfAqZlnhVx</vt:lpwstr>
  </property>
  <property fmtid="{D5CDD505-2E9C-101B-9397-08002B2CF9AE}" pid="5" name="_new_ms_pID_725432">
    <vt:lpwstr>C/tPtc6Xkh9t7IwiTg6MxprdI3L49QR4MJXn
MH8P1JTMorc3/BVdfeySeuwViTVUtrdPQbkJXxriNq10AJrGpDtkzegxFFsqqN/1QeTEzWPT
zR9aGw8Vmv2DQsxqyALbJ3q4spvNi4noAas4Xui3lDou0h1u+ZbDZZRmQFf9zwQXb3Rxz8fC
9kSFUp8gm8S6zoPiwlhZHV8QqPGA1W9G4Z8vaN3o9behFrMRMZufsc</vt:lpwstr>
  </property>
  <property fmtid="{D5CDD505-2E9C-101B-9397-08002B2CF9AE}" pid="6" name="_new_ms_pID_725433">
    <vt:lpwstr>3CeQLoAojRIY9teENO
D/1CwA==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1455883458</vt:lpwstr>
  </property>
</Properties>
</file>