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8" r:id="rId3"/>
    <p:sldId id="260" r:id="rId4"/>
    <p:sldId id="262" r:id="rId5"/>
    <p:sldId id="263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258" autoAdjust="0"/>
  </p:normalViewPr>
  <p:slideViewPr>
    <p:cSldViewPr>
      <p:cViewPr>
        <p:scale>
          <a:sx n="80" d="100"/>
          <a:sy n="80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On support of larger max TBS for TDD UL in </a:t>
            </a:r>
            <a:r>
              <a:rPr lang="en-US" altLang="zh-CN" dirty="0" err="1" smtClean="0"/>
              <a:t>eMTC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CATR</a:t>
            </a:r>
            <a:r>
              <a:rPr lang="en-US" altLang="zh-CN" dirty="0" smtClean="0"/>
              <a:t>, CMCC </a:t>
            </a:r>
            <a:r>
              <a:rPr lang="en-US" altLang="zh-CN" dirty="0" err="1" smtClean="0"/>
              <a:t>Xinwei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9233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			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R1-161266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St Julian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s, Malta, February 15th-19th, 2016</a:t>
            </a:r>
          </a:p>
          <a:p>
            <a:r>
              <a:rPr lang="en-US" altLang="zh-CN" sz="2400" b="1" dirty="0" smtClean="0"/>
              <a:t>Agenda Item:	7.1.5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9026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77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dirty="0" smtClean="0"/>
              <a:t>The max TBS size is approximately 3000 bits for TDD Uplink in eMTC</a:t>
            </a:r>
          </a:p>
          <a:p>
            <a:pPr lvl="1"/>
            <a:r>
              <a:rPr lang="en-US" altLang="zh-CN" dirty="0" smtClean="0"/>
              <a:t>Determined by reusing the </a:t>
            </a:r>
            <a:r>
              <a:rPr lang="en-GB" altLang="zh-CN" dirty="0" smtClean="0"/>
              <a:t>legacy TBS table.</a:t>
            </a:r>
          </a:p>
          <a:p>
            <a:r>
              <a:rPr lang="en-GB" altLang="zh-CN" dirty="0" smtClean="0"/>
              <a:t>Decide in this meeting the max TBS size for TDD Uplink through the following: </a:t>
            </a:r>
          </a:p>
          <a:p>
            <a:pPr lvl="1"/>
            <a:r>
              <a:rPr lang="en-GB" altLang="zh-CN" dirty="0" smtClean="0"/>
              <a:t>Option A: </a:t>
            </a:r>
            <a:r>
              <a:rPr lang="en-GB" altLang="zh-CN" u="sng" dirty="0" smtClean="0"/>
              <a:t>Max TBS=3240</a:t>
            </a:r>
            <a:r>
              <a:rPr lang="en-GB" altLang="zh-CN" dirty="0" smtClean="0"/>
              <a:t>.</a:t>
            </a:r>
            <a:r>
              <a:rPr lang="en-US" altLang="zh-CN" dirty="0" smtClean="0"/>
              <a:t> </a:t>
            </a:r>
            <a:r>
              <a:rPr lang="en-GB" altLang="zh-CN" dirty="0" smtClean="0"/>
              <a:t>T</a:t>
            </a:r>
            <a:r>
              <a:rPr lang="en-US" altLang="zh-CN" dirty="0" smtClean="0"/>
              <a:t>he size of MCS field in DCI format 6-0A is 5 bits for TDD</a:t>
            </a:r>
            <a:r>
              <a:rPr lang="en-GB" altLang="zh-CN" dirty="0" smtClean="0"/>
              <a:t>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Option B: </a:t>
            </a:r>
            <a:r>
              <a:rPr lang="en-GB" altLang="zh-CN" u="sng" dirty="0" smtClean="0"/>
              <a:t>Max TBS=3112</a:t>
            </a:r>
            <a:r>
              <a:rPr lang="en-GB" altLang="zh-CN" dirty="0" smtClean="0"/>
              <a:t>.  If N</a:t>
            </a:r>
            <a:r>
              <a:rPr lang="en-GB" altLang="zh-CN" baseline="-25000" dirty="0" smtClean="0"/>
              <a:t>PRB</a:t>
            </a:r>
            <a:r>
              <a:rPr lang="en-GB" altLang="zh-CN" dirty="0" smtClean="0"/>
              <a:t>=6, TBS is determined based on N</a:t>
            </a:r>
            <a:r>
              <a:rPr lang="en-GB" altLang="zh-CN" baseline="-25000" dirty="0" smtClean="0"/>
              <a:t>PRB</a:t>
            </a:r>
            <a:r>
              <a:rPr lang="en-GB" altLang="zh-CN" dirty="0" smtClean="0"/>
              <a:t>=10</a:t>
            </a:r>
            <a:r>
              <a:rPr lang="en-US" altLang="zh-CN" dirty="0" smtClean="0"/>
              <a:t>; </a:t>
            </a:r>
            <a:r>
              <a:rPr lang="en-GB" altLang="zh-CN" dirty="0" smtClean="0"/>
              <a:t>otherwise, the same as legacy operation.</a:t>
            </a:r>
            <a:r>
              <a:rPr lang="en-GB" altLang="zh-CN" baseline="-25000" dirty="0" smtClean="0"/>
              <a:t> </a:t>
            </a:r>
            <a:endParaRPr lang="en-GB" altLang="zh-CN" dirty="0" smtClean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75654" y="1052736"/>
          <a:ext cx="6120682" cy="3795114"/>
        </p:xfrm>
        <a:graphic>
          <a:graphicData uri="http://schemas.openxmlformats.org/drawingml/2006/table">
            <a:tbl>
              <a:tblPr/>
              <a:tblGrid>
                <a:gridCol w="507766"/>
                <a:gridCol w="935486"/>
                <a:gridCol w="935486"/>
                <a:gridCol w="935486"/>
                <a:gridCol w="935486"/>
                <a:gridCol w="935486"/>
                <a:gridCol w="935486"/>
              </a:tblGrid>
              <a:tr h="186035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I</a:t>
                      </a:r>
                      <a:r>
                        <a:rPr lang="en-US" altLang="zh-CN" sz="1000" kern="100" baseline="-25000" dirty="0" smtClean="0">
                          <a:latin typeface="Times New Roman"/>
                          <a:ea typeface="MS Mincho"/>
                          <a:cs typeface="Times New Roman"/>
                        </a:rPr>
                        <a:t>TBS</a:t>
                      </a:r>
                      <a:endParaRPr lang="zh-CN" sz="1000" kern="100" baseline="-25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N</a:t>
                      </a:r>
                      <a:r>
                        <a:rPr lang="en-US" altLang="zh-CN" sz="1000" kern="100" baseline="-25000" dirty="0" smtClean="0">
                          <a:latin typeface="Times New Roman"/>
                          <a:ea typeface="MS Mincho"/>
                          <a:cs typeface="Times New Roman"/>
                        </a:rPr>
                        <a:t>PRB</a:t>
                      </a:r>
                      <a:endParaRPr lang="zh-CN" sz="1000" kern="100" baseline="-25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035"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zh-CN" sz="10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zh-CN" sz="10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zh-CN" sz="10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zh-CN" sz="10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zh-CN" sz="10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0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zh-CN" sz="10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88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152</a:t>
                      </a: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88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224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424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504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392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504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600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224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472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584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712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392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536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680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808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136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296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616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936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504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680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872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1032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584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1000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1192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440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680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904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1128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1352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224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488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1000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1544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552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840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1128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1416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1736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280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600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904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1224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1544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1800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632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968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1288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1608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1928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336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696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1064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1416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1800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2152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376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776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1160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1544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1992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2344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840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1288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1736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2152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2600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440</a:t>
                      </a: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904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1384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1864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2344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2792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488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1000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1480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1992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2472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2984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520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1064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1608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2152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>
                          <a:latin typeface="Arial"/>
                          <a:ea typeface="Times New Roman"/>
                          <a:cs typeface="Times New Roman"/>
                        </a:rPr>
                        <a:t>2664</a:t>
                      </a: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kern="100" dirty="0">
                          <a:latin typeface="Arial"/>
                          <a:ea typeface="Times New Roman"/>
                          <a:cs typeface="Times New Roman"/>
                        </a:rPr>
                        <a:t>3240</a:t>
                      </a: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7544" y="5180999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/>
              <a:t>-If the UE is not capable of supporting 64QAM in PUSCH or has been configured by higher layers to transmit only QPSK and 16QAM, </a:t>
            </a:r>
            <a:r>
              <a:rPr lang="en-US" altLang="zh-CN" dirty="0" smtClean="0"/>
              <a:t>is first read from </a:t>
            </a:r>
            <a:r>
              <a:rPr lang="en-GB" altLang="zh-CN" dirty="0" smtClean="0"/>
              <a:t>Table 8.6.1-1. The modulation order is set to                                 </a:t>
            </a:r>
            <a:endParaRPr lang="zh-CN" altLang="zh-CN" dirty="0" smtClean="0"/>
          </a:p>
          <a:p>
            <a:endParaRPr lang="zh-CN" altLang="en-US" dirty="0"/>
          </a:p>
        </p:txBody>
      </p:sp>
      <p:pic>
        <p:nvPicPr>
          <p:cNvPr id="9" name="Picture 377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5733256"/>
            <a:ext cx="172819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23528" y="-9026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Example: Option A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67544" y="5253007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 smtClean="0"/>
              <a:t>-If the UE is not capable of supporting 64QAM in PUSCH or has been configured by higher layers to transmit only QPSK and 16QAM, </a:t>
            </a:r>
            <a:r>
              <a:rPr lang="en-US" altLang="zh-CN" dirty="0" smtClean="0"/>
              <a:t>is first read from </a:t>
            </a:r>
            <a:r>
              <a:rPr lang="en-GB" altLang="zh-CN" dirty="0" smtClean="0"/>
              <a:t>Table 8.6.1-1. The modulation order is set to                                 </a:t>
            </a:r>
            <a:endParaRPr lang="zh-CN" altLang="zh-CN" dirty="0" smtClean="0"/>
          </a:p>
          <a:p>
            <a:endParaRPr lang="zh-CN" altLang="en-US" dirty="0"/>
          </a:p>
        </p:txBody>
      </p:sp>
      <p:pic>
        <p:nvPicPr>
          <p:cNvPr id="9" name="Picture 377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5805264"/>
            <a:ext cx="172819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23528" y="-90264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Example: </a:t>
            </a:r>
            <a:r>
              <a:rPr lang="en-US" altLang="zh-CN" sz="3200" dirty="0" smtClean="0"/>
              <a:t>Spec impact on 36.213 by Option </a:t>
            </a:r>
            <a:r>
              <a:rPr lang="en-US" altLang="zh-CN" sz="3200" dirty="0" smtClean="0"/>
              <a:t>A</a:t>
            </a:r>
            <a:endParaRPr lang="zh-CN" altLang="en-US" sz="3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19672" y="980728"/>
          <a:ext cx="5817141" cy="4344048"/>
        </p:xfrm>
        <a:graphic>
          <a:graphicData uri="http://schemas.openxmlformats.org/drawingml/2006/table">
            <a:tbl>
              <a:tblPr/>
              <a:tblGrid>
                <a:gridCol w="1939047"/>
                <a:gridCol w="1939047"/>
                <a:gridCol w="1939047"/>
              </a:tblGrid>
              <a:tr h="30103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  <a:t>MCS Index</a:t>
                      </a:r>
                      <a:br>
                        <a:rPr lang="en-US" sz="1000" b="1" dirty="0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0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Modulation Order</a:t>
                      </a:r>
                      <a:b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  <a:t>TBS Index</a:t>
                      </a:r>
                      <a:br>
                        <a:rPr lang="en-US" sz="1000" b="1"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zh-CN" sz="10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19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u="sng" dirty="0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5443" marR="654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图片 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059210"/>
            <a:ext cx="276225" cy="209550"/>
          </a:xfrm>
          <a:prstGeom prst="rect">
            <a:avLst/>
          </a:prstGeom>
          <a:noFill/>
        </p:spPr>
      </p:pic>
      <p:pic>
        <p:nvPicPr>
          <p:cNvPr id="1026" name="图片 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052736"/>
            <a:ext cx="209550" cy="209550"/>
          </a:xfrm>
          <a:prstGeom prst="rect">
            <a:avLst/>
          </a:prstGeom>
          <a:noFill/>
        </p:spPr>
      </p:pic>
      <p:pic>
        <p:nvPicPr>
          <p:cNvPr id="1025" name="图片 7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052736"/>
            <a:ext cx="247650" cy="209550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Example: Spec impact on </a:t>
            </a:r>
            <a:r>
              <a:rPr lang="en-US" altLang="zh-CN" sz="3200" dirty="0" smtClean="0"/>
              <a:t>36.306 </a:t>
            </a:r>
            <a:r>
              <a:rPr lang="en-US" altLang="zh-CN" sz="3200" dirty="0" smtClean="0"/>
              <a:t>by Option A</a:t>
            </a:r>
            <a:endParaRPr lang="zh-CN" altLang="en-US" sz="32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043607" y="1772813"/>
          <a:ext cx="6984776" cy="4104458"/>
        </p:xfrm>
        <a:graphic>
          <a:graphicData uri="http://schemas.openxmlformats.org/drawingml/2006/table">
            <a:tbl>
              <a:tblPr/>
              <a:tblGrid>
                <a:gridCol w="1557567"/>
                <a:gridCol w="1985245"/>
                <a:gridCol w="1720982"/>
                <a:gridCol w="1720982"/>
              </a:tblGrid>
              <a:tr h="1282642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/>
                          <a:ea typeface="Times New Roman"/>
                          <a:cs typeface="Times New Roman"/>
                        </a:rPr>
                        <a:t>UE UL Category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/>
                          <a:ea typeface="Times New Roman"/>
                          <a:cs typeface="Times New Roman"/>
                        </a:rPr>
                        <a:t>Maximum number of UL-SCH transport block bits transmitted within a TTI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/>
                          <a:ea typeface="Times New Roman"/>
                          <a:cs typeface="Times New Roman"/>
                        </a:rPr>
                        <a:t>Maximum number of bits of an UL-SCH transport block transmitted within a TTI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latin typeface="Arial"/>
                          <a:ea typeface="Times New Roman"/>
                          <a:cs typeface="Times New Roman"/>
                        </a:rPr>
                        <a:t>Support for 64QAM in UL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0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UL Category 0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>
                          <a:solidFill>
                            <a:srgbClr val="008080"/>
                          </a:solidFill>
                          <a:latin typeface="Arial"/>
                          <a:ea typeface="宋体"/>
                          <a:cs typeface="Times New Roman"/>
                        </a:rPr>
                        <a:t>(Note 1)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1000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1000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UL Category 3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51024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51024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UL Category 5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75376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75376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Yes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UL Category 7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102048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51024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UL Category 8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1497760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149776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Yes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UL Category 13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150752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75376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Yes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UL Category 14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9585664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149776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latin typeface="Arial"/>
                          <a:ea typeface="Times New Roman"/>
                          <a:cs typeface="Times New Roman"/>
                        </a:rPr>
                        <a:t>Yes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585">
                <a:tc gridSpan="4">
                  <a:txBody>
                    <a:bodyPr/>
                    <a:lstStyle/>
                    <a:p>
                      <a:pPr marL="540385" indent="-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ahoma"/>
                        </a:rPr>
                        <a:t>NOTE 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宋体"/>
                          <a:cs typeface="Tahoma"/>
                        </a:rPr>
                        <a:t>1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ahoma"/>
                        </a:rPr>
                        <a:t>:	Within one TTI, a UE indicating category 0 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宋体"/>
                          <a:cs typeface="Tahoma"/>
                        </a:rPr>
                        <a:t>and reduced bandwidth operation 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ahoma"/>
                        </a:rPr>
                        <a:t>shall be able to 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宋体"/>
                          <a:cs typeface="Tahoma"/>
                        </a:rPr>
                        <a:t>transmit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ahoma"/>
                        </a:rPr>
                        <a:t> up to 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宋体"/>
                          <a:cs typeface="Tahoma"/>
                        </a:rPr>
                        <a:t>3240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ahoma"/>
                        </a:rPr>
                        <a:t> bits for a transport block associated with C-RNTI/Semi-Persistent Scheduling C-RNTI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宋体"/>
                          <a:cs typeface="Tahoma"/>
                        </a:rPr>
                        <a:t> for TDD</a:t>
                      </a:r>
                      <a:r>
                        <a:rPr lang="en-GB" sz="1400" u="sng" dirty="0">
                          <a:solidFill>
                            <a:srgbClr val="008080"/>
                          </a:solidFill>
                          <a:latin typeface="Arial"/>
                          <a:ea typeface="Times New Roman"/>
                          <a:cs typeface="Tahoma"/>
                        </a:rPr>
                        <a:t>.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403648" y="1412776"/>
            <a:ext cx="68407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4.1A-2: U</a:t>
            </a:r>
            <a:r>
              <a:rPr kumimoji="0" lang="en-GB" altLang="ja-JP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plink physical layer parameter values set by the field </a:t>
            </a:r>
            <a:r>
              <a:rPr kumimoji="0" lang="en-GB" altLang="ja-JP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ue-Category</a:t>
            </a:r>
            <a:r>
              <a:rPr kumimoji="0" lang="en-GB" altLang="zh-CN" sz="1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UL</a:t>
            </a:r>
            <a:endParaRPr kumimoji="0" lang="en-GB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11560" y="1052736"/>
          <a:ext cx="7776863" cy="5112568"/>
        </p:xfrm>
        <a:graphic>
          <a:graphicData uri="http://schemas.openxmlformats.org/drawingml/2006/table">
            <a:tbl>
              <a:tblPr/>
              <a:tblGrid>
                <a:gridCol w="645161"/>
                <a:gridCol w="1188617"/>
                <a:gridCol w="1188617"/>
                <a:gridCol w="1188617"/>
                <a:gridCol w="1188617"/>
                <a:gridCol w="1188617"/>
                <a:gridCol w="1188617"/>
              </a:tblGrid>
              <a:tr h="345444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I</a:t>
                      </a:r>
                      <a:r>
                        <a:rPr lang="en-US" altLang="zh-CN" sz="1600" kern="100" baseline="-25000" dirty="0" smtClean="0">
                          <a:latin typeface="Times New Roman"/>
                          <a:ea typeface="MS Mincho"/>
                          <a:cs typeface="Times New Roman"/>
                        </a:rPr>
                        <a:t>TBS</a:t>
                      </a:r>
                      <a:endParaRPr lang="zh-CN" sz="1600" kern="100" baseline="-25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MS Mincho"/>
                          <a:cs typeface="Times New Roman"/>
                        </a:rPr>
                        <a:t>N</a:t>
                      </a:r>
                      <a:r>
                        <a:rPr lang="en-US" altLang="zh-CN" sz="1600" kern="100" baseline="-25000" dirty="0" smtClean="0">
                          <a:latin typeface="Times New Roman"/>
                          <a:ea typeface="MS Mincho"/>
                          <a:cs typeface="Times New Roman"/>
                        </a:rPr>
                        <a:t>PRB</a:t>
                      </a:r>
                      <a:endParaRPr lang="zh-CN" sz="1600" kern="100" baseline="-250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444">
                <a:tc v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zh-CN" sz="16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zh-CN" sz="16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zh-CN" sz="16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zh-CN" sz="16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zh-CN" sz="16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latin typeface="Times New Roman"/>
                          <a:ea typeface="MS Mincho"/>
                          <a:cs typeface="Times New Roman"/>
                        </a:rPr>
                        <a:t>10</a:t>
                      </a:r>
                      <a:endParaRPr lang="zh-CN" sz="1600" b="1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32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56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88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120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56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88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144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344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32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72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144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424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40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104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568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56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120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696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72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144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224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424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872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392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504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1032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104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224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472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584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1224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120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392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536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680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1384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136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296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456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616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776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1544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144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328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504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680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872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1736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176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376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584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776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1000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2024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208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440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680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904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1128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2280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224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488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744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1000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1256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2536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256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552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840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1128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1416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2856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3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280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600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904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1224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Times New Roman"/>
                          <a:cs typeface="Times New Roman"/>
                        </a:rPr>
                        <a:t>1544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Times New Roman"/>
                          <a:cs typeface="Times New Roman"/>
                        </a:rPr>
                        <a:t>3112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323528" y="-9026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Example: Option B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677</Words>
  <Application>Microsoft Office PowerPoint</Application>
  <PresentationFormat>全屏显示(4:3)</PresentationFormat>
  <Paragraphs>419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On support of larger max TBS for TDD UL in eMTC</vt:lpstr>
      <vt:lpstr>Proposal</vt:lpstr>
      <vt:lpstr>Example: Option A</vt:lpstr>
      <vt:lpstr>Example: Spec impact on 36.213 by Option A</vt:lpstr>
      <vt:lpstr>Example: Spec impact on 36.306 by Option A</vt:lpstr>
      <vt:lpstr>Example: Option B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support of larger max TBS for TDD UL</dc:title>
  <dc:creator>Yi Wang(Eason)</dc:creator>
  <cp:lastModifiedBy>Huawei3</cp:lastModifiedBy>
  <cp:revision>26</cp:revision>
  <dcterms:created xsi:type="dcterms:W3CDTF">2016-02-16T08:40:09Z</dcterms:created>
  <dcterms:modified xsi:type="dcterms:W3CDTF">2016-02-17T07:34:04Z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1455693843</vt:lpwstr>
  </property>
</Properties>
</file>