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65" d="100"/>
          <a:sy n="65" d="100"/>
        </p:scale>
        <p:origin x="72" y="6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21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415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325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24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34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124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239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26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075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35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566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A5457-50C8-49A6-88C1-6AA5622A1A22}" type="datetimeFigureOut">
              <a:rPr lang="en-US" smtClean="0"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21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/>
          <a:lstStyle/>
          <a:p>
            <a:r>
              <a:rPr lang="en-US" dirty="0" smtClean="0"/>
              <a:t>WF on NB-PDSCH Scrambling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28297"/>
            <a:ext cx="9144000" cy="1655762"/>
          </a:xfrm>
        </p:spPr>
        <p:txBody>
          <a:bodyPr/>
          <a:lstStyle/>
          <a:p>
            <a:r>
              <a:rPr lang="en-US" dirty="0" smtClean="0"/>
              <a:t>Intel Corporation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55491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ko-KR" b="1" dirty="0"/>
              <a:t>3GPP TSG RAN WG1 Meeting #84</a:t>
            </a:r>
            <a:r>
              <a:rPr lang="en-US" altLang="ko-KR" sz="1800" b="1" dirty="0"/>
              <a:t>	                                                 	</a:t>
            </a:r>
            <a:r>
              <a:rPr lang="en-US" altLang="ko-KR" sz="1800" b="1" dirty="0" smtClean="0"/>
              <a:t>        </a:t>
            </a:r>
            <a:r>
              <a:rPr lang="en-US" altLang="ko-KR" b="1" dirty="0"/>
              <a:t>R1-161256</a:t>
            </a:r>
            <a:endParaRPr lang="ko-KR" altLang="ko-KR" sz="1800" dirty="0"/>
          </a:p>
          <a:p>
            <a:pPr>
              <a:buFont typeface="Arial" panose="020B0604020202020204" pitchFamily="34" charset="0"/>
              <a:buNone/>
            </a:pPr>
            <a:r>
              <a:rPr lang="en-US" altLang="ko-KR" b="1" dirty="0"/>
              <a:t>St Julian’s, Malta, 15th - 19th February 2016</a:t>
            </a:r>
            <a:endParaRPr lang="ko-KR" altLang="ko-KR" sz="1800" dirty="0"/>
          </a:p>
        </p:txBody>
      </p:sp>
    </p:spTree>
    <p:extLst>
      <p:ext uri="{BB962C8B-B14F-4D97-AF65-F5344CB8AC3E}">
        <p14:creationId xmlns:p14="http://schemas.microsoft.com/office/powerpoint/2010/main" val="3873822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NB-PDSCH Scrambling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</a:t>
            </a:r>
            <a:r>
              <a:rPr lang="en-GB" dirty="0"/>
              <a:t>scrambling sequence </a:t>
            </a:r>
            <a:r>
              <a:rPr lang="en-GB" dirty="0" smtClean="0"/>
              <a:t>for NB-PDSCH is according to Section 7.2 of TS 36.211</a:t>
            </a:r>
          </a:p>
          <a:p>
            <a:r>
              <a:rPr lang="en-GB" dirty="0"/>
              <a:t>The scrambling sequence generator </a:t>
            </a:r>
            <a:r>
              <a:rPr lang="en-GB" dirty="0" smtClean="0"/>
              <a:t>is initialised </a:t>
            </a:r>
            <a:r>
              <a:rPr lang="en-GB" dirty="0"/>
              <a:t>at the start of each </a:t>
            </a:r>
            <a:r>
              <a:rPr lang="en-GB" dirty="0" err="1" smtClean="0"/>
              <a:t>codeword</a:t>
            </a:r>
            <a:r>
              <a:rPr lang="en-GB" dirty="0" smtClean="0"/>
              <a:t> and at the start of each repetition thereof, i.e., after each potential “early termination point” (see Appendix)</a:t>
            </a:r>
          </a:p>
          <a:p>
            <a:r>
              <a:rPr lang="en-US" dirty="0" smtClean="0"/>
              <a:t>The </a:t>
            </a:r>
            <a:r>
              <a:rPr lang="en-GB" dirty="0"/>
              <a:t>initialisation value </a:t>
            </a:r>
            <a:r>
              <a:rPr lang="en-GB" dirty="0" err="1" smtClean="0"/>
              <a:t>c</a:t>
            </a:r>
            <a:r>
              <a:rPr lang="en-GB" baseline="-25000" dirty="0" err="1" smtClean="0"/>
              <a:t>init</a:t>
            </a:r>
            <a:r>
              <a:rPr lang="en-GB" dirty="0" smtClean="0"/>
              <a:t> is according to Section 6.3.1 of TS 36.211</a:t>
            </a:r>
            <a:r>
              <a:rPr lang="en-US" dirty="0"/>
              <a:t> </a:t>
            </a:r>
            <a:r>
              <a:rPr lang="en-US" dirty="0" smtClean="0"/>
              <a:t>for the LTE PDSCH</a:t>
            </a:r>
          </a:p>
          <a:p>
            <a:pPr lvl="1"/>
            <a:r>
              <a:rPr lang="en-US" dirty="0" smtClean="0"/>
              <a:t>FFS: </a:t>
            </a:r>
            <a:r>
              <a:rPr lang="en-US" dirty="0" err="1" smtClean="0"/>
              <a:t>c</a:t>
            </a:r>
            <a:r>
              <a:rPr lang="en-US" baseline="-25000" dirty="0" err="1" smtClean="0"/>
              <a:t>init</a:t>
            </a:r>
            <a:r>
              <a:rPr lang="en-US" dirty="0" smtClean="0"/>
              <a:t> also depends on the radio frame number and/or repetition number in case scheduling window is agreed</a:t>
            </a:r>
          </a:p>
          <a:p>
            <a:pPr marL="0" indent="0">
              <a:buNone/>
            </a:pPr>
            <a:r>
              <a:rPr lang="en-US" dirty="0" smtClean="0"/>
              <a:t>Note: This does not preclude support of symbol level combining</a:t>
            </a: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054194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Appendix: Example of RE mappings</a:t>
            </a:r>
            <a:endParaRPr lang="en-US" dirty="0"/>
          </a:p>
        </p:txBody>
      </p:sp>
      <p:sp>
        <p:nvSpPr>
          <p:cNvPr id="4" name="Rectangle 44"/>
          <p:cNvSpPr>
            <a:spLocks noChangeArrowheads="1"/>
          </p:cNvSpPr>
          <p:nvPr/>
        </p:nvSpPr>
        <p:spPr bwMode="auto">
          <a:xfrm>
            <a:off x="152400" y="142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5" name="Group 1"/>
          <p:cNvGrpSpPr>
            <a:grpSpLocks noChangeAspect="1"/>
          </p:cNvGrpSpPr>
          <p:nvPr/>
        </p:nvGrpSpPr>
        <p:grpSpPr bwMode="auto">
          <a:xfrm>
            <a:off x="3219450" y="1422400"/>
            <a:ext cx="6057900" cy="1828800"/>
            <a:chOff x="1133" y="9418"/>
            <a:chExt cx="9540" cy="2880"/>
          </a:xfrm>
        </p:grpSpPr>
        <p:sp>
          <p:nvSpPr>
            <p:cNvPr id="6" name="AutoShape 43"/>
            <p:cNvSpPr>
              <a:spLocks noChangeAspect="1" noChangeArrowheads="1" noTextEdit="1"/>
            </p:cNvSpPr>
            <p:nvPr/>
          </p:nvSpPr>
          <p:spPr bwMode="auto">
            <a:xfrm>
              <a:off x="1133" y="9418"/>
              <a:ext cx="9540" cy="2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Rectangle 42"/>
            <p:cNvSpPr>
              <a:spLocks noChangeArrowheads="1"/>
            </p:cNvSpPr>
            <p:nvPr/>
          </p:nvSpPr>
          <p:spPr bwMode="auto">
            <a:xfrm>
              <a:off x="1493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ectangle 41"/>
            <p:cNvSpPr>
              <a:spLocks noChangeArrowheads="1"/>
            </p:cNvSpPr>
            <p:nvPr/>
          </p:nvSpPr>
          <p:spPr bwMode="auto">
            <a:xfrm>
              <a:off x="1830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Rectangle 40"/>
            <p:cNvSpPr>
              <a:spLocks noChangeArrowheads="1"/>
            </p:cNvSpPr>
            <p:nvPr/>
          </p:nvSpPr>
          <p:spPr bwMode="auto">
            <a:xfrm>
              <a:off x="2190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39"/>
            <p:cNvSpPr>
              <a:spLocks noChangeArrowheads="1"/>
            </p:cNvSpPr>
            <p:nvPr/>
          </p:nvSpPr>
          <p:spPr bwMode="auto">
            <a:xfrm>
              <a:off x="2550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Rectangle 38"/>
            <p:cNvSpPr>
              <a:spLocks noChangeArrowheads="1"/>
            </p:cNvSpPr>
            <p:nvPr/>
          </p:nvSpPr>
          <p:spPr bwMode="auto">
            <a:xfrm>
              <a:off x="2910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Rectangle 37"/>
            <p:cNvSpPr>
              <a:spLocks noChangeArrowheads="1"/>
            </p:cNvSpPr>
            <p:nvPr/>
          </p:nvSpPr>
          <p:spPr bwMode="auto">
            <a:xfrm>
              <a:off x="3270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36"/>
            <p:cNvSpPr>
              <a:spLocks noChangeArrowheads="1"/>
            </p:cNvSpPr>
            <p:nvPr/>
          </p:nvSpPr>
          <p:spPr bwMode="auto">
            <a:xfrm>
              <a:off x="3626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35"/>
            <p:cNvSpPr>
              <a:spLocks noChangeArrowheads="1"/>
            </p:cNvSpPr>
            <p:nvPr/>
          </p:nvSpPr>
          <p:spPr bwMode="auto">
            <a:xfrm>
              <a:off x="3963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34"/>
            <p:cNvSpPr>
              <a:spLocks noChangeArrowheads="1"/>
            </p:cNvSpPr>
            <p:nvPr/>
          </p:nvSpPr>
          <p:spPr bwMode="auto">
            <a:xfrm>
              <a:off x="4323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33"/>
            <p:cNvSpPr>
              <a:spLocks noChangeArrowheads="1"/>
            </p:cNvSpPr>
            <p:nvPr/>
          </p:nvSpPr>
          <p:spPr bwMode="auto">
            <a:xfrm>
              <a:off x="4683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32"/>
            <p:cNvSpPr>
              <a:spLocks noChangeArrowheads="1"/>
            </p:cNvSpPr>
            <p:nvPr/>
          </p:nvSpPr>
          <p:spPr bwMode="auto">
            <a:xfrm>
              <a:off x="5043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31"/>
            <p:cNvSpPr>
              <a:spLocks noChangeArrowheads="1"/>
            </p:cNvSpPr>
            <p:nvPr/>
          </p:nvSpPr>
          <p:spPr bwMode="auto">
            <a:xfrm>
              <a:off x="5403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30"/>
            <p:cNvSpPr>
              <a:spLocks noChangeArrowheads="1"/>
            </p:cNvSpPr>
            <p:nvPr/>
          </p:nvSpPr>
          <p:spPr bwMode="auto">
            <a:xfrm>
              <a:off x="5759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29"/>
            <p:cNvSpPr>
              <a:spLocks noChangeArrowheads="1"/>
            </p:cNvSpPr>
            <p:nvPr/>
          </p:nvSpPr>
          <p:spPr bwMode="auto">
            <a:xfrm>
              <a:off x="6096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28"/>
            <p:cNvSpPr>
              <a:spLocks noChangeArrowheads="1"/>
            </p:cNvSpPr>
            <p:nvPr/>
          </p:nvSpPr>
          <p:spPr bwMode="auto">
            <a:xfrm>
              <a:off x="6456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27"/>
            <p:cNvSpPr>
              <a:spLocks noChangeArrowheads="1"/>
            </p:cNvSpPr>
            <p:nvPr/>
          </p:nvSpPr>
          <p:spPr bwMode="auto">
            <a:xfrm>
              <a:off x="6816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26"/>
            <p:cNvSpPr>
              <a:spLocks noChangeArrowheads="1"/>
            </p:cNvSpPr>
            <p:nvPr/>
          </p:nvSpPr>
          <p:spPr bwMode="auto">
            <a:xfrm>
              <a:off x="7176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Rectangle 25"/>
            <p:cNvSpPr>
              <a:spLocks noChangeArrowheads="1"/>
            </p:cNvSpPr>
            <p:nvPr/>
          </p:nvSpPr>
          <p:spPr bwMode="auto">
            <a:xfrm>
              <a:off x="7536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 flipH="1">
              <a:off x="1499" y="10318"/>
              <a:ext cx="213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Text Box 23"/>
            <p:cNvSpPr txBox="1">
              <a:spLocks noChangeArrowheads="1"/>
            </p:cNvSpPr>
            <p:nvPr/>
          </p:nvSpPr>
          <p:spPr bwMode="auto">
            <a:xfrm>
              <a:off x="2190" y="10138"/>
              <a:ext cx="54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TTI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 flipH="1">
              <a:off x="3626" y="10319"/>
              <a:ext cx="213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Text Box 21"/>
            <p:cNvSpPr txBox="1">
              <a:spLocks noChangeArrowheads="1"/>
            </p:cNvSpPr>
            <p:nvPr/>
          </p:nvSpPr>
          <p:spPr bwMode="auto">
            <a:xfrm>
              <a:off x="4323" y="10138"/>
              <a:ext cx="54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TTI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Line 20"/>
            <p:cNvSpPr>
              <a:spLocks noChangeShapeType="1"/>
            </p:cNvSpPr>
            <p:nvPr/>
          </p:nvSpPr>
          <p:spPr bwMode="auto">
            <a:xfrm flipH="1">
              <a:off x="5767" y="10320"/>
              <a:ext cx="213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Text Box 19"/>
            <p:cNvSpPr txBox="1">
              <a:spLocks noChangeArrowheads="1"/>
            </p:cNvSpPr>
            <p:nvPr/>
          </p:nvSpPr>
          <p:spPr bwMode="auto">
            <a:xfrm>
              <a:off x="6456" y="10138"/>
              <a:ext cx="54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TTI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Line 18"/>
            <p:cNvSpPr>
              <a:spLocks noChangeShapeType="1"/>
            </p:cNvSpPr>
            <p:nvPr/>
          </p:nvSpPr>
          <p:spPr bwMode="auto">
            <a:xfrm>
              <a:off x="3630" y="9778"/>
              <a:ext cx="1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Text Box 17"/>
            <p:cNvSpPr txBox="1">
              <a:spLocks noChangeArrowheads="1"/>
            </p:cNvSpPr>
            <p:nvPr/>
          </p:nvSpPr>
          <p:spPr bwMode="auto">
            <a:xfrm>
              <a:off x="2726" y="9598"/>
              <a:ext cx="1957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early termination point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Line 16"/>
            <p:cNvSpPr>
              <a:spLocks noChangeShapeType="1"/>
            </p:cNvSpPr>
            <p:nvPr/>
          </p:nvSpPr>
          <p:spPr bwMode="auto">
            <a:xfrm>
              <a:off x="5763" y="9778"/>
              <a:ext cx="1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Text Box 15"/>
            <p:cNvSpPr txBox="1">
              <a:spLocks noChangeArrowheads="1"/>
            </p:cNvSpPr>
            <p:nvPr/>
          </p:nvSpPr>
          <p:spPr bwMode="auto">
            <a:xfrm>
              <a:off x="4859" y="9598"/>
              <a:ext cx="1957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early termination point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Line 14"/>
            <p:cNvSpPr>
              <a:spLocks noChangeShapeType="1"/>
            </p:cNvSpPr>
            <p:nvPr/>
          </p:nvSpPr>
          <p:spPr bwMode="auto">
            <a:xfrm>
              <a:off x="7898" y="9771"/>
              <a:ext cx="1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Text Box 13"/>
            <p:cNvSpPr txBox="1">
              <a:spLocks noChangeArrowheads="1"/>
            </p:cNvSpPr>
            <p:nvPr/>
          </p:nvSpPr>
          <p:spPr bwMode="auto">
            <a:xfrm>
              <a:off x="6994" y="9591"/>
              <a:ext cx="1957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early termination point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Freeform 12"/>
            <p:cNvSpPr>
              <a:spLocks/>
            </p:cNvSpPr>
            <p:nvPr/>
          </p:nvSpPr>
          <p:spPr bwMode="auto">
            <a:xfrm>
              <a:off x="1652" y="11038"/>
              <a:ext cx="2158" cy="360"/>
            </a:xfrm>
            <a:custGeom>
              <a:avLst/>
              <a:gdLst>
                <a:gd name="T0" fmla="*/ 0 w 1253"/>
                <a:gd name="T1" fmla="*/ 0 h 210"/>
                <a:gd name="T2" fmla="*/ 359 w 1253"/>
                <a:gd name="T3" fmla="*/ 180 h 210"/>
                <a:gd name="T4" fmla="*/ 910 w 1253"/>
                <a:gd name="T5" fmla="*/ 180 h 210"/>
                <a:gd name="T6" fmla="*/ 1253 w 1253"/>
                <a:gd name="T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3" h="210">
                  <a:moveTo>
                    <a:pt x="0" y="0"/>
                  </a:moveTo>
                  <a:cubicBezTo>
                    <a:pt x="103" y="75"/>
                    <a:pt x="207" y="150"/>
                    <a:pt x="359" y="180"/>
                  </a:cubicBezTo>
                  <a:cubicBezTo>
                    <a:pt x="511" y="210"/>
                    <a:pt x="761" y="210"/>
                    <a:pt x="910" y="180"/>
                  </a:cubicBezTo>
                  <a:cubicBezTo>
                    <a:pt x="1059" y="150"/>
                    <a:pt x="1156" y="75"/>
                    <a:pt x="1253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Text Box 11"/>
            <p:cNvSpPr txBox="1">
              <a:spLocks noChangeArrowheads="1"/>
            </p:cNvSpPr>
            <p:nvPr/>
          </p:nvSpPr>
          <p:spPr bwMode="auto">
            <a:xfrm>
              <a:off x="1830" y="11758"/>
              <a:ext cx="3244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frequency tracking error precludes symbol combining of similar subframes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Line 10"/>
            <p:cNvSpPr>
              <a:spLocks noChangeShapeType="1"/>
            </p:cNvSpPr>
            <p:nvPr/>
          </p:nvSpPr>
          <p:spPr bwMode="auto">
            <a:xfrm>
              <a:off x="3090" y="11398"/>
              <a:ext cx="360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9"/>
            <p:cNvSpPr>
              <a:spLocks noChangeArrowheads="1"/>
            </p:cNvSpPr>
            <p:nvPr/>
          </p:nvSpPr>
          <p:spPr bwMode="auto">
            <a:xfrm>
              <a:off x="7899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8"/>
            <p:cNvSpPr>
              <a:spLocks noChangeArrowheads="1"/>
            </p:cNvSpPr>
            <p:nvPr/>
          </p:nvSpPr>
          <p:spPr bwMode="auto">
            <a:xfrm>
              <a:off x="8236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Rectangle 7"/>
            <p:cNvSpPr>
              <a:spLocks noChangeArrowheads="1"/>
            </p:cNvSpPr>
            <p:nvPr/>
          </p:nvSpPr>
          <p:spPr bwMode="auto">
            <a:xfrm>
              <a:off x="8596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Rectangle 6"/>
            <p:cNvSpPr>
              <a:spLocks noChangeArrowheads="1"/>
            </p:cNvSpPr>
            <p:nvPr/>
          </p:nvSpPr>
          <p:spPr bwMode="auto">
            <a:xfrm>
              <a:off x="8956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5"/>
            <p:cNvSpPr>
              <a:spLocks noChangeArrowheads="1"/>
            </p:cNvSpPr>
            <p:nvPr/>
          </p:nvSpPr>
          <p:spPr bwMode="auto">
            <a:xfrm>
              <a:off x="9316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4"/>
            <p:cNvSpPr>
              <a:spLocks noChangeArrowheads="1"/>
            </p:cNvSpPr>
            <p:nvPr/>
          </p:nvSpPr>
          <p:spPr bwMode="auto">
            <a:xfrm>
              <a:off x="9676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Line 3"/>
            <p:cNvSpPr>
              <a:spLocks noChangeShapeType="1"/>
            </p:cNvSpPr>
            <p:nvPr/>
          </p:nvSpPr>
          <p:spPr bwMode="auto">
            <a:xfrm flipH="1">
              <a:off x="7907" y="10320"/>
              <a:ext cx="213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Text Box 2"/>
            <p:cNvSpPr txBox="1">
              <a:spLocks noChangeArrowheads="1"/>
            </p:cNvSpPr>
            <p:nvPr/>
          </p:nvSpPr>
          <p:spPr bwMode="auto">
            <a:xfrm>
              <a:off x="8596" y="10138"/>
              <a:ext cx="54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TTI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48" name="Rectangle 86"/>
          <p:cNvSpPr>
            <a:spLocks noChangeArrowheads="1"/>
          </p:cNvSpPr>
          <p:nvPr/>
        </p:nvSpPr>
        <p:spPr bwMode="auto">
          <a:xfrm>
            <a:off x="152400" y="3327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49" name="Group 53"/>
          <p:cNvGrpSpPr>
            <a:grpSpLocks noChangeAspect="1"/>
          </p:cNvGrpSpPr>
          <p:nvPr/>
        </p:nvGrpSpPr>
        <p:grpSpPr bwMode="auto">
          <a:xfrm>
            <a:off x="3219450" y="3327400"/>
            <a:ext cx="6057900" cy="1714500"/>
            <a:chOff x="1133" y="9598"/>
            <a:chExt cx="9540" cy="2700"/>
          </a:xfrm>
        </p:grpSpPr>
        <p:sp>
          <p:nvSpPr>
            <p:cNvPr id="50" name="AutoShape 85"/>
            <p:cNvSpPr>
              <a:spLocks noChangeAspect="1" noChangeArrowheads="1" noTextEdit="1"/>
            </p:cNvSpPr>
            <p:nvPr/>
          </p:nvSpPr>
          <p:spPr bwMode="auto">
            <a:xfrm>
              <a:off x="1133" y="9598"/>
              <a:ext cx="9540" cy="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84"/>
            <p:cNvSpPr>
              <a:spLocks noChangeArrowheads="1"/>
            </p:cNvSpPr>
            <p:nvPr/>
          </p:nvSpPr>
          <p:spPr bwMode="auto">
            <a:xfrm>
              <a:off x="1493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83"/>
            <p:cNvSpPr>
              <a:spLocks noChangeArrowheads="1"/>
            </p:cNvSpPr>
            <p:nvPr/>
          </p:nvSpPr>
          <p:spPr bwMode="auto">
            <a:xfrm>
              <a:off x="1830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82"/>
            <p:cNvSpPr>
              <a:spLocks noChangeArrowheads="1"/>
            </p:cNvSpPr>
            <p:nvPr/>
          </p:nvSpPr>
          <p:spPr bwMode="auto">
            <a:xfrm>
              <a:off x="2841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Line 81"/>
            <p:cNvSpPr>
              <a:spLocks noChangeShapeType="1"/>
            </p:cNvSpPr>
            <p:nvPr/>
          </p:nvSpPr>
          <p:spPr bwMode="auto">
            <a:xfrm>
              <a:off x="9021" y="9771"/>
              <a:ext cx="1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Text Box 80"/>
            <p:cNvSpPr txBox="1">
              <a:spLocks noChangeArrowheads="1"/>
            </p:cNvSpPr>
            <p:nvPr/>
          </p:nvSpPr>
          <p:spPr bwMode="auto">
            <a:xfrm>
              <a:off x="7973" y="9598"/>
              <a:ext cx="2313" cy="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first early termination point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Freeform 79"/>
            <p:cNvSpPr>
              <a:spLocks/>
            </p:cNvSpPr>
            <p:nvPr/>
          </p:nvSpPr>
          <p:spPr bwMode="auto">
            <a:xfrm>
              <a:off x="1652" y="11038"/>
              <a:ext cx="381" cy="360"/>
            </a:xfrm>
            <a:custGeom>
              <a:avLst/>
              <a:gdLst>
                <a:gd name="T0" fmla="*/ 0 w 1253"/>
                <a:gd name="T1" fmla="*/ 0 h 210"/>
                <a:gd name="T2" fmla="*/ 359 w 1253"/>
                <a:gd name="T3" fmla="*/ 180 h 210"/>
                <a:gd name="T4" fmla="*/ 910 w 1253"/>
                <a:gd name="T5" fmla="*/ 180 h 210"/>
                <a:gd name="T6" fmla="*/ 1253 w 1253"/>
                <a:gd name="T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3" h="210">
                  <a:moveTo>
                    <a:pt x="0" y="0"/>
                  </a:moveTo>
                  <a:cubicBezTo>
                    <a:pt x="103" y="75"/>
                    <a:pt x="207" y="150"/>
                    <a:pt x="359" y="180"/>
                  </a:cubicBezTo>
                  <a:cubicBezTo>
                    <a:pt x="511" y="210"/>
                    <a:pt x="761" y="210"/>
                    <a:pt x="910" y="180"/>
                  </a:cubicBezTo>
                  <a:cubicBezTo>
                    <a:pt x="1059" y="150"/>
                    <a:pt x="1156" y="75"/>
                    <a:pt x="1253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Text Box 78"/>
            <p:cNvSpPr txBox="1">
              <a:spLocks noChangeArrowheads="1"/>
            </p:cNvSpPr>
            <p:nvPr/>
          </p:nvSpPr>
          <p:spPr bwMode="auto">
            <a:xfrm>
              <a:off x="1830" y="11758"/>
              <a:ext cx="5243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symbol combining possible between adjacent subframes since frequency tracking is relatively stable between subframes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Line 77"/>
            <p:cNvSpPr>
              <a:spLocks noChangeShapeType="1"/>
            </p:cNvSpPr>
            <p:nvPr/>
          </p:nvSpPr>
          <p:spPr bwMode="auto">
            <a:xfrm>
              <a:off x="1986" y="11285"/>
              <a:ext cx="360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76"/>
            <p:cNvSpPr>
              <a:spLocks noChangeArrowheads="1"/>
            </p:cNvSpPr>
            <p:nvPr/>
          </p:nvSpPr>
          <p:spPr bwMode="auto">
            <a:xfrm>
              <a:off x="4281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75"/>
            <p:cNvSpPr>
              <a:spLocks noChangeArrowheads="1"/>
            </p:cNvSpPr>
            <p:nvPr/>
          </p:nvSpPr>
          <p:spPr bwMode="auto">
            <a:xfrm>
              <a:off x="9676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Line 74"/>
            <p:cNvSpPr>
              <a:spLocks noChangeShapeType="1"/>
            </p:cNvSpPr>
            <p:nvPr/>
          </p:nvSpPr>
          <p:spPr bwMode="auto">
            <a:xfrm flipH="1">
              <a:off x="1499" y="10309"/>
              <a:ext cx="853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Text Box 73"/>
            <p:cNvSpPr txBox="1">
              <a:spLocks noChangeArrowheads="1"/>
            </p:cNvSpPr>
            <p:nvPr/>
          </p:nvSpPr>
          <p:spPr bwMode="auto">
            <a:xfrm>
              <a:off x="5361" y="9958"/>
              <a:ext cx="540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TTI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3" name="Rectangle 72"/>
            <p:cNvSpPr>
              <a:spLocks noChangeArrowheads="1"/>
            </p:cNvSpPr>
            <p:nvPr/>
          </p:nvSpPr>
          <p:spPr bwMode="auto">
            <a:xfrm>
              <a:off x="2167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Rectangle 71"/>
            <p:cNvSpPr>
              <a:spLocks noChangeArrowheads="1"/>
            </p:cNvSpPr>
            <p:nvPr/>
          </p:nvSpPr>
          <p:spPr bwMode="auto">
            <a:xfrm>
              <a:off x="2504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Rectangle 70"/>
            <p:cNvSpPr>
              <a:spLocks noChangeArrowheads="1"/>
            </p:cNvSpPr>
            <p:nvPr/>
          </p:nvSpPr>
          <p:spPr bwMode="auto">
            <a:xfrm>
              <a:off x="3201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Rectangle 69"/>
            <p:cNvSpPr>
              <a:spLocks noChangeArrowheads="1"/>
            </p:cNvSpPr>
            <p:nvPr/>
          </p:nvSpPr>
          <p:spPr bwMode="auto">
            <a:xfrm>
              <a:off x="3561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Rectangle 68"/>
            <p:cNvSpPr>
              <a:spLocks noChangeArrowheads="1"/>
            </p:cNvSpPr>
            <p:nvPr/>
          </p:nvSpPr>
          <p:spPr bwMode="auto">
            <a:xfrm>
              <a:off x="3921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Rectangle 67"/>
            <p:cNvSpPr>
              <a:spLocks noChangeArrowheads="1"/>
            </p:cNvSpPr>
            <p:nvPr/>
          </p:nvSpPr>
          <p:spPr bwMode="auto">
            <a:xfrm>
              <a:off x="4641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Rectangle 66"/>
            <p:cNvSpPr>
              <a:spLocks noChangeArrowheads="1"/>
            </p:cNvSpPr>
            <p:nvPr/>
          </p:nvSpPr>
          <p:spPr bwMode="auto">
            <a:xfrm>
              <a:off x="5001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Rectangle 65"/>
            <p:cNvSpPr>
              <a:spLocks noChangeArrowheads="1"/>
            </p:cNvSpPr>
            <p:nvPr/>
          </p:nvSpPr>
          <p:spPr bwMode="auto">
            <a:xfrm>
              <a:off x="5361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Rectangle 64"/>
            <p:cNvSpPr>
              <a:spLocks noChangeArrowheads="1"/>
            </p:cNvSpPr>
            <p:nvPr/>
          </p:nvSpPr>
          <p:spPr bwMode="auto">
            <a:xfrm>
              <a:off x="5721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Rectangle 63"/>
            <p:cNvSpPr>
              <a:spLocks noChangeArrowheads="1"/>
            </p:cNvSpPr>
            <p:nvPr/>
          </p:nvSpPr>
          <p:spPr bwMode="auto">
            <a:xfrm>
              <a:off x="6081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62"/>
            <p:cNvSpPr>
              <a:spLocks noChangeArrowheads="1"/>
            </p:cNvSpPr>
            <p:nvPr/>
          </p:nvSpPr>
          <p:spPr bwMode="auto">
            <a:xfrm>
              <a:off x="6441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Rectangle 61"/>
            <p:cNvSpPr>
              <a:spLocks noChangeArrowheads="1"/>
            </p:cNvSpPr>
            <p:nvPr/>
          </p:nvSpPr>
          <p:spPr bwMode="auto">
            <a:xfrm>
              <a:off x="6801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60"/>
            <p:cNvSpPr>
              <a:spLocks noChangeArrowheads="1"/>
            </p:cNvSpPr>
            <p:nvPr/>
          </p:nvSpPr>
          <p:spPr bwMode="auto">
            <a:xfrm>
              <a:off x="7161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Rectangle 59"/>
            <p:cNvSpPr>
              <a:spLocks noChangeArrowheads="1"/>
            </p:cNvSpPr>
            <p:nvPr/>
          </p:nvSpPr>
          <p:spPr bwMode="auto">
            <a:xfrm>
              <a:off x="7521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Rectangle 58"/>
            <p:cNvSpPr>
              <a:spLocks noChangeArrowheads="1"/>
            </p:cNvSpPr>
            <p:nvPr/>
          </p:nvSpPr>
          <p:spPr bwMode="auto">
            <a:xfrm>
              <a:off x="7881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57"/>
            <p:cNvSpPr>
              <a:spLocks noChangeArrowheads="1"/>
            </p:cNvSpPr>
            <p:nvPr/>
          </p:nvSpPr>
          <p:spPr bwMode="auto">
            <a:xfrm>
              <a:off x="8241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56"/>
            <p:cNvSpPr>
              <a:spLocks noChangeArrowheads="1"/>
            </p:cNvSpPr>
            <p:nvPr/>
          </p:nvSpPr>
          <p:spPr bwMode="auto">
            <a:xfrm>
              <a:off x="8595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Rectangle 55"/>
            <p:cNvSpPr>
              <a:spLocks noChangeArrowheads="1"/>
            </p:cNvSpPr>
            <p:nvPr/>
          </p:nvSpPr>
          <p:spPr bwMode="auto">
            <a:xfrm>
              <a:off x="8951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Rectangle 54"/>
            <p:cNvSpPr>
              <a:spLocks noChangeArrowheads="1"/>
            </p:cNvSpPr>
            <p:nvPr/>
          </p:nvSpPr>
          <p:spPr bwMode="auto">
            <a:xfrm>
              <a:off x="9316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2" name="Rectangle 125"/>
          <p:cNvSpPr>
            <a:spLocks noChangeArrowheads="1"/>
          </p:cNvSpPr>
          <p:nvPr/>
        </p:nvSpPr>
        <p:spPr bwMode="auto">
          <a:xfrm>
            <a:off x="152400" y="4978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83" name="Group 90"/>
          <p:cNvGrpSpPr>
            <a:grpSpLocks noChangeAspect="1"/>
          </p:cNvGrpSpPr>
          <p:nvPr/>
        </p:nvGrpSpPr>
        <p:grpSpPr bwMode="auto">
          <a:xfrm>
            <a:off x="3219450" y="4978400"/>
            <a:ext cx="6057900" cy="1714500"/>
            <a:chOff x="1133" y="9598"/>
            <a:chExt cx="9540" cy="2700"/>
          </a:xfrm>
        </p:grpSpPr>
        <p:sp>
          <p:nvSpPr>
            <p:cNvPr id="84" name="AutoShape 124"/>
            <p:cNvSpPr>
              <a:spLocks noChangeAspect="1" noChangeArrowheads="1" noTextEdit="1"/>
            </p:cNvSpPr>
            <p:nvPr/>
          </p:nvSpPr>
          <p:spPr bwMode="auto">
            <a:xfrm>
              <a:off x="1133" y="9598"/>
              <a:ext cx="9540" cy="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Rectangle 123"/>
            <p:cNvSpPr>
              <a:spLocks noChangeArrowheads="1"/>
            </p:cNvSpPr>
            <p:nvPr/>
          </p:nvSpPr>
          <p:spPr bwMode="auto">
            <a:xfrm>
              <a:off x="1493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Rectangle 122"/>
            <p:cNvSpPr>
              <a:spLocks noChangeArrowheads="1"/>
            </p:cNvSpPr>
            <p:nvPr/>
          </p:nvSpPr>
          <p:spPr bwMode="auto">
            <a:xfrm>
              <a:off x="1830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Rectangle 121"/>
            <p:cNvSpPr>
              <a:spLocks noChangeArrowheads="1"/>
            </p:cNvSpPr>
            <p:nvPr/>
          </p:nvSpPr>
          <p:spPr bwMode="auto">
            <a:xfrm>
              <a:off x="2167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Line 120"/>
            <p:cNvSpPr>
              <a:spLocks noChangeShapeType="1"/>
            </p:cNvSpPr>
            <p:nvPr/>
          </p:nvSpPr>
          <p:spPr bwMode="auto">
            <a:xfrm>
              <a:off x="5744" y="9958"/>
              <a:ext cx="1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Text Box 119"/>
            <p:cNvSpPr txBox="1">
              <a:spLocks noChangeArrowheads="1"/>
            </p:cNvSpPr>
            <p:nvPr/>
          </p:nvSpPr>
          <p:spPr bwMode="auto">
            <a:xfrm>
              <a:off x="4683" y="9778"/>
              <a:ext cx="2313" cy="3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first early termination point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0" name="Freeform 118"/>
            <p:cNvSpPr>
              <a:spLocks/>
            </p:cNvSpPr>
            <p:nvPr/>
          </p:nvSpPr>
          <p:spPr bwMode="auto">
            <a:xfrm>
              <a:off x="1652" y="11038"/>
              <a:ext cx="381" cy="360"/>
            </a:xfrm>
            <a:custGeom>
              <a:avLst/>
              <a:gdLst>
                <a:gd name="T0" fmla="*/ 0 w 1253"/>
                <a:gd name="T1" fmla="*/ 0 h 210"/>
                <a:gd name="T2" fmla="*/ 359 w 1253"/>
                <a:gd name="T3" fmla="*/ 180 h 210"/>
                <a:gd name="T4" fmla="*/ 910 w 1253"/>
                <a:gd name="T5" fmla="*/ 180 h 210"/>
                <a:gd name="T6" fmla="*/ 1253 w 1253"/>
                <a:gd name="T7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3" h="210">
                  <a:moveTo>
                    <a:pt x="0" y="0"/>
                  </a:moveTo>
                  <a:cubicBezTo>
                    <a:pt x="103" y="75"/>
                    <a:pt x="207" y="150"/>
                    <a:pt x="359" y="180"/>
                  </a:cubicBezTo>
                  <a:cubicBezTo>
                    <a:pt x="511" y="210"/>
                    <a:pt x="761" y="210"/>
                    <a:pt x="910" y="180"/>
                  </a:cubicBezTo>
                  <a:cubicBezTo>
                    <a:pt x="1059" y="150"/>
                    <a:pt x="1156" y="75"/>
                    <a:pt x="1253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Text Box 117"/>
            <p:cNvSpPr txBox="1">
              <a:spLocks noChangeArrowheads="1"/>
            </p:cNvSpPr>
            <p:nvPr/>
          </p:nvSpPr>
          <p:spPr bwMode="auto">
            <a:xfrm>
              <a:off x="1830" y="11758"/>
              <a:ext cx="5243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symbol combining possible between adjacent subframes since frequency tracking is relatively stable between subframes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2" name="Line 116"/>
            <p:cNvSpPr>
              <a:spLocks noChangeShapeType="1"/>
            </p:cNvSpPr>
            <p:nvPr/>
          </p:nvSpPr>
          <p:spPr bwMode="auto">
            <a:xfrm>
              <a:off x="1986" y="11285"/>
              <a:ext cx="360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115"/>
            <p:cNvSpPr>
              <a:spLocks noChangeArrowheads="1"/>
            </p:cNvSpPr>
            <p:nvPr/>
          </p:nvSpPr>
          <p:spPr bwMode="auto">
            <a:xfrm>
              <a:off x="2887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Line 114"/>
            <p:cNvSpPr>
              <a:spLocks noChangeShapeType="1"/>
            </p:cNvSpPr>
            <p:nvPr/>
          </p:nvSpPr>
          <p:spPr bwMode="auto">
            <a:xfrm flipH="1">
              <a:off x="1499" y="10309"/>
              <a:ext cx="853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Text Box 113"/>
            <p:cNvSpPr txBox="1">
              <a:spLocks noChangeArrowheads="1"/>
            </p:cNvSpPr>
            <p:nvPr/>
          </p:nvSpPr>
          <p:spPr bwMode="auto">
            <a:xfrm>
              <a:off x="2726" y="11285"/>
              <a:ext cx="1827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repetition cycle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6" name="Rectangle 112"/>
            <p:cNvSpPr>
              <a:spLocks noChangeArrowheads="1"/>
            </p:cNvSpPr>
            <p:nvPr/>
          </p:nvSpPr>
          <p:spPr bwMode="auto">
            <a:xfrm>
              <a:off x="2527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Rectangle 111"/>
            <p:cNvSpPr>
              <a:spLocks noChangeArrowheads="1"/>
            </p:cNvSpPr>
            <p:nvPr/>
          </p:nvSpPr>
          <p:spPr bwMode="auto">
            <a:xfrm>
              <a:off x="3247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Rectangle 110"/>
            <p:cNvSpPr>
              <a:spLocks noChangeArrowheads="1"/>
            </p:cNvSpPr>
            <p:nvPr/>
          </p:nvSpPr>
          <p:spPr bwMode="auto">
            <a:xfrm>
              <a:off x="3607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109"/>
            <p:cNvSpPr>
              <a:spLocks noChangeArrowheads="1"/>
            </p:cNvSpPr>
            <p:nvPr/>
          </p:nvSpPr>
          <p:spPr bwMode="auto">
            <a:xfrm>
              <a:off x="3967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Rectangle 108"/>
            <p:cNvSpPr>
              <a:spLocks noChangeArrowheads="1"/>
            </p:cNvSpPr>
            <p:nvPr/>
          </p:nvSpPr>
          <p:spPr bwMode="auto">
            <a:xfrm>
              <a:off x="4323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Rectangle 107"/>
            <p:cNvSpPr>
              <a:spLocks noChangeArrowheads="1"/>
            </p:cNvSpPr>
            <p:nvPr/>
          </p:nvSpPr>
          <p:spPr bwMode="auto">
            <a:xfrm>
              <a:off x="4683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Rectangle 106"/>
            <p:cNvSpPr>
              <a:spLocks noChangeArrowheads="1"/>
            </p:cNvSpPr>
            <p:nvPr/>
          </p:nvSpPr>
          <p:spPr bwMode="auto">
            <a:xfrm>
              <a:off x="5043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105"/>
            <p:cNvSpPr>
              <a:spLocks noChangeArrowheads="1"/>
            </p:cNvSpPr>
            <p:nvPr/>
          </p:nvSpPr>
          <p:spPr bwMode="auto">
            <a:xfrm>
              <a:off x="5399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104"/>
            <p:cNvSpPr>
              <a:spLocks noChangeArrowheads="1"/>
            </p:cNvSpPr>
            <p:nvPr/>
          </p:nvSpPr>
          <p:spPr bwMode="auto">
            <a:xfrm>
              <a:off x="5744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103"/>
            <p:cNvSpPr>
              <a:spLocks noChangeArrowheads="1"/>
            </p:cNvSpPr>
            <p:nvPr/>
          </p:nvSpPr>
          <p:spPr bwMode="auto">
            <a:xfrm>
              <a:off x="6081" y="10498"/>
              <a:ext cx="337" cy="54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102"/>
            <p:cNvSpPr>
              <a:spLocks noChangeArrowheads="1"/>
            </p:cNvSpPr>
            <p:nvPr/>
          </p:nvSpPr>
          <p:spPr bwMode="auto">
            <a:xfrm>
              <a:off x="6418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101"/>
            <p:cNvSpPr>
              <a:spLocks noChangeArrowheads="1"/>
            </p:cNvSpPr>
            <p:nvPr/>
          </p:nvSpPr>
          <p:spPr bwMode="auto">
            <a:xfrm>
              <a:off x="7138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100"/>
            <p:cNvSpPr>
              <a:spLocks noChangeArrowheads="1"/>
            </p:cNvSpPr>
            <p:nvPr/>
          </p:nvSpPr>
          <p:spPr bwMode="auto">
            <a:xfrm>
              <a:off x="6778" y="10498"/>
              <a:ext cx="360" cy="540"/>
            </a:xfrm>
            <a:prstGeom prst="rect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Rectangle 99"/>
            <p:cNvSpPr>
              <a:spLocks noChangeArrowheads="1"/>
            </p:cNvSpPr>
            <p:nvPr/>
          </p:nvSpPr>
          <p:spPr bwMode="auto">
            <a:xfrm>
              <a:off x="7498" y="10498"/>
              <a:ext cx="360" cy="54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Rectangle 98"/>
            <p:cNvSpPr>
              <a:spLocks noChangeArrowheads="1"/>
            </p:cNvSpPr>
            <p:nvPr/>
          </p:nvSpPr>
          <p:spPr bwMode="auto">
            <a:xfrm>
              <a:off x="7858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97"/>
            <p:cNvSpPr>
              <a:spLocks noChangeArrowheads="1"/>
            </p:cNvSpPr>
            <p:nvPr/>
          </p:nvSpPr>
          <p:spPr bwMode="auto">
            <a:xfrm>
              <a:off x="8218" y="10498"/>
              <a:ext cx="360" cy="540"/>
            </a:xfrm>
            <a:prstGeom prst="rect">
              <a:avLst/>
            </a:prstGeom>
            <a:solidFill>
              <a:srgbClr val="00B0F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Rectangle 96"/>
            <p:cNvSpPr>
              <a:spLocks noChangeArrowheads="1"/>
            </p:cNvSpPr>
            <p:nvPr/>
          </p:nvSpPr>
          <p:spPr bwMode="auto">
            <a:xfrm>
              <a:off x="8574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Rectangle 95"/>
            <p:cNvSpPr>
              <a:spLocks noChangeArrowheads="1"/>
            </p:cNvSpPr>
            <p:nvPr/>
          </p:nvSpPr>
          <p:spPr bwMode="auto">
            <a:xfrm>
              <a:off x="8934" y="10498"/>
              <a:ext cx="360" cy="54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Rectangle 94"/>
            <p:cNvSpPr>
              <a:spLocks noChangeArrowheads="1"/>
            </p:cNvSpPr>
            <p:nvPr/>
          </p:nvSpPr>
          <p:spPr bwMode="auto">
            <a:xfrm>
              <a:off x="9294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Rectangle 93"/>
            <p:cNvSpPr>
              <a:spLocks noChangeArrowheads="1"/>
            </p:cNvSpPr>
            <p:nvPr/>
          </p:nvSpPr>
          <p:spPr bwMode="auto">
            <a:xfrm>
              <a:off x="9650" y="10498"/>
              <a:ext cx="356" cy="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Line 92"/>
            <p:cNvSpPr>
              <a:spLocks noChangeShapeType="1"/>
            </p:cNvSpPr>
            <p:nvPr/>
          </p:nvSpPr>
          <p:spPr bwMode="auto">
            <a:xfrm flipH="1">
              <a:off x="1473" y="11218"/>
              <a:ext cx="427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Text Box 91"/>
            <p:cNvSpPr txBox="1">
              <a:spLocks noChangeArrowheads="1"/>
            </p:cNvSpPr>
            <p:nvPr/>
          </p:nvSpPr>
          <p:spPr bwMode="auto">
            <a:xfrm>
              <a:off x="3450" y="9965"/>
              <a:ext cx="77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4295" tIns="8890" rIns="74295" bIns="88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TTI</a:t>
              </a:r>
              <a:endParaRPr kumimoji="0" lang="en-GB" altLang="ja-JP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0844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ＭＳ Ｐゴシック</vt:lpstr>
      <vt:lpstr>Arial</vt:lpstr>
      <vt:lpstr>Calibri</vt:lpstr>
      <vt:lpstr>Calibri Light</vt:lpstr>
      <vt:lpstr>Times New Roman</vt:lpstr>
      <vt:lpstr>Office Theme</vt:lpstr>
      <vt:lpstr>WF on NB-PDSCH Scrambling</vt:lpstr>
      <vt:lpstr>NB-PDSCH Scrambling</vt:lpstr>
      <vt:lpstr>Appendix: Example of RE mappings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2016-02-16T16:14:46Z</dcterms:created>
  <dcterms:modified xsi:type="dcterms:W3CDTF">2016-02-16T16:38:58Z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1b95ca8f-22bc-49b8-9f2e-839df2e44bc5</vt:lpwstr>
  </property>
  <property fmtid="{D5CDD505-2E9C-101B-9397-08002B2CF9AE}" pid="3" name="CTP_TimeStamp">
    <vt:lpwstr>2016-02-16 16:38:57Z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