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TPSK for UL single-tone transmissions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Samsung, 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Neul</a:t>
            </a:r>
            <a:r>
              <a:rPr lang="en-US" dirty="0" smtClean="0">
                <a:solidFill>
                  <a:schemeClr val="tx1"/>
                </a:solidFill>
              </a:rPr>
              <a:t>, Vodafone, CMCC</a:t>
            </a:r>
            <a:r>
              <a:rPr lang="en-US" smtClean="0">
                <a:solidFill>
                  <a:schemeClr val="tx1"/>
                </a:solidFill>
              </a:rPr>
              <a:t>, </a:t>
            </a:r>
            <a:r>
              <a:rPr lang="en-US" smtClean="0">
                <a:solidFill>
                  <a:schemeClr val="tx1"/>
                </a:solidFill>
              </a:rPr>
              <a:t>CATR, KDDI</a:t>
            </a:r>
            <a:r>
              <a:rPr lang="en-US" dirty="0" smtClean="0">
                <a:solidFill>
                  <a:schemeClr val="tx1"/>
                </a:solidFill>
              </a:rPr>
              <a:t>, u-</a:t>
            </a:r>
            <a:r>
              <a:rPr lang="en-US" dirty="0" err="1" smtClean="0">
                <a:solidFill>
                  <a:schemeClr val="tx1"/>
                </a:solidFill>
              </a:rPr>
              <a:t>blox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IITH,CEWiT</a:t>
            </a:r>
            <a:r>
              <a:rPr lang="en-US" dirty="0" smtClean="0">
                <a:solidFill>
                  <a:schemeClr val="tx1"/>
                </a:solidFill>
              </a:rPr>
              <a:t>,  Reliance-</a:t>
            </a:r>
            <a:r>
              <a:rPr lang="en-US" dirty="0" err="1" smtClean="0">
                <a:solidFill>
                  <a:schemeClr val="tx1"/>
                </a:solidFill>
              </a:rPr>
              <a:t>Jio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R1-161248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#84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hangingPunct="0">
              <a:buNone/>
            </a:pP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St Julian’s, Malta, 15</a:t>
            </a:r>
            <a:r>
              <a:rPr lang="en-GB" sz="1800" baseline="30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– 19</a:t>
            </a:r>
            <a:r>
              <a:rPr lang="en-GB" sz="1800" baseline="30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February 2016 </a:t>
            </a:r>
            <a:r>
              <a:rPr lang="en-GB" sz="1800" b="1" dirty="0"/>
              <a:t> </a:t>
            </a:r>
            <a:endParaRPr lang="en-US" sz="1800" dirty="0"/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7.2.1.2.1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lnSpcReduction="10000"/>
          </a:bodyPr>
          <a:lstStyle/>
          <a:p>
            <a:r>
              <a:rPr lang="en-US" altLang="zh-CN" sz="2500" dirty="0" smtClean="0"/>
              <a:t>In the WID [RP-152284], it has specified that </a:t>
            </a:r>
          </a:p>
          <a:p>
            <a:pPr marL="457200" lvl="1" indent="0">
              <a:buNone/>
            </a:pPr>
            <a:r>
              <a:rPr lang="en-US" altLang="zh-CN" sz="2100" dirty="0" smtClean="0"/>
              <a:t>For </a:t>
            </a:r>
            <a:r>
              <a:rPr lang="en-US" altLang="zh-CN" sz="2100" dirty="0"/>
              <a:t>the uplink: </a:t>
            </a:r>
          </a:p>
          <a:p>
            <a:pPr marL="742950" lvl="2" indent="-28575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Single </a:t>
            </a:r>
            <a:r>
              <a:rPr lang="en-US" altLang="zh-CN" sz="2200" dirty="0"/>
              <a:t>tone transmissions are supported. Two numerologies should be configurable by the network for single-tone transmission: 3.75 kHz and 15 kHz. A cyclic prefix is inserted. Frequency domain </a:t>
            </a:r>
            <a:r>
              <a:rPr lang="en-US" altLang="zh-CN" sz="2200" dirty="0" err="1"/>
              <a:t>sinc</a:t>
            </a:r>
            <a:r>
              <a:rPr lang="en-US" altLang="zh-CN" sz="2200" dirty="0"/>
              <a:t> pulse-shaping in the physical layer description.</a:t>
            </a:r>
          </a:p>
          <a:p>
            <a:pPr marL="800100" lvl="2" indent="-34290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Multi-tone </a:t>
            </a:r>
            <a:r>
              <a:rPr lang="en-US" altLang="zh-CN" sz="2200" dirty="0"/>
              <a:t>transmissions are supported, based on SC-FDMA with 15 kHz UL subcarrier spacing.</a:t>
            </a:r>
          </a:p>
          <a:p>
            <a:pPr marL="800100" lvl="2" indent="-34290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FFS</a:t>
            </a:r>
            <a:r>
              <a:rPr lang="en-US" altLang="zh-CN" sz="2200" dirty="0"/>
              <a:t>: Additional mechanisms for PAPR reduction.</a:t>
            </a:r>
          </a:p>
          <a:p>
            <a:pPr marL="800100" lvl="2" indent="-342900">
              <a:buFont typeface="Calibri" panose="020F0502020204030204" pitchFamily="34" charset="0"/>
              <a:buChar char="–"/>
            </a:pPr>
            <a:r>
              <a:rPr lang="en-US" altLang="zh-CN" sz="2200" dirty="0" smtClean="0"/>
              <a:t>The </a:t>
            </a:r>
            <a:r>
              <a:rPr lang="en-US" altLang="zh-CN" sz="2200" dirty="0"/>
              <a:t>UE shall indicate the support single-tone and/or multi-tone, details to be discussed by RAN </a:t>
            </a:r>
            <a:r>
              <a:rPr lang="en-US" altLang="zh-CN" sz="2200" dirty="0" smtClean="0"/>
              <a:t>WGs</a:t>
            </a:r>
          </a:p>
          <a:p>
            <a:pPr marL="514350" lvl="1" indent="-457200"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For single-tone transmissions, TPSK modulation can achieve higher peak data rate and maintain the same PAPR as single-tone modulation with BPSK and QPSK.</a:t>
            </a:r>
            <a:endParaRPr lang="en-US" altLang="zh-CN" sz="2600" dirty="0"/>
          </a:p>
          <a:p>
            <a:pPr lvl="1"/>
            <a:endParaRPr lang="en-US" altLang="zh-CN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For a UE that indicates the support of only single-tone transmissions, the following TPSK modulation formats are supported in the UL </a:t>
            </a:r>
          </a:p>
          <a:p>
            <a:pPr lvl="1"/>
            <a:r>
              <a:rPr lang="en-US" altLang="zh-CN" sz="2100" dirty="0" smtClean="0"/>
              <a:t>(2,4)-TPSK and (4,4)-TPSK with contiguous tone allocation as specified in Tables 2 and 3, respectively, in R1-160881.</a:t>
            </a:r>
          </a:p>
          <a:p>
            <a:pPr lvl="1"/>
            <a:endParaRPr lang="en-US" altLang="zh-CN" sz="2100" dirty="0"/>
          </a:p>
          <a:p>
            <a:pPr marL="0" indent="0">
              <a:buNone/>
            </a:pPr>
            <a:endParaRPr lang="en-US" altLang="zh-CN" sz="2500" dirty="0" smtClean="0"/>
          </a:p>
          <a:p>
            <a:pPr marL="457200" lvl="1" indent="0">
              <a:buNone/>
            </a:pPr>
            <a:r>
              <a:rPr lang="en-US" altLang="zh-CN" sz="2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Other related specifications are discussed in the following slides-</a:t>
            </a:r>
            <a:r>
              <a:rPr lang="en-US" altLang="zh-CN" sz="2200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en-US" altLang="zh-CN" sz="2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208112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Related Specifications-DCI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Subcarrier indication in DCI</a:t>
            </a:r>
          </a:p>
          <a:p>
            <a:pPr lvl="1"/>
            <a:r>
              <a:rPr lang="en-US" altLang="zh-CN" sz="2100" dirty="0" smtClean="0"/>
              <a:t>A total of 48 possible tone location for single-tone transmission without TPSK: 6 bits needed.</a:t>
            </a:r>
          </a:p>
          <a:p>
            <a:pPr lvl="1"/>
            <a:r>
              <a:rPr lang="en-US" altLang="zh-CN" sz="2100" dirty="0" smtClean="0"/>
              <a:t>For 3.75 kHz tone spacing</a:t>
            </a:r>
          </a:p>
          <a:p>
            <a:pPr lvl="2"/>
            <a:r>
              <a:rPr lang="en-US" altLang="zh-CN" sz="1700" dirty="0" smtClean="0"/>
              <a:t>16 subcarrier allocations for TPSK, 12 for (2,4)-TPSK starting at tone 12, 14, …34, and 4 for (4,4,) –TPSK starting at tone 16, 20, 24, 28.</a:t>
            </a:r>
          </a:p>
          <a:p>
            <a:pPr lvl="1"/>
            <a:r>
              <a:rPr lang="en-US" altLang="zh-CN" sz="2100" dirty="0" smtClean="0"/>
              <a:t>For 15 kHz tone spacing</a:t>
            </a:r>
          </a:p>
          <a:p>
            <a:pPr lvl="2"/>
            <a:r>
              <a:rPr lang="en-US" altLang="zh-CN" sz="2100" dirty="0" smtClean="0"/>
              <a:t>There are a total 30 single and multi-tone subcarrier allocations excluding TPSK: 12 for single tone, 10 for 3-tone, 7 for 6-tone, and 1 for 12-tone allocations.</a:t>
            </a:r>
          </a:p>
          <a:p>
            <a:pPr lvl="2"/>
            <a:r>
              <a:rPr lang="en-US" altLang="zh-CN" sz="2100" dirty="0" smtClean="0"/>
              <a:t>Add 11 for 2-tone allocations (2,4)-TPSK, 9 for 4-tone allocations (4,4)-TPSK.</a:t>
            </a:r>
            <a:endParaRPr lang="en-US" altLang="zh-CN" sz="2100" dirty="0"/>
          </a:p>
          <a:p>
            <a:r>
              <a:rPr lang="en-US" altLang="zh-CN" sz="2500" dirty="0" smtClean="0"/>
              <a:t>MCS/TBS size</a:t>
            </a:r>
          </a:p>
          <a:p>
            <a:pPr lvl="1"/>
            <a:r>
              <a:rPr lang="en-US" altLang="zh-CN" sz="2100" dirty="0" smtClean="0"/>
              <a:t>3bits: 8 MCS for single-tone, 8 MCS for multi-tone, 4 or 6 for TPSK. </a:t>
            </a:r>
          </a:p>
        </p:txBody>
      </p:sp>
    </p:spTree>
    <p:extLst>
      <p:ext uri="{BB962C8B-B14F-4D97-AF65-F5344CB8AC3E}">
        <p14:creationId xmlns:p14="http://schemas.microsoft.com/office/powerpoint/2010/main" val="231398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Related Specifications-Reference Signal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4464496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A </a:t>
            </a:r>
            <a:r>
              <a:rPr lang="en-GB" dirty="0"/>
              <a:t>reference signal pattern is defined by two </a:t>
            </a:r>
            <a:r>
              <a:rPr lang="en-GB" dirty="0" smtClean="0"/>
              <a:t>sequences:</a:t>
            </a:r>
            <a:endParaRPr lang="en-US" dirty="0"/>
          </a:p>
          <a:p>
            <a:pPr lvl="1"/>
            <a:r>
              <a:rPr lang="en-GB" dirty="0" smtClean="0"/>
              <a:t>A </a:t>
            </a:r>
            <a:r>
              <a:rPr lang="en-GB" dirty="0"/>
              <a:t>tone sequence that defines the tone to be used at each pilot </a:t>
            </a:r>
            <a:r>
              <a:rPr lang="en-GB" dirty="0" smtClean="0"/>
              <a:t>symbol.</a:t>
            </a:r>
          </a:p>
          <a:p>
            <a:pPr lvl="2"/>
            <a:r>
              <a:rPr lang="en-US" i="1" dirty="0"/>
              <a:t>Two tone sequence for (2,4)-TPSK as [0 1 0 1 0 1 0 1 0 1 01] and [1 0 1 0 1 0 1 0 1 0 1 0]</a:t>
            </a:r>
            <a:endParaRPr lang="en-US" dirty="0"/>
          </a:p>
          <a:p>
            <a:pPr lvl="2"/>
            <a:r>
              <a:rPr lang="en-US" i="1" dirty="0"/>
              <a:t>Four tone sequences for the (4,4)-TPSK as [0 </a:t>
            </a:r>
            <a:r>
              <a:rPr lang="en-US" i="1" dirty="0" smtClean="0"/>
              <a:t>1 3 </a:t>
            </a:r>
            <a:r>
              <a:rPr lang="en-US" i="1" dirty="0"/>
              <a:t>0</a:t>
            </a:r>
            <a:r>
              <a:rPr lang="en-US" i="1" dirty="0" smtClean="0"/>
              <a:t> 1 3], [3 2 0 </a:t>
            </a:r>
            <a:r>
              <a:rPr lang="en-US" i="1" dirty="0"/>
              <a:t>3</a:t>
            </a:r>
            <a:r>
              <a:rPr lang="en-US" i="1" dirty="0" smtClean="0"/>
              <a:t> 2 0], [1 </a:t>
            </a:r>
            <a:r>
              <a:rPr lang="en-US" i="1" dirty="0"/>
              <a:t>0</a:t>
            </a:r>
            <a:r>
              <a:rPr lang="en-US" i="1" dirty="0" smtClean="0"/>
              <a:t> </a:t>
            </a:r>
            <a:r>
              <a:rPr lang="en-US" i="1" dirty="0"/>
              <a:t>3</a:t>
            </a:r>
            <a:r>
              <a:rPr lang="en-US" i="1" dirty="0" smtClean="0"/>
              <a:t> </a:t>
            </a:r>
            <a:r>
              <a:rPr lang="en-US" i="1" dirty="0"/>
              <a:t>1</a:t>
            </a:r>
            <a:r>
              <a:rPr lang="en-US" i="1" dirty="0" smtClean="0"/>
              <a:t> </a:t>
            </a:r>
            <a:r>
              <a:rPr lang="en-US" i="1" dirty="0"/>
              <a:t>0</a:t>
            </a:r>
            <a:r>
              <a:rPr lang="en-US" i="1" dirty="0" smtClean="0"/>
              <a:t> </a:t>
            </a:r>
            <a:r>
              <a:rPr lang="en-US" i="1" dirty="0"/>
              <a:t>3</a:t>
            </a:r>
            <a:r>
              <a:rPr lang="en-US" i="1" dirty="0" smtClean="0"/>
              <a:t>],[2 </a:t>
            </a:r>
            <a:r>
              <a:rPr lang="en-US" i="1" dirty="0"/>
              <a:t>3</a:t>
            </a:r>
            <a:r>
              <a:rPr lang="en-US" i="1" dirty="0" smtClean="0"/>
              <a:t> </a:t>
            </a:r>
            <a:r>
              <a:rPr lang="en-US" i="1" dirty="0"/>
              <a:t>0</a:t>
            </a:r>
            <a:r>
              <a:rPr lang="en-US" i="1" dirty="0" smtClean="0"/>
              <a:t> 2 3 </a:t>
            </a:r>
            <a:r>
              <a:rPr lang="en-US" i="1" dirty="0"/>
              <a:t>0</a:t>
            </a:r>
            <a:r>
              <a:rPr lang="en-US" i="1" dirty="0" smtClean="0"/>
              <a:t>].</a:t>
            </a:r>
            <a:endParaRPr lang="en-US" dirty="0"/>
          </a:p>
          <a:p>
            <a:pPr lvl="1"/>
            <a:r>
              <a:rPr lang="en-GB" dirty="0" smtClean="0"/>
              <a:t>A </a:t>
            </a:r>
            <a:r>
              <a:rPr lang="en-GB" dirty="0"/>
              <a:t>signal sequence that determines the signal to be transmitted at each pilot symbol. </a:t>
            </a:r>
            <a:endParaRPr lang="en-GB" dirty="0" smtClean="0"/>
          </a:p>
          <a:p>
            <a:pPr lvl="2"/>
            <a:r>
              <a:rPr lang="en-GB" dirty="0" smtClean="0"/>
              <a:t>Same design as the single-tone transmission reference signal without rotation.</a:t>
            </a:r>
          </a:p>
          <a:p>
            <a:pPr lvl="1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211835"/>
              </p:ext>
            </p:extLst>
          </p:nvPr>
        </p:nvGraphicFramePr>
        <p:xfrm>
          <a:off x="2051720" y="5229200"/>
          <a:ext cx="4105275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Visio" r:id="rId3" imgW="4103181" imgH="1471612" progId="Visio.Drawing.11">
                  <p:embed/>
                </p:oleObj>
              </mc:Choice>
              <mc:Fallback>
                <p:oleObj name="Visio" r:id="rId3" imgW="4103181" imgH="147161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5229200"/>
                        <a:ext cx="4105275" cy="1476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91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3828</TotalTime>
  <Words>504</Words>
  <Application>Microsoft Office PowerPoint</Application>
  <PresentationFormat>On-screen Show (4:3)</PresentationFormat>
  <Paragraphs>37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 Unicode MS</vt:lpstr>
      <vt:lpstr>ＭＳ Ｐゴシック</vt:lpstr>
      <vt:lpstr>宋体</vt:lpstr>
      <vt:lpstr>Arial</vt:lpstr>
      <vt:lpstr>Calibri</vt:lpstr>
      <vt:lpstr>Wingdings</vt:lpstr>
      <vt:lpstr>Office Theme</vt:lpstr>
      <vt:lpstr>Visio</vt:lpstr>
      <vt:lpstr>WF on TPSK for UL single-tone transmissions</vt:lpstr>
      <vt:lpstr>Background</vt:lpstr>
      <vt:lpstr>Proposal</vt:lpstr>
      <vt:lpstr>Related Specifications-DCI</vt:lpstr>
      <vt:lpstr>Related Specifications-Reference Signal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Wang, Xiaofeng</cp:lastModifiedBy>
  <cp:revision>244</cp:revision>
  <dcterms:created xsi:type="dcterms:W3CDTF">2015-04-22T00:12:23Z</dcterms:created>
  <dcterms:modified xsi:type="dcterms:W3CDTF">2016-02-18T19:07:54Z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(4)4Gr19O3uU0kSeMyZKHs5lcv7yqMOA+yrNnntBKx9fUHaAyD3Xf8aW6aPTcJcb/agfNqj+tNx
A069qdOtk7nZX5r4rRoUMpHDZ8G3LtBn9fMt0XbIWm/f0621uOqrTc1swmovd2W8FfXGHxeL
UUTyyAuUW8x2mAz8ZKz0QYPTXPv6qgvgsKGd5uQoJk0kZIlZCYmxqCXEkxPRTlIVbjeculyJ
V3evWoOkVUwgT5yTfn</vt:lpwstr>
  </property>
  <property fmtid="{D5CDD505-2E9C-101B-9397-08002B2CF9AE}" pid="4" name="_new_ms_pID_725431">
    <vt:lpwstr>jvOb068quxcQaQquGYbN6yNSI3OCTA9vbd9QpH2JGTKxc6XQjPTNUs
QfX7CoxlGAT35voEaUJS4z+GnkpkckONwsyqVj0H/wdsOC4VTarfNMEDG9lNdNzEI8bTDwLD
IqX5A5A55dA+P47fadua1hf0psMTLUFDj3L3XD5HNol97x2DVvR/EmBqB3DvWAZDkl9bBMbr
LP+FN3swIWBNGDVVAYqHuurfzK/bdA7TEz+p</vt:lpwstr>
  </property>
  <property fmtid="{D5CDD505-2E9C-101B-9397-08002B2CF9AE}" pid="5" name="_new_ms_pID_725432">
    <vt:lpwstr>GWe87SfluAJqYj2KVR2bPvD+F4as7s6M6ep0
HSXMRp/FTCkZ/Rzqp2CfJ0acbH2+srb3opotp4LbTax7J+hjXi6uWt6tA6Iycsap5INYEEY4
ZMLMb+kkya44QZaVnr+5GLQcz4BgOoo5lu9/zpMb8P346ousMmV10ogcjEO7JjprgbJBnwOQ
clYHGwl0AjzxJTHgLr2GpZm64M3HTmPI9kcCEzxGvFOSxfg+K16fEN</vt:lpwstr>
  </property>
  <property fmtid="{D5CDD505-2E9C-101B-9397-08002B2CF9AE}" pid="6" name="_new_ms_pID_725433">
    <vt:lpwstr>m2XTvzlfPap8jW36La
vV5Klw==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1453107448</vt:lpwstr>
  </property>
</Properties>
</file>