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1" r:id="rId4"/>
    <p:sldId id="265" r:id="rId5"/>
    <p:sldId id="264" r:id="rId6"/>
    <p:sldId id="26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14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Number of </a:t>
            </a:r>
            <a:r>
              <a:rPr lang="en-US" dirty="0" smtClean="0"/>
              <a:t>Repetitions </a:t>
            </a:r>
            <a:r>
              <a:rPr lang="en-US" dirty="0" smtClean="0"/>
              <a:t>for </a:t>
            </a:r>
            <a:r>
              <a:rPr lang="en-US" dirty="0" smtClean="0"/>
              <a:t>PUCCH for </a:t>
            </a:r>
            <a:r>
              <a:rPr lang="en-US" smtClean="0"/>
              <a:t>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Nokia, ALU, ASB, Sequans, Qualcomm,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R1-161241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628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15th – 19th February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RAN1#83 agreement</a:t>
            </a:r>
            <a:r>
              <a:rPr lang="en-GB" sz="2800" dirty="0"/>
              <a:t>:</a:t>
            </a:r>
            <a:r>
              <a:rPr lang="en-US" sz="2800" dirty="0"/>
              <a:t> </a:t>
            </a:r>
            <a:endParaRPr lang="en-US" sz="2800" dirty="0" smtClean="0"/>
          </a:p>
          <a:p>
            <a:pPr lvl="1"/>
            <a:r>
              <a:rPr lang="en-GB" sz="2400" dirty="0" smtClean="0"/>
              <a:t>PUCCH </a:t>
            </a:r>
            <a:r>
              <a:rPr lang="en-GB" sz="2400" dirty="0"/>
              <a:t>resource for Msg4 uses same handling as PUCCH resource determination associated with regular PDSCH</a:t>
            </a:r>
            <a:endParaRPr lang="en-US" sz="2400" dirty="0"/>
          </a:p>
          <a:p>
            <a:pPr lvl="2"/>
            <a:r>
              <a:rPr lang="en-GB" sz="2000" dirty="0"/>
              <a:t>Same implicit derivation as regular PDSCH</a:t>
            </a:r>
            <a:endParaRPr lang="en-US" sz="2000" dirty="0"/>
          </a:p>
          <a:p>
            <a:pPr lvl="2"/>
            <a:r>
              <a:rPr lang="en-US" sz="2000" dirty="0">
                <a:solidFill>
                  <a:srgbClr val="FF0000"/>
                </a:solidFill>
              </a:rPr>
              <a:t>No</a:t>
            </a:r>
            <a:r>
              <a:rPr lang="en-GB" sz="2000" dirty="0">
                <a:solidFill>
                  <a:srgbClr val="FF0000"/>
                </a:solidFill>
              </a:rPr>
              <a:t> new parameter/field dedicated to Msg4 feedback is introduced</a:t>
            </a:r>
            <a:endParaRPr lang="en-US" sz="2000" dirty="0">
              <a:solidFill>
                <a:srgbClr val="FF0000"/>
              </a:solidFill>
            </a:endParaRPr>
          </a:p>
          <a:p>
            <a:pPr lvl="1"/>
            <a:r>
              <a:rPr lang="en-GB" sz="2400" dirty="0" smtClean="0"/>
              <a:t>RRC </a:t>
            </a:r>
            <a:r>
              <a:rPr lang="en-GB" sz="2400" dirty="0"/>
              <a:t>parameter “Number of PUCCH repetitions” value range for PUCCH is according to </a:t>
            </a:r>
            <a:endParaRPr lang="en-US" sz="2400" dirty="0"/>
          </a:p>
          <a:p>
            <a:pPr lvl="2"/>
            <a:r>
              <a:rPr lang="en-GB" sz="2000" dirty="0"/>
              <a:t>{1,2,4,8} for </a:t>
            </a:r>
            <a:r>
              <a:rPr lang="en-US" sz="2000" dirty="0"/>
              <a:t>CE </a:t>
            </a:r>
            <a:r>
              <a:rPr lang="en-GB" sz="2000" dirty="0"/>
              <a:t>Mode A, {4, 8,16,32} for </a:t>
            </a:r>
            <a:r>
              <a:rPr lang="en-US" sz="2000" dirty="0"/>
              <a:t>CE m</a:t>
            </a:r>
            <a:r>
              <a:rPr lang="en-GB" sz="2000" dirty="0"/>
              <a:t>ode B</a:t>
            </a:r>
            <a:endParaRPr lang="en-US" sz="2000" dirty="0"/>
          </a:p>
          <a:p>
            <a:endParaRPr lang="en-US" sz="2800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0862280"/>
              </p:ext>
            </p:extLst>
          </p:nvPr>
        </p:nvGraphicFramePr>
        <p:xfrm>
          <a:off x="838200" y="5257800"/>
          <a:ext cx="7543799" cy="1066800"/>
        </p:xfrm>
        <a:graphic>
          <a:graphicData uri="http://schemas.openxmlformats.org/drawingml/2006/table">
            <a:tbl>
              <a:tblPr>
                <a:effectLst/>
                <a:tableStyleId>{5C22544A-7EE6-4342-B048-85BDC9FD1C3A}</a:tableStyleId>
              </a:tblPr>
              <a:tblGrid>
                <a:gridCol w="1967948"/>
                <a:gridCol w="1557959"/>
                <a:gridCol w="2705928"/>
                <a:gridCol w="1311964"/>
              </a:tblGrid>
              <a:tr h="1066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pucch-NumRepetitionCE</a:t>
                      </a:r>
                      <a:endParaRPr lang="en-US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PUCCH repetitions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 mode A</a:t>
                      </a:r>
                      <a:r>
                        <a:rPr lang="fr-FR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{</a:t>
                      </a:r>
                      <a:r>
                        <a:rPr lang="fr-FR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 2, 4, 8}</a:t>
                      </a:r>
                      <a:br>
                        <a:rPr lang="fr-FR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fr-FR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 mode B</a:t>
                      </a:r>
                      <a:r>
                        <a:rPr lang="fr-FR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{</a:t>
                      </a:r>
                      <a:r>
                        <a:rPr lang="fr-FR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4, 8, 16, 32}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specific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453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068763"/>
          </a:xfrm>
        </p:spPr>
        <p:txBody>
          <a:bodyPr>
            <a:normAutofit/>
          </a:bodyPr>
          <a:lstStyle/>
          <a:p>
            <a:r>
              <a:rPr lang="en-US" sz="2800" dirty="0" err="1" smtClean="0"/>
              <a:t>NumRepetition</a:t>
            </a:r>
            <a:r>
              <a:rPr lang="en-US" sz="2800" dirty="0" smtClean="0"/>
              <a:t> of PUCCH for HARQ-ACK to Msg4 is derived based on RRC parameter </a:t>
            </a:r>
            <a:r>
              <a:rPr lang="en-GB" sz="2800" i="1" dirty="0" err="1"/>
              <a:t>pucch-NumRepetitionCE</a:t>
            </a:r>
            <a:endParaRPr lang="en-GB" sz="2800" dirty="0" smtClean="0"/>
          </a:p>
          <a:p>
            <a:pPr lvl="1"/>
            <a:r>
              <a:rPr lang="en-GB" sz="2400" dirty="0" smtClean="0"/>
              <a:t>Keep RAN1#83 agreement: No </a:t>
            </a:r>
            <a:r>
              <a:rPr lang="en-GB" sz="2400" dirty="0"/>
              <a:t>new parameter/field dedicated to Msg4 feedback is </a:t>
            </a:r>
            <a:r>
              <a:rPr lang="en-GB" sz="2400" dirty="0" smtClean="0"/>
              <a:t>introduced</a:t>
            </a:r>
          </a:p>
          <a:p>
            <a:pPr lvl="1"/>
            <a:r>
              <a:rPr lang="en-GB" sz="2400" dirty="0" smtClean="0"/>
              <a:t>The derivation is based on a look-up table</a:t>
            </a:r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 smtClean="0"/>
              <a:t>Proposal 1 (</a:t>
            </a:r>
            <a:r>
              <a:rPr lang="en-US" dirty="0" err="1" smtClean="0"/>
              <a:t>Cont</a:t>
            </a:r>
            <a:r>
              <a:rPr lang="en-US" dirty="0" smtClean="0"/>
              <a:t>): Look-up Table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752317"/>
              </p:ext>
            </p:extLst>
          </p:nvPr>
        </p:nvGraphicFramePr>
        <p:xfrm>
          <a:off x="4572000" y="1828800"/>
          <a:ext cx="4343400" cy="3134361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2434402"/>
                <a:gridCol w="1908998"/>
              </a:tblGrid>
              <a:tr h="10520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Max Number of repetitions of PUSCH in CE Mode B</a:t>
                      </a:r>
                      <a:endParaRPr lang="en-US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“Number of PUCCH repetitions” for PUCCH in response to Msg4</a:t>
                      </a:r>
                      <a:endParaRPr lang="en-US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56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192, 256</a:t>
                      </a:r>
                      <a:endParaRPr lang="en-US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56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384, 512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8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56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768, 1024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16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56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1536, 2048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32</a:t>
                      </a:r>
                      <a:endParaRPr lang="en-US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529969"/>
              </p:ext>
            </p:extLst>
          </p:nvPr>
        </p:nvGraphicFramePr>
        <p:xfrm>
          <a:off x="152400" y="1752600"/>
          <a:ext cx="4191000" cy="4541520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2348984"/>
                <a:gridCol w="1842016"/>
              </a:tblGrid>
              <a:tr h="64008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Max Number of repetitions of PUSCH in CE Mode A</a:t>
                      </a:r>
                      <a:endParaRPr lang="en-US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“Number of PUCCH repetitions” for PUCCH in response to Msg4</a:t>
                      </a:r>
                      <a:endParaRPr lang="en-US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012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Max number of repetitions of PUSCH = 8, actual number of repetitions of PUSCH carrying </a:t>
                      </a:r>
                      <a:r>
                        <a:rPr lang="en-GB" sz="1600" dirty="0" err="1">
                          <a:effectLst/>
                        </a:rPr>
                        <a:t>Msg</a:t>
                      </a:r>
                      <a:r>
                        <a:rPr lang="en-GB" sz="1600" dirty="0">
                          <a:effectLst/>
                        </a:rPr>
                        <a:t> 3 is either 1 or 2</a:t>
                      </a:r>
                      <a:endParaRPr lang="en-US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012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Max number of repetitions of PUSCH = 8, actual number of repetitions of PUSCH carrying </a:t>
                      </a:r>
                      <a:r>
                        <a:rPr lang="en-GB" sz="1600" dirty="0" err="1">
                          <a:effectLst/>
                        </a:rPr>
                        <a:t>Msg</a:t>
                      </a:r>
                      <a:r>
                        <a:rPr lang="en-GB" sz="1600" dirty="0">
                          <a:effectLst/>
                        </a:rPr>
                        <a:t> 3 is either 4 or 8</a:t>
                      </a:r>
                      <a:endParaRPr lang="en-US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16</a:t>
                      </a:r>
                      <a:endParaRPr lang="en-US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US" sz="16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32</a:t>
                      </a:r>
                      <a:endParaRPr lang="en-US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8</a:t>
                      </a:r>
                      <a:endParaRPr lang="en-US" sz="16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28600" y="1250434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For PRACH CE level 0 or 1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800600" y="1250434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For PRACH CE level 2 or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846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err="1" smtClean="0"/>
              <a:t>NumRepetition</a:t>
            </a:r>
            <a:r>
              <a:rPr lang="en-GB" sz="2800" dirty="0" smtClean="0"/>
              <a:t> </a:t>
            </a:r>
            <a:r>
              <a:rPr lang="en-GB" sz="2800" dirty="0"/>
              <a:t>of PUCCH format 1/1a/2/2a are based </a:t>
            </a:r>
            <a:r>
              <a:rPr lang="en-US" sz="2800" dirty="0"/>
              <a:t>on RRC parameter </a:t>
            </a:r>
            <a:r>
              <a:rPr lang="en-GB" sz="2800" i="1" dirty="0" err="1"/>
              <a:t>pucch-NumRepetitionCE</a:t>
            </a:r>
            <a:r>
              <a:rPr lang="en-GB" sz="2800" dirty="0" smtClean="0"/>
              <a:t> </a:t>
            </a:r>
            <a:r>
              <a:rPr lang="en-GB" sz="2800" dirty="0"/>
              <a:t>without introducing new RRC parameters</a:t>
            </a:r>
          </a:p>
          <a:p>
            <a:pPr lvl="1"/>
            <a:r>
              <a:rPr lang="en-GB" sz="2400" dirty="0" err="1" smtClean="0"/>
              <a:t>NumRepetition</a:t>
            </a:r>
            <a:r>
              <a:rPr lang="en-GB" sz="2400" dirty="0" smtClean="0"/>
              <a:t> of PUCCH format 1/1a: same as </a:t>
            </a:r>
            <a:r>
              <a:rPr lang="en-US" sz="2400" dirty="0" smtClean="0"/>
              <a:t>RRC parameter </a:t>
            </a:r>
            <a:r>
              <a:rPr lang="en-GB" sz="2400" i="1" dirty="0" err="1"/>
              <a:t>pucch-NumRepetitionCE</a:t>
            </a:r>
            <a:endParaRPr lang="en-GB" sz="2400" dirty="0" smtClean="0"/>
          </a:p>
          <a:p>
            <a:pPr lvl="1"/>
            <a:r>
              <a:rPr lang="en-GB" sz="2400" dirty="0" err="1" smtClean="0"/>
              <a:t>NumRepetition</a:t>
            </a:r>
            <a:r>
              <a:rPr lang="en-GB" sz="2400" dirty="0" smtClean="0"/>
              <a:t> of PUCCH format 2/2a: derived from </a:t>
            </a:r>
            <a:r>
              <a:rPr lang="en-US" sz="2400" dirty="0" smtClean="0"/>
              <a:t>RRC parameter </a:t>
            </a:r>
            <a:r>
              <a:rPr lang="en-GB" sz="2400" i="1" dirty="0" err="1"/>
              <a:t>pucch-NumRepetitionCE</a:t>
            </a:r>
            <a:r>
              <a:rPr lang="en-GB" sz="2400" i="1" dirty="0"/>
              <a:t> </a:t>
            </a:r>
            <a:r>
              <a:rPr lang="en-GB" sz="2400" dirty="0" smtClean="0"/>
              <a:t>with </a:t>
            </a:r>
            <a:r>
              <a:rPr lang="en-GB" sz="2400" dirty="0"/>
              <a:t>an offset (e.g., the next level up in </a:t>
            </a:r>
            <a:r>
              <a:rPr lang="en-GB" sz="2400" i="1" dirty="0" err="1" smtClean="0"/>
              <a:t>pucch-NumRepetitionCE</a:t>
            </a:r>
            <a:r>
              <a:rPr lang="en-GB" sz="2400" dirty="0" smtClean="0"/>
              <a:t> up to the max in </a:t>
            </a:r>
            <a:r>
              <a:rPr lang="en-GB" sz="2400" i="1" dirty="0" err="1"/>
              <a:t>pucch-NumRepetitionCE</a:t>
            </a:r>
            <a:r>
              <a:rPr lang="en-US" sz="2400" dirty="0" smtClean="0"/>
              <a:t>)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630706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5340465"/>
              </p:ext>
            </p:extLst>
          </p:nvPr>
        </p:nvGraphicFramePr>
        <p:xfrm>
          <a:off x="914400" y="2943223"/>
          <a:ext cx="7086600" cy="2085976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512203"/>
                <a:gridCol w="4050397"/>
                <a:gridCol w="1524000"/>
              </a:tblGrid>
              <a:tr h="1042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pdsch-maxNumRepetitionCEmodeA</a:t>
                      </a:r>
                      <a:endParaRPr lang="en-US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Maximum value to indicate the set of PDSCH repetition numbers for CE mode A</a:t>
                      </a:r>
                      <a:endParaRPr lang="en-US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{8, 16, 32}</a:t>
                      </a:r>
                      <a:endParaRPr lang="en-US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1042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pdsch-maxNumRepetitionCEmodeB</a:t>
                      </a:r>
                      <a:endParaRPr lang="en-US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Maximum value to indicate the set of PDSCH repetition numbers for CE mode B</a:t>
                      </a:r>
                      <a:endParaRPr lang="en-US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{192, 256, 384, 512, 768, 1024, 1536, 2048}</a:t>
                      </a:r>
                      <a:endParaRPr lang="en-US" sz="18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24369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856</TotalTime>
  <Words>414</Words>
  <Application>Microsoft Office PowerPoint</Application>
  <PresentationFormat>On-screen Show (4:3)</PresentationFormat>
  <Paragraphs>55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Number of Repetitions for PUCCH for eMTC</vt:lpstr>
      <vt:lpstr>Background</vt:lpstr>
      <vt:lpstr>Proposal 1</vt:lpstr>
      <vt:lpstr>Proposal 1 (Cont): Look-up Table</vt:lpstr>
      <vt:lpstr>Proposal 2</vt:lpstr>
      <vt:lpstr>Backup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81</cp:revision>
  <dcterms:created xsi:type="dcterms:W3CDTF">2006-08-16T00:00:00Z</dcterms:created>
  <dcterms:modified xsi:type="dcterms:W3CDTF">2016-02-16T23:58:30Z</dcterms:modified>
</cp:coreProperties>
</file>