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81111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3502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32563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351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8" y="98425"/>
            <a:ext cx="884872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Text Box 12"/>
          <p:cNvSpPr txBox="1">
            <a:spLocks noChangeArrowheads="1"/>
          </p:cNvSpPr>
          <p:nvPr userDrawn="1"/>
        </p:nvSpPr>
        <p:spPr bwMode="auto">
          <a:xfrm>
            <a:off x="8736013" y="6567488"/>
            <a:ext cx="396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B0B4930-566B-4F20-9D0D-D4240A42F50A}" type="slidenum">
              <a:rPr lang="en-GB" altLang="ja-JP" smtClean="0">
                <a:solidFill>
                  <a:srgbClr val="D9D9D9"/>
                </a:solidFill>
                <a:latin typeface="Calibri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ja-JP" smtClean="0">
              <a:solidFill>
                <a:srgbClr val="D9D9D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23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0000BF"/>
        </a:buClr>
        <a:buFont typeface="Wingdings" pitchFamily="2" charset="2"/>
        <a:buChar char="n"/>
        <a:defRPr kumimoji="1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Channel Modeling Methodology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7467600" cy="2667000"/>
          </a:xfrm>
        </p:spPr>
        <p:txBody>
          <a:bodyPr>
            <a:normAutofit/>
          </a:bodyPr>
          <a:lstStyle/>
          <a:p>
            <a:r>
              <a:rPr lang="en-US" dirty="0" smtClean="0"/>
              <a:t>Samsung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5011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TSG-RAN WG1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#84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cs typeface="Times New Roman" pitchFamily="18" charset="0"/>
              </a:rPr>
              <a:t>St. Julian’s, Malta, February 15 – 19, 2016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000" dirty="0" smtClean="0"/>
              <a:t>7.3.5</a:t>
            </a:r>
            <a:endParaRPr lang="en-GB" altLang="ja-JP" sz="2000" dirty="0" smtClean="0"/>
          </a:p>
          <a:p>
            <a:r>
              <a:rPr lang="en-GB" altLang="ja-JP" sz="2000" dirty="0" smtClean="0">
                <a:cs typeface="Times New Roman" pitchFamily="18" charset="0"/>
              </a:rPr>
              <a:t>Document for : Decision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662262" y="188640"/>
            <a:ext cx="1329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R1-161149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9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The channel </a:t>
            </a:r>
            <a:r>
              <a:rPr lang="en-US" dirty="0"/>
              <a:t>model </a:t>
            </a:r>
            <a:r>
              <a:rPr lang="en-US" dirty="0" smtClean="0"/>
              <a:t>in </a:t>
            </a:r>
            <a:r>
              <a:rPr lang="en-US" dirty="0"/>
              <a:t>this SI should be based on the stochastic modeling methodology that is used for the 3D spatial channel model of TR </a:t>
            </a:r>
            <a:r>
              <a:rPr lang="en-US" dirty="0" smtClean="0"/>
              <a:t>36.873, </a:t>
            </a:r>
            <a:r>
              <a:rPr lang="en-US" dirty="0"/>
              <a:t>but with additional features </a:t>
            </a:r>
            <a:r>
              <a:rPr lang="en-US" dirty="0" smtClean="0"/>
              <a:t>&gt;6GHz </a:t>
            </a:r>
            <a:r>
              <a:rPr lang="en-US" dirty="0" smtClean="0">
                <a:solidFill>
                  <a:srgbClr val="FF0000"/>
                </a:solidFill>
              </a:rPr>
              <a:t>in the next page </a:t>
            </a:r>
            <a:r>
              <a:rPr lang="en-US" altLang="en-US" dirty="0" smtClean="0">
                <a:solidFill>
                  <a:srgbClr val="FF0000"/>
                </a:solidFill>
              </a:rPr>
              <a:t>to </a:t>
            </a:r>
            <a:r>
              <a:rPr lang="en-US" altLang="en-US" dirty="0">
                <a:solidFill>
                  <a:srgbClr val="FF0000"/>
                </a:solidFill>
              </a:rPr>
              <a:t>fulfill the agreed requirements </a:t>
            </a:r>
            <a:r>
              <a:rPr lang="en-US" altLang="en-US" dirty="0" smtClean="0">
                <a:solidFill>
                  <a:srgbClr val="FF0000"/>
                </a:solidFill>
              </a:rPr>
              <a:t>in </a:t>
            </a:r>
            <a:r>
              <a:rPr lang="en-US" altLang="en-US" b="1" dirty="0" smtClean="0">
                <a:solidFill>
                  <a:srgbClr val="FF0000"/>
                </a:solidFill>
              </a:rPr>
              <a:t>R1-161142 and the agreed scenarios in R1-161145</a:t>
            </a:r>
            <a:r>
              <a:rPr lang="en-US" dirty="0" smtClean="0"/>
              <a:t>.</a:t>
            </a:r>
            <a:endParaRPr lang="en-US" dirty="0" smtClean="0"/>
          </a:p>
          <a:p>
            <a:pPr lvl="0"/>
            <a:endParaRPr lang="en-US" b="1" dirty="0"/>
          </a:p>
          <a:p>
            <a:pPr lvl="0"/>
            <a:r>
              <a:rPr lang="en-US" strike="sngStrike" dirty="0">
                <a:solidFill>
                  <a:srgbClr val="FF0000"/>
                </a:solidFill>
              </a:rPr>
              <a:t>T</a:t>
            </a:r>
            <a:r>
              <a:rPr lang="en-US" strike="sngStrike" dirty="0" smtClean="0">
                <a:solidFill>
                  <a:srgbClr val="FF0000"/>
                </a:solidFill>
              </a:rPr>
              <a:t>he </a:t>
            </a:r>
            <a:r>
              <a:rPr lang="en-US" strike="sngStrike" dirty="0">
                <a:solidFill>
                  <a:srgbClr val="FF0000"/>
                </a:solidFill>
              </a:rPr>
              <a:t>behavior of the </a:t>
            </a:r>
            <a:r>
              <a:rPr lang="en-US" strike="sngStrike" dirty="0" smtClean="0">
                <a:solidFill>
                  <a:srgbClr val="FF0000"/>
                </a:solidFill>
              </a:rPr>
              <a:t>channel </a:t>
            </a:r>
            <a:r>
              <a:rPr lang="en-US" strike="sngStrike" dirty="0">
                <a:solidFill>
                  <a:srgbClr val="FF0000"/>
                </a:solidFill>
              </a:rPr>
              <a:t>model in this SI </a:t>
            </a:r>
            <a:r>
              <a:rPr lang="en-US" altLang="ko-KR" strike="sngStrike" dirty="0">
                <a:solidFill>
                  <a:srgbClr val="FF0000"/>
                </a:solidFill>
              </a:rPr>
              <a:t>for frequencies below 6 GHz </a:t>
            </a:r>
            <a:r>
              <a:rPr lang="en-US" strike="sngStrike" dirty="0" smtClean="0">
                <a:solidFill>
                  <a:srgbClr val="FF0000"/>
                </a:solidFill>
              </a:rPr>
              <a:t>should </a:t>
            </a:r>
            <a:r>
              <a:rPr lang="en-US" strike="sngStrike" dirty="0">
                <a:solidFill>
                  <a:srgbClr val="FF0000"/>
                </a:solidFill>
              </a:rPr>
              <a:t>be fully consistent with that of the 3D spatial channel model of </a:t>
            </a:r>
            <a:r>
              <a:rPr lang="en-US" strike="sngStrike" dirty="0" err="1">
                <a:solidFill>
                  <a:srgbClr val="FF0000"/>
                </a:solidFill>
              </a:rPr>
              <a:t>TR</a:t>
            </a:r>
            <a:r>
              <a:rPr lang="en-US" strike="sngStrike" dirty="0">
                <a:solidFill>
                  <a:srgbClr val="FF0000"/>
                </a:solidFill>
              </a:rPr>
              <a:t> </a:t>
            </a:r>
            <a:r>
              <a:rPr lang="en-US" strike="sngStrike" dirty="0" smtClean="0">
                <a:solidFill>
                  <a:srgbClr val="FF0000"/>
                </a:solidFill>
              </a:rPr>
              <a:t>36.873, </a:t>
            </a:r>
            <a:r>
              <a:rPr lang="en-US" sz="2800" strike="sngStrike" dirty="0" smtClean="0">
                <a:solidFill>
                  <a:srgbClr val="FF0000"/>
                </a:solidFill>
              </a:rPr>
              <a:t>i</a:t>
            </a:r>
            <a:r>
              <a:rPr lang="en-US" sz="2800" strike="sngStrike" dirty="0" smtClean="0">
                <a:solidFill>
                  <a:srgbClr val="FF0000"/>
                </a:solidFill>
              </a:rPr>
              <a:t>f </a:t>
            </a:r>
            <a:r>
              <a:rPr lang="en-US" sz="2800" strike="sngStrike" dirty="0">
                <a:solidFill>
                  <a:srgbClr val="FF0000"/>
                </a:solidFill>
              </a:rPr>
              <a:t>the additional features are not </a:t>
            </a:r>
            <a:r>
              <a:rPr lang="en-US" sz="2800" strike="sngStrike" dirty="0" smtClean="0">
                <a:solidFill>
                  <a:srgbClr val="FF0000"/>
                </a:solidFill>
              </a:rPr>
              <a:t>applied.</a:t>
            </a:r>
            <a:endParaRPr lang="en-US" sz="3600" strike="sngStrike" dirty="0">
              <a:solidFill>
                <a:srgbClr val="FF0000"/>
              </a:solidFill>
            </a:endParaRPr>
          </a:p>
          <a:p>
            <a:r>
              <a:rPr lang="en-US" dirty="0" smtClean="0"/>
              <a:t>Consistent </a:t>
            </a:r>
            <a:r>
              <a:rPr lang="en-US" dirty="0"/>
              <a:t>extension of the additional features to &lt;6GHz can be considered after those features have been specified for &gt;</a:t>
            </a:r>
            <a:r>
              <a:rPr lang="en-US" dirty="0" smtClean="0"/>
              <a:t>6GHz</a:t>
            </a:r>
            <a:endParaRPr lang="en-US" sz="3600" dirty="0"/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The extensions should not significantly impact simulation results already produced for below 6 </a:t>
            </a:r>
            <a:r>
              <a:rPr lang="en-US" strike="sngStrike" dirty="0" smtClean="0">
                <a:solidFill>
                  <a:srgbClr val="FF0000"/>
                </a:solidFill>
              </a:rPr>
              <a:t>GHz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The </a:t>
            </a:r>
            <a:r>
              <a:rPr lang="en-US" altLang="ko-KR" dirty="0"/>
              <a:t>extensions should not significantly increase simulation complexity.</a:t>
            </a:r>
          </a:p>
          <a:p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Proposal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478423"/>
          </a:xfrm>
        </p:spPr>
        <p:txBody>
          <a:bodyPr/>
          <a:lstStyle/>
          <a:p>
            <a:r>
              <a:rPr lang="en-US" altLang="en-US" sz="2000" dirty="0" smtClean="0"/>
              <a:t>The following additional features should be </a:t>
            </a:r>
            <a:r>
              <a:rPr lang="en-US" altLang="en-US" sz="2000" dirty="0" smtClean="0">
                <a:solidFill>
                  <a:srgbClr val="FF0000"/>
                </a:solidFill>
              </a:rPr>
              <a:t>included in the channel model </a:t>
            </a:r>
            <a:r>
              <a:rPr lang="en-US" altLang="en-US" sz="2000" strike="sngStrike" dirty="0" smtClean="0">
                <a:solidFill>
                  <a:srgbClr val="FF0000"/>
                </a:solidFill>
              </a:rPr>
              <a:t>considered </a:t>
            </a:r>
            <a:r>
              <a:rPr lang="en-US" altLang="en-US" sz="2000" dirty="0" smtClean="0"/>
              <a:t>in the </a:t>
            </a:r>
            <a:r>
              <a:rPr lang="en-US" altLang="en-US" sz="2000" dirty="0" smtClean="0"/>
              <a:t>SI. </a:t>
            </a:r>
            <a:r>
              <a:rPr lang="en-US" altLang="en-US" sz="2000" dirty="0" err="1" smtClean="0">
                <a:solidFill>
                  <a:srgbClr val="FF0000"/>
                </a:solidFill>
              </a:rPr>
              <a:t>FFS</a:t>
            </a:r>
            <a:r>
              <a:rPr lang="en-US" altLang="en-US" sz="2000" dirty="0" smtClean="0">
                <a:solidFill>
                  <a:srgbClr val="FF0000"/>
                </a:solidFill>
              </a:rPr>
              <a:t> how to model these additional features, e.g., one modeling component may be able to satisfy multiple features</a:t>
            </a:r>
            <a:endParaRPr lang="en-US" altLang="en-US" sz="2000" dirty="0" smtClean="0">
              <a:solidFill>
                <a:srgbClr val="FF0000"/>
              </a:solidFill>
            </a:endParaRPr>
          </a:p>
          <a:p>
            <a:pPr lvl="1">
              <a:buFontTx/>
              <a:buChar char="•"/>
            </a:pPr>
            <a:r>
              <a:rPr lang="en-US" altLang="en-US" dirty="0" smtClean="0"/>
              <a:t>Foliage, atmosphere and rain attenuations as a function of frequency</a:t>
            </a:r>
          </a:p>
          <a:p>
            <a:pPr lvl="1">
              <a:buFontTx/>
              <a:buChar char="•"/>
            </a:pPr>
            <a:r>
              <a:rPr lang="en-US" altLang="en-US" dirty="0" smtClean="0"/>
              <a:t>The blockage caused by the static objects and moving objects such as human body and vehicle: The blockage attenuation generally increases with frequency</a:t>
            </a:r>
          </a:p>
          <a:p>
            <a:pPr lvl="1">
              <a:buFontTx/>
              <a:buChar char="•"/>
            </a:pPr>
            <a:r>
              <a:rPr lang="en-US" altLang="en-US" dirty="0" smtClean="0"/>
              <a:t>The spatial consistency which involves the evolutionary features and the correlation of channels between adjacent </a:t>
            </a:r>
            <a:r>
              <a:rPr lang="en-US" altLang="en-US" dirty="0" err="1" smtClean="0"/>
              <a:t>UEs</a:t>
            </a:r>
            <a:r>
              <a:rPr lang="en-US" altLang="en-US" dirty="0" smtClean="0"/>
              <a:t> or links on the large and small scale. This is useful for support of massive </a:t>
            </a:r>
            <a:r>
              <a:rPr lang="en-US" altLang="en-US" dirty="0" smtClean="0"/>
              <a:t>MIMO</a:t>
            </a:r>
            <a:r>
              <a:rPr lang="en-US" altLang="en-US" dirty="0" smtClean="0"/>
              <a:t>, mobility and beam </a:t>
            </a:r>
            <a:r>
              <a:rPr lang="en-US" altLang="en-US" dirty="0" err="1" smtClean="0"/>
              <a:t>trackings</a:t>
            </a:r>
            <a:endParaRPr lang="en-US" altLang="en-US" dirty="0" smtClean="0"/>
          </a:p>
          <a:p>
            <a:pPr lvl="1">
              <a:buFontTx/>
              <a:buChar char="•"/>
            </a:pPr>
            <a:r>
              <a:rPr lang="en-US" altLang="en-US" dirty="0" smtClean="0"/>
              <a:t>Support of large bandwidth (possibly up to 10% of carrier frequency)</a:t>
            </a:r>
          </a:p>
          <a:p>
            <a:pPr lvl="1">
              <a:buFontTx/>
              <a:buChar char="•"/>
            </a:pPr>
            <a:r>
              <a:rPr lang="en-US" altLang="en-US" dirty="0" smtClean="0"/>
              <a:t>Support of 3D </a:t>
            </a:r>
            <a:r>
              <a:rPr lang="en-US" altLang="en-US" dirty="0" err="1" smtClean="0"/>
              <a:t>beamforming</a:t>
            </a:r>
            <a:r>
              <a:rPr lang="en-US" altLang="en-US" dirty="0" smtClean="0"/>
              <a:t> with large arrays</a:t>
            </a:r>
          </a:p>
          <a:p>
            <a:r>
              <a:rPr lang="en-GB" altLang="en-US" sz="2000" strike="sngStrike" dirty="0" smtClean="0">
                <a:solidFill>
                  <a:srgbClr val="FF0000"/>
                </a:solidFill>
              </a:rPr>
              <a:t>Additional features and modifications to a specific methodology should be introduced only when needed to address additional 5G modelling requirements and scenarios that will be agreed upon within the present Study Item. </a:t>
            </a:r>
          </a:p>
          <a:p>
            <a:r>
              <a:rPr lang="en-GB" altLang="en-US" sz="2000" dirty="0" smtClean="0"/>
              <a:t>Proponent companies of additional features are encouraged to bring detail </a:t>
            </a:r>
            <a:r>
              <a:rPr lang="en-GB" altLang="en-US" sz="2000" dirty="0" smtClean="0"/>
              <a:t>modelling, </a:t>
            </a:r>
            <a:r>
              <a:rPr lang="en-GB" altLang="en-US" sz="2000" dirty="0" smtClean="0">
                <a:solidFill>
                  <a:srgbClr val="FF0000"/>
                </a:solidFill>
              </a:rPr>
              <a:t>e.g., including map based or stochastic components</a:t>
            </a:r>
            <a:r>
              <a:rPr lang="en-GB" altLang="en-US" sz="2000" dirty="0" smtClean="0"/>
              <a:t>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along </a:t>
            </a:r>
            <a:r>
              <a:rPr lang="en-GB" altLang="en-US" sz="2000" strike="sngStrike" dirty="0" smtClean="0">
                <a:solidFill>
                  <a:srgbClr val="FF0000"/>
                </a:solidFill>
              </a:rPr>
              <a:t>with evidence showing the importance</a:t>
            </a:r>
            <a:r>
              <a:rPr lang="en-GB" altLang="en-US" sz="2000" dirty="0" smtClean="0"/>
              <a:t>. </a:t>
            </a: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300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337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標準デザイン</vt:lpstr>
      <vt:lpstr>WF on Channel Modeling Methodology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Channel Modeling Methodology</dc:title>
  <dc:creator>Young Han Nam</dc:creator>
  <cp:lastModifiedBy>Young Han Nam</cp:lastModifiedBy>
  <cp:revision>31</cp:revision>
  <dcterms:created xsi:type="dcterms:W3CDTF">2006-08-16T00:00:00Z</dcterms:created>
  <dcterms:modified xsi:type="dcterms:W3CDTF">2016-02-18T16:43:39Z</dcterms:modified>
</cp:coreProperties>
</file>