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9" r:id="rId2"/>
    <p:sldId id="260" r:id="rId3"/>
    <p:sldId id="269" r:id="rId4"/>
    <p:sldId id="270" r:id="rId5"/>
    <p:sldId id="277" r:id="rId6"/>
    <p:sldId id="276" r:id="rId7"/>
    <p:sldId id="278" r:id="rId8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03" autoAdjust="0"/>
    <p:restoredTop sz="93343" autoAdjust="0"/>
  </p:normalViewPr>
  <p:slideViewPr>
    <p:cSldViewPr snapToObjects="1" showGuides="1">
      <p:cViewPr>
        <p:scale>
          <a:sx n="77" d="100"/>
          <a:sy n="77" d="100"/>
        </p:scale>
        <p:origin x="-1416" y="9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Objects="1"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60128" cy="6012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2016/2/18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1752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&gt;6GHz Channel Modeling Scenarios for Calibration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954107"/>
          </a:xfrm>
        </p:spPr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NTT DOCOMO, Nokia Networks, Samsung, </a:t>
            </a:r>
            <a:r>
              <a:rPr lang="en-US" altLang="ja-JP" dirty="0" smtClean="0"/>
              <a:t>…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13831" y="323655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+mn-lt"/>
                <a:ea typeface="+mn-ea"/>
              </a:rPr>
              <a:t>R1-161146</a:t>
            </a:r>
            <a:endParaRPr lang="en-US" sz="18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4255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RAN1</a:t>
            </a:r>
            <a:r>
              <a:rPr lang="en-US" sz="1800" dirty="0">
                <a:latin typeface="+mj-lt"/>
              </a:rPr>
              <a:t>#</a:t>
            </a:r>
            <a:r>
              <a:rPr lang="en-US" sz="1800" dirty="0" smtClean="0">
                <a:latin typeface="+mj-lt"/>
              </a:rPr>
              <a:t>84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tr-TR" sz="1800" dirty="0" err="1">
                <a:latin typeface="+mj-lt"/>
              </a:rPr>
              <a:t>St</a:t>
            </a:r>
            <a:r>
              <a:rPr lang="tr-TR" sz="1800" dirty="0">
                <a:latin typeface="+mj-lt"/>
              </a:rPr>
              <a:t> </a:t>
            </a:r>
            <a:r>
              <a:rPr lang="tr-TR" sz="1800" dirty="0" err="1">
                <a:latin typeface="+mj-lt"/>
              </a:rPr>
              <a:t>Julian’s</a:t>
            </a:r>
            <a:r>
              <a:rPr lang="tr-TR" sz="1800" dirty="0">
                <a:latin typeface="+mj-lt"/>
              </a:rPr>
              <a:t>, Malta, </a:t>
            </a:r>
            <a:r>
              <a:rPr lang="tr-TR" sz="1800" dirty="0" err="1">
                <a:latin typeface="+mj-lt"/>
              </a:rPr>
              <a:t>Feb</a:t>
            </a:r>
            <a:r>
              <a:rPr lang="tr-TR" sz="1800" dirty="0">
                <a:latin typeface="+mj-lt"/>
              </a:rPr>
              <a:t>. 15 - 19, </a:t>
            </a:r>
            <a:r>
              <a:rPr lang="tr-TR" sz="1800" dirty="0" smtClean="0">
                <a:latin typeface="+mj-lt"/>
              </a:rPr>
              <a:t>2016</a:t>
            </a:r>
          </a:p>
          <a:p>
            <a:pPr>
              <a:defRPr/>
            </a:pPr>
            <a:r>
              <a:rPr lang="tr-TR" sz="1800" dirty="0" err="1" smtClean="0">
                <a:latin typeface="+mj-lt"/>
              </a:rPr>
              <a:t>Agenda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 err="1" smtClean="0">
                <a:latin typeface="+mj-lt"/>
              </a:rPr>
              <a:t>Item</a:t>
            </a:r>
            <a:r>
              <a:rPr lang="tr-TR" sz="1800" dirty="0" smtClean="0">
                <a:latin typeface="+mj-lt"/>
              </a:rPr>
              <a:t>: 7.3.5.1 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255728"/>
          </a:xfrm>
        </p:spPr>
        <p:txBody>
          <a:bodyPr/>
          <a:lstStyle/>
          <a:p>
            <a:r>
              <a:rPr lang="en-US" altLang="zh-CN" dirty="0"/>
              <a:t>The </a:t>
            </a:r>
            <a:r>
              <a:rPr lang="en-US" altLang="zh-CN" dirty="0" smtClean="0"/>
              <a:t>propagation scenarios </a:t>
            </a:r>
            <a:r>
              <a:rPr lang="en-US" altLang="zh-CN" dirty="0"/>
              <a:t>defined in this WF are </a:t>
            </a:r>
            <a:r>
              <a:rPr lang="en-US" altLang="zh-CN" dirty="0" smtClean="0"/>
              <a:t>defined for calibrating different companies channel model implementation once the channel model is completed. </a:t>
            </a:r>
          </a:p>
          <a:p>
            <a:pPr lvl="1"/>
            <a:r>
              <a:rPr lang="en-US" altLang="zh-CN" dirty="0" smtClean="0"/>
              <a:t>More parameters for the scenarios might be needed depending on the development of channel model. </a:t>
            </a:r>
          </a:p>
        </p:txBody>
      </p:sp>
    </p:spTree>
    <p:extLst>
      <p:ext uri="{BB962C8B-B14F-4D97-AF65-F5344CB8AC3E}">
        <p14:creationId xmlns:p14="http://schemas.microsoft.com/office/powerpoint/2010/main" val="1649219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701731"/>
          </a:xfrm>
        </p:spPr>
        <p:txBody>
          <a:bodyPr/>
          <a:lstStyle/>
          <a:p>
            <a:r>
              <a:rPr lang="en-US" altLang="zh-CN" dirty="0" smtClean="0"/>
              <a:t>Details on </a:t>
            </a:r>
            <a:r>
              <a:rPr lang="en-US" altLang="zh-CN" dirty="0" err="1" smtClean="0"/>
              <a:t>UMi</a:t>
            </a:r>
            <a:r>
              <a:rPr lang="en-US" altLang="zh-CN" dirty="0" smtClean="0"/>
              <a:t>-street canyon and </a:t>
            </a:r>
            <a:r>
              <a:rPr lang="en-US" altLang="zh-CN" dirty="0" err="1" smtClean="0"/>
              <a:t>UMa</a:t>
            </a:r>
            <a:r>
              <a:rPr lang="en-US" altLang="zh-CN" dirty="0" smtClean="0"/>
              <a:t> </a:t>
            </a:r>
            <a:r>
              <a:rPr lang="en-US" altLang="zh-CN" dirty="0"/>
              <a:t>scenarios are listed in the following table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Other parameters are FFS.</a:t>
            </a:r>
            <a:endParaRPr lang="zh-CN" altLang="en-US" dirty="0"/>
          </a:p>
        </p:txBody>
      </p:sp>
      <p:graphicFrame>
        <p:nvGraphicFramePr>
          <p:cNvPr id="4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063430"/>
              </p:ext>
            </p:extLst>
          </p:nvPr>
        </p:nvGraphicFramePr>
        <p:xfrm>
          <a:off x="1084576" y="1985928"/>
          <a:ext cx="6829620" cy="3200400"/>
        </p:xfrm>
        <a:graphic>
          <a:graphicData uri="http://schemas.openxmlformats.org/drawingml/2006/table">
            <a:tbl>
              <a:tblPr firstRow="1" firstCol="1" bandRow="1"/>
              <a:tblGrid>
                <a:gridCol w="1687105"/>
                <a:gridCol w="1339259"/>
                <a:gridCol w="1901628"/>
                <a:gridCol w="1901628"/>
              </a:tblGrid>
              <a:tr h="10501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Parameters</a:t>
                      </a:r>
                      <a:endParaRPr lang="en-US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i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UMi</a:t>
                      </a:r>
                      <a:r>
                        <a:rPr lang="en-US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 –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street canyon</a:t>
                      </a:r>
                      <a:endParaRPr lang="en-US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i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UMa</a:t>
                      </a:r>
                      <a:endParaRPr lang="en-US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FF"/>
                    </a:solidFill>
                  </a:tcPr>
                </a:tc>
              </a:tr>
              <a:tr h="845085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Cell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 layout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Hexagonal grid, 19 micro sites, 3 sectors per site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(ISD = 200 m)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Hexagonal grid, 19 macro sites, 3 sectors per site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(ISD = 500 m)</a:t>
                      </a: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12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BS antenna </a:t>
                      </a: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height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 </a:t>
                      </a: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(</a:t>
                      </a:r>
                      <a:r>
                        <a:rPr lang="en-GB" sz="1400" b="1" i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h</a:t>
                      </a:r>
                      <a:r>
                        <a:rPr lang="en-GB" sz="1400" b="1" i="1" kern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BS</a:t>
                      </a: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)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10 m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25 m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12"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UE location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Outdoor/indoor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Outdoor and indoor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Outdoor and indoor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12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LOS/NLOS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LOS and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 NLOS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LOS and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 NLOS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023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Height (</a:t>
                      </a:r>
                      <a:r>
                        <a:rPr lang="en-GB" sz="1400" b="1" i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h</a:t>
                      </a:r>
                      <a:r>
                        <a:rPr lang="en-GB" sz="1400" b="1" i="1" kern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UE</a:t>
                      </a: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)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Same as 3D-UMi in TR 36.873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Same as 3D-UMa in TR 36.873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023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Indoor UE ratio</a:t>
                      </a: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80 %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80 %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12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UE </a:t>
                      </a: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mobility </a:t>
                      </a: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(horizontal plane only)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3 km/h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 km/h</a:t>
                      </a: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12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Min. BS - UE distance (2D)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10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 m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m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12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UE distribution (horizontal)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Uniform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Uniform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2644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701731"/>
          </a:xfrm>
        </p:spPr>
        <p:txBody>
          <a:bodyPr/>
          <a:lstStyle/>
          <a:p>
            <a:r>
              <a:rPr lang="en-US" altLang="zh-CN" dirty="0" smtClean="0"/>
              <a:t>Details on indoor-office </a:t>
            </a:r>
            <a:r>
              <a:rPr lang="en-US" altLang="zh-CN" dirty="0"/>
              <a:t>scenarios are listed in the following table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Other parameters are FFS.</a:t>
            </a:r>
            <a:endParaRPr lang="zh-CN" altLang="en-US" dirty="0"/>
          </a:p>
        </p:txBody>
      </p:sp>
      <p:graphicFrame>
        <p:nvGraphicFramePr>
          <p:cNvPr id="5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906815"/>
              </p:ext>
            </p:extLst>
          </p:nvPr>
        </p:nvGraphicFramePr>
        <p:xfrm>
          <a:off x="1157190" y="2226440"/>
          <a:ext cx="6829620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1513182"/>
                <a:gridCol w="173923"/>
                <a:gridCol w="1339259"/>
                <a:gridCol w="1901628"/>
                <a:gridCol w="1901628"/>
              </a:tblGrid>
              <a:tr h="105012"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Parameters</a:t>
                      </a:r>
                      <a:endParaRPr lang="en-US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Indoor – office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open office</a:t>
                      </a:r>
                      <a:endParaRPr lang="en-US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Indoor – office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mixed office</a:t>
                      </a: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</a:tr>
              <a:tr h="105012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Layout</a:t>
                      </a: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Room size (</a:t>
                      </a:r>
                      <a:r>
                        <a:rPr lang="en-US" altLang="zh-CN" sz="1400" b="1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WxLxH</a:t>
                      </a:r>
                      <a:r>
                        <a:rPr lang="en-US" altLang="zh-CN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)</a:t>
                      </a: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[120mx50mx3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m]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12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ISD</a:t>
                      </a: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20m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5012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BS antenna </a:t>
                      </a: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height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 </a:t>
                      </a: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(</a:t>
                      </a:r>
                      <a:r>
                        <a:rPr lang="en-GB" sz="1400" b="1" i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h</a:t>
                      </a:r>
                      <a:r>
                        <a:rPr lang="en-GB" sz="1400" b="1" i="1" kern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BS</a:t>
                      </a: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)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3 m (ceiling)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12">
                <a:tc rowSpan="2"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UE location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LOS/NLOS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FFS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FFS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023">
                <a:tc gridSpan="2"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Height (</a:t>
                      </a:r>
                      <a:r>
                        <a:rPr lang="en-GB" sz="1400" b="1" i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h</a:t>
                      </a:r>
                      <a:r>
                        <a:rPr lang="en-GB" sz="1400" b="1" i="1" kern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UE</a:t>
                      </a: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)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 smtClean="0">
                          <a:solidFill>
                            <a:schemeClr val="tx1"/>
                          </a:solidFill>
                        </a:rPr>
                        <a:t>1.0 m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 smtClean="0"/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12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UE </a:t>
                      </a: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mobility </a:t>
                      </a: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(horizontal plane only)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3 km/h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12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Min. BS - UE distance (2D)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FFS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12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UE distribution (horizontal)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Uniform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6894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263901" y="1967905"/>
            <a:ext cx="0" cy="3600399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 rot="16200000">
            <a:off x="-179042" y="3550187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50 m</a:t>
            </a:r>
            <a:endParaRPr lang="en-US" dirty="0">
              <a:latin typeface="+mn-lt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10580" y="5713864"/>
            <a:ext cx="864000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86273" y="5725767"/>
            <a:ext cx="641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120 m</a:t>
            </a:r>
            <a:endParaRPr lang="en-US" dirty="0"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10580" y="1967905"/>
            <a:ext cx="8640000" cy="360039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/>
          <p:cNvSpPr/>
          <p:nvPr/>
        </p:nvSpPr>
        <p:spPr>
          <a:xfrm>
            <a:off x="1066296" y="2977962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TextBox 149"/>
          <p:cNvSpPr txBox="1"/>
          <p:nvPr/>
        </p:nvSpPr>
        <p:spPr>
          <a:xfrm>
            <a:off x="4561755" y="1538790"/>
            <a:ext cx="3648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BS</a:t>
            </a:r>
            <a:endParaRPr lang="en-US" dirty="0">
              <a:latin typeface="+mn-lt"/>
            </a:endParaRPr>
          </a:p>
        </p:txBody>
      </p:sp>
      <p:sp>
        <p:nvSpPr>
          <p:cNvPr id="245" name="内容占位符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369332"/>
          </a:xfrm>
        </p:spPr>
        <p:txBody>
          <a:bodyPr/>
          <a:lstStyle/>
          <a:p>
            <a:r>
              <a:rPr lang="en-US" altLang="zh-CN" dirty="0" smtClean="0"/>
              <a:t>Layout of the indoor office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259" name="Straight Arrow Connector 5"/>
          <p:cNvCxnSpPr/>
          <p:nvPr/>
        </p:nvCxnSpPr>
        <p:spPr>
          <a:xfrm flipV="1">
            <a:off x="1129638" y="1967905"/>
            <a:ext cx="0" cy="108764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TextBox 267"/>
          <p:cNvSpPr txBox="1"/>
          <p:nvPr/>
        </p:nvSpPr>
        <p:spPr>
          <a:xfrm rot="16200000">
            <a:off x="700674" y="2357836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15 m</a:t>
            </a:r>
            <a:endParaRPr lang="en-US" dirty="0">
              <a:latin typeface="+mn-lt"/>
            </a:endParaRPr>
          </a:p>
        </p:txBody>
      </p:sp>
      <p:sp>
        <p:nvSpPr>
          <p:cNvPr id="262" name="Oval 144"/>
          <p:cNvSpPr/>
          <p:nvPr/>
        </p:nvSpPr>
        <p:spPr>
          <a:xfrm>
            <a:off x="2533834" y="2977962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Oval 144"/>
          <p:cNvSpPr/>
          <p:nvPr/>
        </p:nvSpPr>
        <p:spPr>
          <a:xfrm>
            <a:off x="3949462" y="2977962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Oval 144"/>
          <p:cNvSpPr/>
          <p:nvPr/>
        </p:nvSpPr>
        <p:spPr>
          <a:xfrm>
            <a:off x="5415485" y="2982315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Oval 144"/>
          <p:cNvSpPr/>
          <p:nvPr/>
        </p:nvSpPr>
        <p:spPr>
          <a:xfrm>
            <a:off x="6859196" y="2992203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Oval 144"/>
          <p:cNvSpPr/>
          <p:nvPr/>
        </p:nvSpPr>
        <p:spPr>
          <a:xfrm>
            <a:off x="8290168" y="2992203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3" name="Oval 144"/>
          <p:cNvSpPr/>
          <p:nvPr/>
        </p:nvSpPr>
        <p:spPr>
          <a:xfrm>
            <a:off x="1056677" y="4436935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4" name="Oval 144"/>
          <p:cNvSpPr/>
          <p:nvPr/>
        </p:nvSpPr>
        <p:spPr>
          <a:xfrm>
            <a:off x="2524215" y="4436935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" name="Oval 144"/>
          <p:cNvSpPr/>
          <p:nvPr/>
        </p:nvSpPr>
        <p:spPr>
          <a:xfrm>
            <a:off x="3939843" y="4436935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" name="Oval 144"/>
          <p:cNvSpPr/>
          <p:nvPr/>
        </p:nvSpPr>
        <p:spPr>
          <a:xfrm>
            <a:off x="5405866" y="4441288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7" name="Oval 144"/>
          <p:cNvSpPr/>
          <p:nvPr/>
        </p:nvSpPr>
        <p:spPr>
          <a:xfrm>
            <a:off x="6849577" y="4451176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8" name="Oval 144"/>
          <p:cNvSpPr/>
          <p:nvPr/>
        </p:nvSpPr>
        <p:spPr>
          <a:xfrm>
            <a:off x="8280549" y="4451176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9" name="Straight Arrow Connector 5"/>
          <p:cNvCxnSpPr/>
          <p:nvPr/>
        </p:nvCxnSpPr>
        <p:spPr>
          <a:xfrm flipV="1">
            <a:off x="1129638" y="4500277"/>
            <a:ext cx="0" cy="108764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Straight Arrow Connector 5"/>
          <p:cNvCxnSpPr/>
          <p:nvPr/>
        </p:nvCxnSpPr>
        <p:spPr>
          <a:xfrm flipV="1">
            <a:off x="1129638" y="3019069"/>
            <a:ext cx="0" cy="1522314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1" name="TextBox 280"/>
          <p:cNvSpPr txBox="1"/>
          <p:nvPr/>
        </p:nvSpPr>
        <p:spPr>
          <a:xfrm rot="16200000">
            <a:off x="669927" y="4890208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15 m</a:t>
            </a:r>
            <a:endParaRPr lang="en-US" dirty="0">
              <a:latin typeface="+mn-lt"/>
            </a:endParaRPr>
          </a:p>
        </p:txBody>
      </p:sp>
      <p:sp>
        <p:nvSpPr>
          <p:cNvPr id="282" name="TextBox 281"/>
          <p:cNvSpPr txBox="1"/>
          <p:nvPr/>
        </p:nvSpPr>
        <p:spPr>
          <a:xfrm rot="16200000">
            <a:off x="700674" y="3626337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20 m</a:t>
            </a:r>
            <a:endParaRPr lang="en-US" dirty="0">
              <a:latin typeface="+mn-lt"/>
            </a:endParaRPr>
          </a:p>
        </p:txBody>
      </p:sp>
      <p:cxnSp>
        <p:nvCxnSpPr>
          <p:cNvPr id="283" name="Straight Arrow Connector 5"/>
          <p:cNvCxnSpPr/>
          <p:nvPr/>
        </p:nvCxnSpPr>
        <p:spPr>
          <a:xfrm>
            <a:off x="1120019" y="3041304"/>
            <a:ext cx="1467538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Straight Arrow Connector 5"/>
          <p:cNvCxnSpPr/>
          <p:nvPr/>
        </p:nvCxnSpPr>
        <p:spPr>
          <a:xfrm>
            <a:off x="2587557" y="3041304"/>
            <a:ext cx="1467538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Straight Arrow Connector 5"/>
          <p:cNvCxnSpPr/>
          <p:nvPr/>
        </p:nvCxnSpPr>
        <p:spPr>
          <a:xfrm>
            <a:off x="4029753" y="3041304"/>
            <a:ext cx="1467538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Straight Arrow Connector 5"/>
          <p:cNvCxnSpPr/>
          <p:nvPr/>
        </p:nvCxnSpPr>
        <p:spPr>
          <a:xfrm>
            <a:off x="5455000" y="3041304"/>
            <a:ext cx="1467538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Straight Arrow Connector 5"/>
          <p:cNvCxnSpPr/>
          <p:nvPr/>
        </p:nvCxnSpPr>
        <p:spPr>
          <a:xfrm>
            <a:off x="6906489" y="3041304"/>
            <a:ext cx="1467538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Straight Arrow Connector 5"/>
          <p:cNvCxnSpPr/>
          <p:nvPr/>
        </p:nvCxnSpPr>
        <p:spPr>
          <a:xfrm>
            <a:off x="395869" y="3041304"/>
            <a:ext cx="733769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Straight Arrow Connector 5"/>
          <p:cNvCxnSpPr/>
          <p:nvPr/>
        </p:nvCxnSpPr>
        <p:spPr>
          <a:xfrm>
            <a:off x="8353510" y="3041304"/>
            <a:ext cx="69707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" name="TextBox 295"/>
          <p:cNvSpPr txBox="1"/>
          <p:nvPr/>
        </p:nvSpPr>
        <p:spPr>
          <a:xfrm>
            <a:off x="506526" y="2737880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10 m</a:t>
            </a:r>
            <a:endParaRPr lang="en-US" dirty="0">
              <a:latin typeface="+mn-lt"/>
            </a:endParaRPr>
          </a:p>
        </p:txBody>
      </p:sp>
      <p:sp>
        <p:nvSpPr>
          <p:cNvPr id="297" name="TextBox 296"/>
          <p:cNvSpPr txBox="1"/>
          <p:nvPr/>
        </p:nvSpPr>
        <p:spPr>
          <a:xfrm>
            <a:off x="1578712" y="2733527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n-lt"/>
              </a:rPr>
              <a:t>2</a:t>
            </a:r>
            <a:r>
              <a:rPr lang="en-US" dirty="0" smtClean="0">
                <a:latin typeface="+mn-lt"/>
              </a:rPr>
              <a:t>0 m</a:t>
            </a:r>
            <a:endParaRPr lang="en-US" dirty="0">
              <a:latin typeface="+mn-lt"/>
            </a:endParaRPr>
          </a:p>
        </p:txBody>
      </p:sp>
      <p:sp>
        <p:nvSpPr>
          <p:cNvPr id="298" name="TextBox 297"/>
          <p:cNvSpPr txBox="1"/>
          <p:nvPr/>
        </p:nvSpPr>
        <p:spPr>
          <a:xfrm>
            <a:off x="3046250" y="2737880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n-lt"/>
              </a:rPr>
              <a:t>2</a:t>
            </a:r>
            <a:r>
              <a:rPr lang="en-US" dirty="0" smtClean="0">
                <a:latin typeface="+mn-lt"/>
              </a:rPr>
              <a:t>0 m</a:t>
            </a:r>
            <a:endParaRPr lang="en-US" dirty="0">
              <a:latin typeface="+mn-lt"/>
            </a:endParaRPr>
          </a:p>
        </p:txBody>
      </p:sp>
      <p:sp>
        <p:nvSpPr>
          <p:cNvPr id="299" name="TextBox 298"/>
          <p:cNvSpPr txBox="1"/>
          <p:nvPr/>
        </p:nvSpPr>
        <p:spPr>
          <a:xfrm>
            <a:off x="4477644" y="2733527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n-lt"/>
              </a:rPr>
              <a:t>2</a:t>
            </a:r>
            <a:r>
              <a:rPr lang="en-US" dirty="0" smtClean="0">
                <a:latin typeface="+mn-lt"/>
              </a:rPr>
              <a:t>0 m</a:t>
            </a:r>
            <a:endParaRPr lang="en-US" dirty="0">
              <a:latin typeface="+mn-lt"/>
            </a:endParaRPr>
          </a:p>
        </p:txBody>
      </p:sp>
      <p:sp>
        <p:nvSpPr>
          <p:cNvPr id="300" name="TextBox 299"/>
          <p:cNvSpPr txBox="1"/>
          <p:nvPr/>
        </p:nvSpPr>
        <p:spPr>
          <a:xfrm>
            <a:off x="5913693" y="2727456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n-lt"/>
              </a:rPr>
              <a:t>2</a:t>
            </a:r>
            <a:r>
              <a:rPr lang="en-US" dirty="0" smtClean="0">
                <a:latin typeface="+mn-lt"/>
              </a:rPr>
              <a:t>0 m</a:t>
            </a:r>
            <a:endParaRPr lang="en-US" dirty="0">
              <a:latin typeface="+mn-lt"/>
            </a:endParaRPr>
          </a:p>
        </p:txBody>
      </p:sp>
      <p:sp>
        <p:nvSpPr>
          <p:cNvPr id="301" name="TextBox 300"/>
          <p:cNvSpPr txBox="1"/>
          <p:nvPr/>
        </p:nvSpPr>
        <p:spPr>
          <a:xfrm>
            <a:off x="7319608" y="273880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n-lt"/>
              </a:rPr>
              <a:t>2</a:t>
            </a:r>
            <a:r>
              <a:rPr lang="en-US" dirty="0" smtClean="0">
                <a:latin typeface="+mn-lt"/>
              </a:rPr>
              <a:t>0 m</a:t>
            </a:r>
            <a:endParaRPr lang="en-US" dirty="0">
              <a:latin typeface="+mn-lt"/>
            </a:endParaRPr>
          </a:p>
        </p:txBody>
      </p:sp>
      <p:sp>
        <p:nvSpPr>
          <p:cNvPr id="302" name="TextBox 301"/>
          <p:cNvSpPr txBox="1"/>
          <p:nvPr/>
        </p:nvSpPr>
        <p:spPr>
          <a:xfrm>
            <a:off x="8426969" y="272356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10 m</a:t>
            </a:r>
            <a:endParaRPr lang="en-US" dirty="0">
              <a:latin typeface="+mn-lt"/>
            </a:endParaRPr>
          </a:p>
        </p:txBody>
      </p:sp>
      <p:sp>
        <p:nvSpPr>
          <p:cNvPr id="303" name="Oval 144"/>
          <p:cNvSpPr/>
          <p:nvPr/>
        </p:nvSpPr>
        <p:spPr>
          <a:xfrm>
            <a:off x="4331488" y="1625160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6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701731"/>
          </a:xfrm>
        </p:spPr>
        <p:txBody>
          <a:bodyPr/>
          <a:lstStyle/>
          <a:p>
            <a:r>
              <a:rPr lang="en-US" altLang="zh-CN" dirty="0" smtClean="0"/>
              <a:t>Details on </a:t>
            </a:r>
            <a:r>
              <a:rPr lang="en-US" altLang="zh-CN" dirty="0" err="1" smtClean="0"/>
              <a:t>UMi</a:t>
            </a:r>
            <a:r>
              <a:rPr lang="en-US" altLang="zh-CN" dirty="0" smtClean="0"/>
              <a:t>-open square scenario are listed in the following table</a:t>
            </a:r>
          </a:p>
          <a:p>
            <a:pPr lvl="1"/>
            <a:r>
              <a:rPr lang="en-US" altLang="zh-CN" dirty="0" smtClean="0"/>
              <a:t>Other parameters are </a:t>
            </a:r>
            <a:r>
              <a:rPr lang="en-US" altLang="zh-CN" dirty="0" err="1" smtClean="0"/>
              <a:t>FFS</a:t>
            </a:r>
            <a:r>
              <a:rPr lang="en-US" altLang="zh-CN" dirty="0" smtClean="0"/>
              <a:t>.</a:t>
            </a:r>
          </a:p>
        </p:txBody>
      </p:sp>
      <p:graphicFrame>
        <p:nvGraphicFramePr>
          <p:cNvPr id="5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10771"/>
              </p:ext>
            </p:extLst>
          </p:nvPr>
        </p:nvGraphicFramePr>
        <p:xfrm>
          <a:off x="1218017" y="1985928"/>
          <a:ext cx="6885765" cy="3200400"/>
        </p:xfrm>
        <a:graphic>
          <a:graphicData uri="http://schemas.openxmlformats.org/drawingml/2006/table">
            <a:tbl>
              <a:tblPr firstRow="1" firstCol="1" bandRow="1"/>
              <a:tblGrid>
                <a:gridCol w="1687105"/>
                <a:gridCol w="1339259"/>
                <a:gridCol w="3859401"/>
              </a:tblGrid>
              <a:tr h="10501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Parameters</a:t>
                      </a:r>
                      <a:endParaRPr lang="en-US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i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UMi</a:t>
                      </a:r>
                      <a:r>
                        <a:rPr lang="en-US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 –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open square</a:t>
                      </a:r>
                      <a:endParaRPr lang="en-US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</a:tr>
              <a:tr h="105012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Cell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 layout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FFS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12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BS antenna </a:t>
                      </a: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height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 </a:t>
                      </a: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(</a:t>
                      </a:r>
                      <a:r>
                        <a:rPr lang="en-GB" sz="1400" b="1" i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h</a:t>
                      </a:r>
                      <a:r>
                        <a:rPr lang="en-GB" sz="1400" b="1" i="1" kern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BS</a:t>
                      </a: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)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 m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12"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UE location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Outdoor/indoor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Outdoor for UEs in open square, outdoor and indoor otherwise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12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LOS/NLOS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LOS for links between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UEs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 and BSs in open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 square;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 LOS and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NLOS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 for the other links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023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Height (</a:t>
                      </a:r>
                      <a:r>
                        <a:rPr lang="en-GB" sz="1400" b="1" i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h</a:t>
                      </a:r>
                      <a:r>
                        <a:rPr lang="en-GB" sz="1400" b="1" i="1" kern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UE</a:t>
                      </a: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)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Same as 3D-UMi in TR 36.873</a:t>
                      </a:r>
                      <a:endParaRPr lang="en-US" altLang="zh-CN" sz="1400" dirty="0">
                        <a:solidFill>
                          <a:schemeClr val="tx1"/>
                        </a:solidFill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023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Indoor UE ratio</a:t>
                      </a: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80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% for UEs outside open square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12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UE </a:t>
                      </a: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mobility </a:t>
                      </a: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(horizontal plane only)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 km/h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12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Min. BS - UE distance (2D)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FFS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12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/>
                          <a:cs typeface="Times New Roman"/>
                        </a:rPr>
                        <a:t>UE distribution (horizontal)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  <a:cs typeface="Times New Roman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Uniform (the density of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UEs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inside open square can be different from that outside of open square; the density value(s) TBD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6485" marR="664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0431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643527"/>
          </a:xfrm>
        </p:spPr>
        <p:txBody>
          <a:bodyPr/>
          <a:lstStyle/>
          <a:p>
            <a:r>
              <a:rPr lang="en-US" dirty="0" smtClean="0"/>
              <a:t>Indoor - shopping mall</a:t>
            </a:r>
            <a:endParaRPr lang="zh-CN" altLang="en-US" dirty="0"/>
          </a:p>
          <a:p>
            <a:pPr lvl="1"/>
            <a:r>
              <a:rPr lang="en-US" dirty="0" smtClean="0"/>
              <a:t>Large </a:t>
            </a:r>
            <a:r>
              <a:rPr lang="en-US" dirty="0"/>
              <a:t>multiple-story </a:t>
            </a:r>
            <a:r>
              <a:rPr lang="en-US" dirty="0" smtClean="0"/>
              <a:t>building </a:t>
            </a:r>
            <a:r>
              <a:rPr lang="en-US" dirty="0"/>
              <a:t>with open ceiling in the middle. Shops are arranged along the outer wall of the building. </a:t>
            </a:r>
            <a:endParaRPr lang="en-US" dirty="0" smtClean="0"/>
          </a:p>
          <a:p>
            <a:pPr lvl="1"/>
            <a:r>
              <a:rPr lang="en-US" dirty="0" smtClean="0"/>
              <a:t>BS antennas are regularly placed with ISD = 20m.</a:t>
            </a:r>
          </a:p>
          <a:p>
            <a:pPr lvl="1"/>
            <a:r>
              <a:rPr lang="en-US" altLang="zh-CN" dirty="0" smtClean="0"/>
              <a:t>Other details </a:t>
            </a:r>
            <a:r>
              <a:rPr lang="en-US" altLang="zh-CN" dirty="0"/>
              <a:t>on indoor shopping mall are FFS.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370731"/>
              </p:ext>
            </p:extLst>
          </p:nvPr>
        </p:nvGraphicFramePr>
        <p:xfrm>
          <a:off x="1536341" y="2796342"/>
          <a:ext cx="6095999" cy="27003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68923"/>
                <a:gridCol w="468923"/>
                <a:gridCol w="468923"/>
                <a:gridCol w="468923"/>
                <a:gridCol w="468923"/>
                <a:gridCol w="468923"/>
                <a:gridCol w="468923"/>
                <a:gridCol w="468923"/>
                <a:gridCol w="468923"/>
                <a:gridCol w="468923"/>
                <a:gridCol w="468923"/>
                <a:gridCol w="468923"/>
                <a:gridCol w="468923"/>
              </a:tblGrid>
              <a:tr h="13501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01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5" name="Straight Arrow Connector 5"/>
          <p:cNvCxnSpPr/>
          <p:nvPr/>
        </p:nvCxnSpPr>
        <p:spPr>
          <a:xfrm>
            <a:off x="1343980" y="2749209"/>
            <a:ext cx="0" cy="2794567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 rot="16200000">
            <a:off x="914760" y="3992604"/>
            <a:ext cx="550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40 m</a:t>
            </a:r>
            <a:endParaRPr lang="en-US" dirty="0">
              <a:latin typeface="+mn-lt"/>
            </a:endParaRPr>
          </a:p>
        </p:txBody>
      </p:sp>
      <p:cxnSp>
        <p:nvCxnSpPr>
          <p:cNvPr id="7" name="Straight Arrow Connector 7"/>
          <p:cNvCxnSpPr/>
          <p:nvPr/>
        </p:nvCxnSpPr>
        <p:spPr>
          <a:xfrm>
            <a:off x="1524000" y="5682421"/>
            <a:ext cx="6120680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263510" y="5686508"/>
            <a:ext cx="641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100 m</a:t>
            </a:r>
            <a:endParaRPr lang="en-US" dirty="0">
              <a:latin typeface="+mn-lt"/>
            </a:endParaRPr>
          </a:p>
        </p:txBody>
      </p:sp>
      <p:sp>
        <p:nvSpPr>
          <p:cNvPr id="9" name="Rectangle 10"/>
          <p:cNvSpPr/>
          <p:nvPr/>
        </p:nvSpPr>
        <p:spPr>
          <a:xfrm>
            <a:off x="2019055" y="3471417"/>
            <a:ext cx="5130570" cy="135015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11"/>
          <p:cNvSpPr/>
          <p:nvPr/>
        </p:nvSpPr>
        <p:spPr>
          <a:xfrm>
            <a:off x="2311588" y="3730195"/>
            <a:ext cx="4545505" cy="83259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624102" y="4544799"/>
            <a:ext cx="8306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Corridor</a:t>
            </a:r>
            <a:endParaRPr lang="en-US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39441" y="3992604"/>
            <a:ext cx="1089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Open ceiling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01231" y="2794214"/>
            <a:ext cx="5504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Shop</a:t>
            </a:r>
            <a:endParaRPr lang="en-US" dirty="0">
              <a:latin typeface="+mn-lt"/>
            </a:endParaRPr>
          </a:p>
        </p:txBody>
      </p:sp>
      <p:sp>
        <p:nvSpPr>
          <p:cNvPr id="14" name="Oval 144"/>
          <p:cNvSpPr/>
          <p:nvPr/>
        </p:nvSpPr>
        <p:spPr>
          <a:xfrm>
            <a:off x="2184904" y="3514830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4"/>
          <p:cNvSpPr/>
          <p:nvPr/>
        </p:nvSpPr>
        <p:spPr>
          <a:xfrm>
            <a:off x="2184904" y="4687265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44"/>
          <p:cNvSpPr/>
          <p:nvPr/>
        </p:nvSpPr>
        <p:spPr>
          <a:xfrm>
            <a:off x="3356865" y="3514830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44"/>
          <p:cNvSpPr/>
          <p:nvPr/>
        </p:nvSpPr>
        <p:spPr>
          <a:xfrm>
            <a:off x="3356865" y="4687265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44"/>
          <p:cNvSpPr/>
          <p:nvPr/>
        </p:nvSpPr>
        <p:spPr>
          <a:xfrm>
            <a:off x="4520998" y="3514830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44"/>
          <p:cNvSpPr/>
          <p:nvPr/>
        </p:nvSpPr>
        <p:spPr>
          <a:xfrm>
            <a:off x="4520998" y="4687265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44"/>
          <p:cNvSpPr/>
          <p:nvPr/>
        </p:nvSpPr>
        <p:spPr>
          <a:xfrm>
            <a:off x="5697125" y="3499284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144"/>
          <p:cNvSpPr/>
          <p:nvPr/>
        </p:nvSpPr>
        <p:spPr>
          <a:xfrm>
            <a:off x="5697125" y="4671719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144"/>
          <p:cNvSpPr/>
          <p:nvPr/>
        </p:nvSpPr>
        <p:spPr>
          <a:xfrm>
            <a:off x="6875586" y="3499284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144"/>
          <p:cNvSpPr/>
          <p:nvPr/>
        </p:nvSpPr>
        <p:spPr>
          <a:xfrm>
            <a:off x="6875586" y="4671719"/>
            <a:ext cx="126684" cy="126684"/>
          </a:xfrm>
          <a:prstGeom prst="ellipse">
            <a:avLst/>
          </a:prstGeom>
          <a:solidFill>
            <a:srgbClr val="CCFF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5"/>
          <p:cNvCxnSpPr>
            <a:endCxn id="14" idx="2"/>
          </p:cNvCxnSpPr>
          <p:nvPr/>
        </p:nvCxnSpPr>
        <p:spPr>
          <a:xfrm>
            <a:off x="1524000" y="3578172"/>
            <a:ext cx="660904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579376" y="3301575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latin typeface="+mn-lt"/>
              </a:rPr>
              <a:t>10 </a:t>
            </a:r>
            <a:r>
              <a:rPr lang="en-US" dirty="0" smtClean="0">
                <a:latin typeface="+mn-lt"/>
              </a:rPr>
              <a:t>m</a:t>
            </a:r>
            <a:endParaRPr lang="en-US" dirty="0">
              <a:latin typeface="+mn-lt"/>
            </a:endParaRPr>
          </a:p>
        </p:txBody>
      </p:sp>
      <p:cxnSp>
        <p:nvCxnSpPr>
          <p:cNvPr id="29" name="Straight Arrow Connector 5"/>
          <p:cNvCxnSpPr>
            <a:stCxn id="16" idx="2"/>
            <a:endCxn id="14" idx="6"/>
          </p:cNvCxnSpPr>
          <p:nvPr/>
        </p:nvCxnSpPr>
        <p:spPr>
          <a:xfrm flipH="1">
            <a:off x="2311588" y="3578172"/>
            <a:ext cx="1045277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5"/>
          <p:cNvCxnSpPr/>
          <p:nvPr/>
        </p:nvCxnSpPr>
        <p:spPr>
          <a:xfrm flipH="1">
            <a:off x="3475721" y="3578172"/>
            <a:ext cx="1045277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5"/>
          <p:cNvCxnSpPr/>
          <p:nvPr/>
        </p:nvCxnSpPr>
        <p:spPr>
          <a:xfrm flipH="1">
            <a:off x="4651848" y="3578172"/>
            <a:ext cx="1045277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5"/>
          <p:cNvCxnSpPr/>
          <p:nvPr/>
        </p:nvCxnSpPr>
        <p:spPr>
          <a:xfrm flipH="1">
            <a:off x="5823809" y="3562626"/>
            <a:ext cx="1045277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559150" y="3301575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20 m</a:t>
            </a:r>
            <a:endParaRPr lang="en-US" dirty="0"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713359" y="329614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20 m</a:t>
            </a:r>
            <a:endParaRPr lang="en-US" dirty="0"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77045" y="3293145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20 m</a:t>
            </a:r>
            <a:endParaRPr lang="en-US" dirty="0">
              <a:latin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71370" y="3291826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20 m</a:t>
            </a:r>
            <a:endParaRPr lang="en-US" dirty="0">
              <a:latin typeface="+mn-lt"/>
            </a:endParaRPr>
          </a:p>
        </p:txBody>
      </p:sp>
      <p:cxnSp>
        <p:nvCxnSpPr>
          <p:cNvPr id="39" name="Straight Arrow Connector 5"/>
          <p:cNvCxnSpPr/>
          <p:nvPr/>
        </p:nvCxnSpPr>
        <p:spPr>
          <a:xfrm>
            <a:off x="7002270" y="3558790"/>
            <a:ext cx="660904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7057646" y="328219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10 m</a:t>
            </a:r>
            <a:endParaRPr lang="en-US" dirty="0">
              <a:latin typeface="+mn-lt"/>
            </a:endParaRPr>
          </a:p>
        </p:txBody>
      </p:sp>
      <p:cxnSp>
        <p:nvCxnSpPr>
          <p:cNvPr id="41" name="Straight Arrow Connector 5"/>
          <p:cNvCxnSpPr>
            <a:stCxn id="15" idx="0"/>
            <a:endCxn id="14" idx="4"/>
          </p:cNvCxnSpPr>
          <p:nvPr/>
        </p:nvCxnSpPr>
        <p:spPr>
          <a:xfrm flipV="1">
            <a:off x="2248246" y="3641514"/>
            <a:ext cx="0" cy="1045751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 rot="16200000">
            <a:off x="1710771" y="497878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10 m</a:t>
            </a:r>
            <a:endParaRPr lang="en-US" dirty="0">
              <a:latin typeface="+mn-lt"/>
            </a:endParaRPr>
          </a:p>
        </p:txBody>
      </p:sp>
      <p:cxnSp>
        <p:nvCxnSpPr>
          <p:cNvPr id="43" name="Straight Arrow Connector 5"/>
          <p:cNvCxnSpPr>
            <a:stCxn id="14" idx="0"/>
          </p:cNvCxnSpPr>
          <p:nvPr/>
        </p:nvCxnSpPr>
        <p:spPr>
          <a:xfrm flipV="1">
            <a:off x="2248246" y="2794214"/>
            <a:ext cx="0" cy="720616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 rot="16200000">
            <a:off x="1817260" y="3007117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10 m</a:t>
            </a:r>
            <a:endParaRPr lang="en-US" dirty="0">
              <a:latin typeface="+mn-lt"/>
            </a:endParaRPr>
          </a:p>
        </p:txBody>
      </p:sp>
      <p:cxnSp>
        <p:nvCxnSpPr>
          <p:cNvPr id="49" name="Straight Arrow Connector 5"/>
          <p:cNvCxnSpPr/>
          <p:nvPr/>
        </p:nvCxnSpPr>
        <p:spPr>
          <a:xfrm flipV="1">
            <a:off x="2248246" y="4798403"/>
            <a:ext cx="0" cy="720616"/>
          </a:xfrm>
          <a:prstGeom prst="straightConnector1">
            <a:avLst/>
          </a:prstGeom>
          <a:ln w="190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 rot="16200000">
            <a:off x="1808081" y="3992861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20 m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7199792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8877</TotalTime>
  <Words>532</Words>
  <Application>Microsoft Office PowerPoint</Application>
  <PresentationFormat>全屏显示(4:3)</PresentationFormat>
  <Paragraphs>132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標準デザイン</vt:lpstr>
      <vt:lpstr>WF on &gt;6GHz Channel Modeling Scenarios for Calibration</vt:lpstr>
      <vt:lpstr>Proposal</vt:lpstr>
      <vt:lpstr>Proposal</vt:lpstr>
      <vt:lpstr>Proposal</vt:lpstr>
      <vt:lpstr>Proposal</vt:lpstr>
      <vt:lpstr>Proposal</vt:lpstr>
      <vt:lpstr>Proposal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na</cp:lastModifiedBy>
  <cp:revision>448</cp:revision>
  <cp:lastPrinted>2016-02-02T02:05:25Z</cp:lastPrinted>
  <dcterms:created xsi:type="dcterms:W3CDTF">2008-05-20T02:15:22Z</dcterms:created>
  <dcterms:modified xsi:type="dcterms:W3CDTF">2016-02-18T11:22:49Z</dcterms:modified>
</cp:coreProperties>
</file>