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7" r:id="rId3"/>
    <p:sldId id="279" r:id="rId4"/>
    <p:sldId id="276" r:id="rId5"/>
    <p:sldId id="278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356" autoAdjust="0"/>
  </p:normalViewPr>
  <p:slideViewPr>
    <p:cSldViewPr>
      <p:cViewPr varScale="1">
        <p:scale>
          <a:sx n="66" d="100"/>
          <a:sy n="66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CAB2AE-0155-4840-BABA-97EB0AC18221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156855-C7A2-425A-953F-457C8E2970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54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3B6BB-3A71-4369-9239-FE52A246D0B8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9A335-6B8D-4D13-8E1A-3FC93B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D4D806-41FD-40FD-9003-5C215284D0BE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F6B03-8E09-43B8-A61C-8FFE4E1ADD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C90C2B-0910-49B9-8833-FDC98F117C30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BA552-B2B0-47B6-9C9D-84BDD98DFD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2F0AA6-B153-4458-8FF5-44FA23FAC9F1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EAB53-BA33-4E5E-AAC8-6C632712A5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9938F9-2CE5-4E41-B2D1-2A4F0882ADF3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DD697-1F2A-4DD8-86A4-9EC32AE02C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5A16D8-0E9D-46BE-A6D1-EA306D4BE4B3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47446-64AD-4665-83F6-248BCA8206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C5C5ED-BBF1-422C-AD18-46D8404DB428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DB556-29A3-4CF4-804C-897CCE49A4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176A10-07EF-4E29-B054-D4D4A04FD0FA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C810B-6815-43C6-A7AD-5D234A49CB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A0D834-7912-4CB5-B57C-D6910A48ED06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A03E1-24AD-458C-8509-836D57E385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DAEAA4-4939-4441-A6D0-C16D67CB6308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D11D3-7DAA-432B-979D-DE2B934C2A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A2FD56-84CD-47B3-8EAE-309EC8DA425B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C917D-2ADD-4555-8326-8794726BAD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5E252AF-5223-4117-9856-E8678FDFF611}" type="datetimeFigureOut">
              <a:rPr lang="en-US" altLang="zh-CN"/>
              <a:pPr/>
              <a:t>2/17/2016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771860C-5753-4D9F-B6E8-8E23DBCB9A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r>
              <a:rPr lang="en-US" altLang="zh-CN" dirty="0" smtClean="0"/>
              <a:t>WF on PUSCH &amp; PDSCH </a:t>
            </a:r>
            <a:r>
              <a:rPr lang="en-US" altLang="zh-CN" dirty="0" smtClean="0"/>
              <a:t>Repetitions</a:t>
            </a:r>
            <a:endParaRPr lang="en-US" altLang="zh-CN" strike="sngStrike" dirty="0" smtClean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Sony, Panasonic, …</a:t>
            </a: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R1-161125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622279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3GPP TSG RAN WG1 </a:t>
            </a:r>
            <a:r>
              <a:rPr kumimoji="1"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Meeting #84</a:t>
            </a:r>
            <a:endParaRPr kumimoji="1" lang="en-US" altLang="ja-JP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hangingPunct="0"/>
            <a:r>
              <a:rPr kumimoji="1" lang="en-GB" altLang="zh-CN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St Julian’s, Malta, 15th - 19th February </a:t>
            </a:r>
            <a:r>
              <a:rPr kumimoji="1" lang="en-US" altLang="zh-CN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2016</a:t>
            </a:r>
            <a:endParaRPr kumimoji="1" lang="zh-CN" altLang="zh-CN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r>
              <a:rPr kumimoji="1" lang="en-US" altLang="ja-JP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Agenda item </a:t>
            </a:r>
            <a:r>
              <a:rPr kumimoji="1"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7.2.1.2.1</a:t>
            </a:r>
            <a:endParaRPr kumimoji="1" lang="ja-JP" altLang="en-U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067" y="1268760"/>
            <a:ext cx="8229600" cy="4813995"/>
          </a:xfrm>
        </p:spPr>
        <p:txBody>
          <a:bodyPr/>
          <a:lstStyle/>
          <a:p>
            <a:r>
              <a:rPr lang="en-GB" sz="2800" dirty="0" smtClean="0"/>
              <a:t>Define a Rate Matched Block</a:t>
            </a:r>
          </a:p>
          <a:p>
            <a:pPr lvl="1"/>
            <a:r>
              <a:rPr lang="en-GB" sz="2000" dirty="0" smtClean="0"/>
              <a:t>Rate </a:t>
            </a:r>
            <a:r>
              <a:rPr lang="en-GB" sz="2000" dirty="0"/>
              <a:t>matching is realized to the size </a:t>
            </a:r>
            <a:r>
              <a:rPr lang="en-GB" sz="2000" dirty="0" smtClean="0"/>
              <a:t>corresponding to a Rate Matched Block</a:t>
            </a:r>
            <a:endParaRPr lang="en-GB" sz="2000" dirty="0"/>
          </a:p>
          <a:p>
            <a:pPr lvl="1"/>
            <a:r>
              <a:rPr lang="en-GB" sz="2000" dirty="0" smtClean="0"/>
              <a:t>Rate Matched Block is indicated (explicit or implicit) by </a:t>
            </a:r>
            <a:r>
              <a:rPr lang="en-GB" sz="2000" dirty="0"/>
              <a:t>NB-PDCCCH.</a:t>
            </a:r>
          </a:p>
          <a:p>
            <a:pPr lvl="1"/>
            <a:r>
              <a:rPr lang="en-GB" sz="2000" dirty="0" smtClean="0"/>
              <a:t>Rate </a:t>
            </a:r>
            <a:r>
              <a:rPr lang="en-GB" sz="2000" dirty="0" smtClean="0"/>
              <a:t>Matched Block can </a:t>
            </a:r>
            <a:r>
              <a:rPr lang="en-GB" sz="2000" dirty="0"/>
              <a:t>be further repeated </a:t>
            </a:r>
            <a:r>
              <a:rPr lang="en-GB" sz="2000" dirty="0" smtClean="0"/>
              <a:t>and the number of repetition is indicated in NB-PDCCH.</a:t>
            </a:r>
          </a:p>
          <a:p>
            <a:pPr lvl="2"/>
            <a:r>
              <a:rPr lang="en-GB" sz="1600" dirty="0" smtClean="0"/>
              <a:t>The number of repetition is a power of 2</a:t>
            </a:r>
            <a:endParaRPr lang="en-GB" sz="1600" dirty="0" smtClean="0">
              <a:solidFill>
                <a:srgbClr val="FF0000"/>
              </a:solidFill>
            </a:endParaRPr>
          </a:p>
          <a:p>
            <a:pPr lvl="1"/>
            <a:r>
              <a:rPr lang="en-GB" sz="2000" dirty="0" smtClean="0"/>
              <a:t>Note that this proposal is independent whether RV is introduced or not. See slide 4.</a:t>
            </a:r>
          </a:p>
          <a:p>
            <a:pPr lvl="2"/>
            <a:r>
              <a:rPr lang="en-GB" sz="1600" dirty="0"/>
              <a:t>For NB-PDSCH, the Rate Matched Block can occupy one or more scheduling units depending on the TBS</a:t>
            </a:r>
          </a:p>
          <a:p>
            <a:pPr lvl="2"/>
            <a:r>
              <a:rPr lang="en-GB" sz="1600" dirty="0"/>
              <a:t>For NB-PUSCH, the Rate Matched Block occupies</a:t>
            </a:r>
          </a:p>
          <a:p>
            <a:pPr lvl="3"/>
            <a:r>
              <a:rPr lang="en-GB" sz="1200" dirty="0"/>
              <a:t>One scheduling Resource Unit if RV cycling is used</a:t>
            </a:r>
          </a:p>
          <a:p>
            <a:pPr lvl="3"/>
            <a:r>
              <a:rPr lang="en-GB" sz="1200" dirty="0"/>
              <a:t>One or more scheduling Resource Units if RV cycling is not used</a:t>
            </a:r>
          </a:p>
          <a:p>
            <a:pPr lvl="2"/>
            <a:endParaRPr lang="en-GB" sz="1600" dirty="0" smtClean="0">
              <a:solidFill>
                <a:srgbClr val="FF0000"/>
              </a:solidFill>
            </a:endParaRPr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94145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When the number of the repetition of the Rate Matched Block is 4 and more, the repetition pattern is realized by using Cyclic </a:t>
            </a:r>
            <a:r>
              <a:rPr lang="en-GB" dirty="0" err="1"/>
              <a:t>Subframe</a:t>
            </a:r>
            <a:r>
              <a:rPr lang="en-GB" dirty="0"/>
              <a:t> level repetition. Each cycle the </a:t>
            </a:r>
            <a:r>
              <a:rPr lang="en-GB" dirty="0" err="1"/>
              <a:t>subframe</a:t>
            </a:r>
            <a:r>
              <a:rPr lang="en-GB" dirty="0"/>
              <a:t> is repeated Z times</a:t>
            </a:r>
          </a:p>
          <a:p>
            <a:pPr lvl="1"/>
            <a:r>
              <a:rPr lang="en-GB" sz="2400" dirty="0"/>
              <a:t>Z= min(4, number of repetitions)</a:t>
            </a:r>
          </a:p>
          <a:p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447386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Example of Rate Matched Block &amp; Cyclic </a:t>
            </a:r>
            <a:r>
              <a:rPr lang="en-GB" sz="3200" dirty="0" err="1" smtClean="0"/>
              <a:t>Subframe</a:t>
            </a:r>
            <a:r>
              <a:rPr lang="en-GB" sz="3200" dirty="0" smtClean="0"/>
              <a:t> Level </a:t>
            </a:r>
            <a:r>
              <a:rPr lang="en-GB" sz="3200" dirty="0" smtClean="0"/>
              <a:t>Repetition (No RV Cycling)</a:t>
            </a:r>
            <a:endParaRPr lang="en-GB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158410" y="119232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TB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3876576" y="189377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Coding</a:t>
            </a:r>
            <a:endParaRPr lang="en-GB" dirty="0"/>
          </a:p>
        </p:txBody>
      </p:sp>
      <p:cxnSp>
        <p:nvCxnSpPr>
          <p:cNvPr id="7" name="Straight Arrow Connector 6"/>
          <p:cNvCxnSpPr>
            <a:stCxn id="4" idx="2"/>
            <a:endCxn id="5" idx="0"/>
          </p:cNvCxnSpPr>
          <p:nvPr/>
        </p:nvCxnSpPr>
        <p:spPr>
          <a:xfrm>
            <a:off x="4482446" y="1561654"/>
            <a:ext cx="6198" cy="3321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690358" y="259521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Rate Match</a:t>
            </a:r>
            <a:endParaRPr lang="en-GB" dirty="0"/>
          </a:p>
        </p:txBody>
      </p:sp>
      <p:cxnSp>
        <p:nvCxnSpPr>
          <p:cNvPr id="13" name="Straight Arrow Connector 12"/>
          <p:cNvCxnSpPr>
            <a:endCxn id="11" idx="0"/>
          </p:cNvCxnSpPr>
          <p:nvPr/>
        </p:nvCxnSpPr>
        <p:spPr>
          <a:xfrm>
            <a:off x="4482446" y="2078436"/>
            <a:ext cx="0" cy="5167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010753" y="3540694"/>
            <a:ext cx="2655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6 subcarriers</a:t>
            </a:r>
          </a:p>
          <a:p>
            <a:r>
              <a:rPr lang="en-GB" sz="1400" dirty="0" smtClean="0"/>
              <a:t>Resource unit = 2 </a:t>
            </a:r>
            <a:r>
              <a:rPr lang="en-GB" sz="1400" dirty="0" err="1" smtClean="0"/>
              <a:t>subframes</a:t>
            </a:r>
            <a:endParaRPr lang="en-GB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3923928" y="3559858"/>
            <a:ext cx="324036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A</a:t>
            </a:r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4247964" y="3560230"/>
            <a:ext cx="324036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B</a:t>
            </a:r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4572000" y="3559858"/>
            <a:ext cx="324036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C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4896036" y="3560230"/>
            <a:ext cx="32403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D</a:t>
            </a:r>
            <a:endParaRPr lang="en-GB" dirty="0"/>
          </a:p>
        </p:txBody>
      </p:sp>
      <p:sp>
        <p:nvSpPr>
          <p:cNvPr id="20" name="Right Brace 19"/>
          <p:cNvSpPr/>
          <p:nvPr/>
        </p:nvSpPr>
        <p:spPr>
          <a:xfrm rot="5400000">
            <a:off x="4180602" y="3672516"/>
            <a:ext cx="134724" cy="64807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ight Brace 20"/>
          <p:cNvSpPr/>
          <p:nvPr/>
        </p:nvSpPr>
        <p:spPr>
          <a:xfrm rot="16200000" flipV="1">
            <a:off x="4021263" y="3333529"/>
            <a:ext cx="135096" cy="31830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3492192" y="3122292"/>
            <a:ext cx="11875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1 </a:t>
            </a:r>
            <a:r>
              <a:rPr lang="en-GB" sz="1400" dirty="0" err="1" smtClean="0"/>
              <a:t>subframe</a:t>
            </a:r>
            <a:endParaRPr lang="en-GB" sz="1400" dirty="0"/>
          </a:p>
        </p:txBody>
      </p:sp>
      <p:cxnSp>
        <p:nvCxnSpPr>
          <p:cNvPr id="24" name="Straight Arrow Connector 23"/>
          <p:cNvCxnSpPr>
            <a:stCxn id="11" idx="2"/>
          </p:cNvCxnSpPr>
          <p:nvPr/>
        </p:nvCxnSpPr>
        <p:spPr>
          <a:xfrm>
            <a:off x="4482446" y="2964550"/>
            <a:ext cx="0" cy="2253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464510" y="4098283"/>
            <a:ext cx="1512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1 Resource Unit</a:t>
            </a:r>
            <a:endParaRPr lang="en-GB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686758" y="3575040"/>
            <a:ext cx="12360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6 subcarriers</a:t>
            </a:r>
            <a:endParaRPr lang="en-GB" sz="1400" dirty="0"/>
          </a:p>
        </p:txBody>
      </p:sp>
      <p:sp>
        <p:nvSpPr>
          <p:cNvPr id="27" name="Left Brace 26"/>
          <p:cNvSpPr/>
          <p:nvPr/>
        </p:nvSpPr>
        <p:spPr>
          <a:xfrm>
            <a:off x="3816229" y="3559858"/>
            <a:ext cx="126157" cy="36735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ight Brace 27"/>
          <p:cNvSpPr/>
          <p:nvPr/>
        </p:nvSpPr>
        <p:spPr>
          <a:xfrm rot="5400000">
            <a:off x="4507688" y="3862399"/>
            <a:ext cx="134354" cy="129041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0" name="Straight Connector 29"/>
          <p:cNvCxnSpPr>
            <a:endCxn id="28" idx="2"/>
          </p:cNvCxnSpPr>
          <p:nvPr/>
        </p:nvCxnSpPr>
        <p:spPr>
          <a:xfrm>
            <a:off x="3929658" y="3863071"/>
            <a:ext cx="0" cy="57735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19" idx="3"/>
          </p:cNvCxnSpPr>
          <p:nvPr/>
        </p:nvCxnSpPr>
        <p:spPr>
          <a:xfrm>
            <a:off x="5220072" y="3744896"/>
            <a:ext cx="0" cy="66116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015928" y="4636714"/>
            <a:ext cx="3131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Rate Matched Block</a:t>
            </a:r>
            <a:endParaRPr lang="en-GB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3528796" y="5186406"/>
            <a:ext cx="2105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Repetition (8×)</a:t>
            </a:r>
            <a:endParaRPr lang="en-GB" dirty="0"/>
          </a:p>
        </p:txBody>
      </p:sp>
      <p:cxnSp>
        <p:nvCxnSpPr>
          <p:cNvPr id="38" name="Straight Arrow Connector 37"/>
          <p:cNvCxnSpPr>
            <a:stCxn id="35" idx="2"/>
            <a:endCxn id="36" idx="0"/>
          </p:cNvCxnSpPr>
          <p:nvPr/>
        </p:nvCxnSpPr>
        <p:spPr>
          <a:xfrm>
            <a:off x="4581685" y="4944491"/>
            <a:ext cx="0" cy="2419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709451" y="5877272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967093" y="5877272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1224735" y="5877272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46" name="TextBox 45"/>
          <p:cNvSpPr txBox="1"/>
          <p:nvPr/>
        </p:nvSpPr>
        <p:spPr>
          <a:xfrm>
            <a:off x="1482377" y="5877272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47" name="TextBox 46"/>
          <p:cNvSpPr txBox="1"/>
          <p:nvPr/>
        </p:nvSpPr>
        <p:spPr>
          <a:xfrm>
            <a:off x="1740018" y="5877272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48" name="TextBox 47"/>
          <p:cNvSpPr txBox="1"/>
          <p:nvPr/>
        </p:nvSpPr>
        <p:spPr>
          <a:xfrm>
            <a:off x="1992017" y="5877272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49" name="TextBox 48"/>
          <p:cNvSpPr txBox="1"/>
          <p:nvPr/>
        </p:nvSpPr>
        <p:spPr>
          <a:xfrm>
            <a:off x="2249658" y="5877272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50" name="TextBox 49"/>
          <p:cNvSpPr txBox="1"/>
          <p:nvPr/>
        </p:nvSpPr>
        <p:spPr>
          <a:xfrm>
            <a:off x="2501657" y="5877272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51" name="TextBox 50"/>
          <p:cNvSpPr txBox="1"/>
          <p:nvPr/>
        </p:nvSpPr>
        <p:spPr>
          <a:xfrm>
            <a:off x="2756635" y="5877272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52" name="TextBox 51"/>
          <p:cNvSpPr txBox="1"/>
          <p:nvPr/>
        </p:nvSpPr>
        <p:spPr>
          <a:xfrm>
            <a:off x="3014277" y="5877272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53" name="TextBox 52"/>
          <p:cNvSpPr txBox="1"/>
          <p:nvPr/>
        </p:nvSpPr>
        <p:spPr>
          <a:xfrm>
            <a:off x="3271918" y="5877272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54" name="TextBox 53"/>
          <p:cNvSpPr txBox="1"/>
          <p:nvPr/>
        </p:nvSpPr>
        <p:spPr>
          <a:xfrm>
            <a:off x="3529560" y="5877272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55" name="TextBox 54"/>
          <p:cNvSpPr txBox="1"/>
          <p:nvPr/>
        </p:nvSpPr>
        <p:spPr>
          <a:xfrm>
            <a:off x="3787202" y="5877272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56" name="TextBox 55"/>
          <p:cNvSpPr txBox="1"/>
          <p:nvPr/>
        </p:nvSpPr>
        <p:spPr>
          <a:xfrm>
            <a:off x="4039200" y="5877272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57" name="TextBox 56"/>
          <p:cNvSpPr txBox="1"/>
          <p:nvPr/>
        </p:nvSpPr>
        <p:spPr>
          <a:xfrm>
            <a:off x="4296842" y="5877272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58" name="TextBox 57"/>
          <p:cNvSpPr txBox="1"/>
          <p:nvPr/>
        </p:nvSpPr>
        <p:spPr>
          <a:xfrm>
            <a:off x="4548840" y="5877272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59" name="Right Brace 58"/>
          <p:cNvSpPr/>
          <p:nvPr/>
        </p:nvSpPr>
        <p:spPr>
          <a:xfrm rot="5400000">
            <a:off x="2662610" y="4288592"/>
            <a:ext cx="185484" cy="410226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60" name="TextBox 59"/>
          <p:cNvSpPr txBox="1"/>
          <p:nvPr/>
        </p:nvSpPr>
        <p:spPr>
          <a:xfrm>
            <a:off x="895888" y="5427783"/>
            <a:ext cx="586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Z=4</a:t>
            </a:r>
            <a:endParaRPr lang="en-GB" sz="1400" dirty="0"/>
          </a:p>
        </p:txBody>
      </p:sp>
      <p:sp>
        <p:nvSpPr>
          <p:cNvPr id="61" name="Right Brace 60"/>
          <p:cNvSpPr/>
          <p:nvPr/>
        </p:nvSpPr>
        <p:spPr>
          <a:xfrm rot="5400000" flipH="1" flipV="1">
            <a:off x="1150050" y="5290107"/>
            <a:ext cx="134354" cy="102601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62" name="TextBox 61"/>
          <p:cNvSpPr txBox="1"/>
          <p:nvPr/>
        </p:nvSpPr>
        <p:spPr>
          <a:xfrm>
            <a:off x="2284890" y="6494396"/>
            <a:ext cx="904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1 cycle</a:t>
            </a:r>
            <a:endParaRPr lang="en-GB" sz="1400" dirty="0"/>
          </a:p>
        </p:txBody>
      </p:sp>
      <p:sp>
        <p:nvSpPr>
          <p:cNvPr id="80" name="TextBox 79"/>
          <p:cNvSpPr txBox="1"/>
          <p:nvPr/>
        </p:nvSpPr>
        <p:spPr>
          <a:xfrm>
            <a:off x="4806482" y="5877272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81" name="TextBox 80"/>
          <p:cNvSpPr txBox="1"/>
          <p:nvPr/>
        </p:nvSpPr>
        <p:spPr>
          <a:xfrm>
            <a:off x="5064124" y="5877272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82" name="TextBox 81"/>
          <p:cNvSpPr txBox="1"/>
          <p:nvPr/>
        </p:nvSpPr>
        <p:spPr>
          <a:xfrm>
            <a:off x="5321766" y="5877272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83" name="TextBox 82"/>
          <p:cNvSpPr txBox="1"/>
          <p:nvPr/>
        </p:nvSpPr>
        <p:spPr>
          <a:xfrm>
            <a:off x="5579408" y="5877272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84" name="TextBox 83"/>
          <p:cNvSpPr txBox="1"/>
          <p:nvPr/>
        </p:nvSpPr>
        <p:spPr>
          <a:xfrm>
            <a:off x="5837049" y="5877272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85" name="TextBox 84"/>
          <p:cNvSpPr txBox="1"/>
          <p:nvPr/>
        </p:nvSpPr>
        <p:spPr>
          <a:xfrm>
            <a:off x="6089048" y="5877272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86" name="TextBox 85"/>
          <p:cNvSpPr txBox="1"/>
          <p:nvPr/>
        </p:nvSpPr>
        <p:spPr>
          <a:xfrm>
            <a:off x="6346689" y="5877272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87" name="TextBox 86"/>
          <p:cNvSpPr txBox="1"/>
          <p:nvPr/>
        </p:nvSpPr>
        <p:spPr>
          <a:xfrm>
            <a:off x="6598688" y="5877272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88" name="TextBox 87"/>
          <p:cNvSpPr txBox="1"/>
          <p:nvPr/>
        </p:nvSpPr>
        <p:spPr>
          <a:xfrm>
            <a:off x="6853666" y="5877272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89" name="TextBox 88"/>
          <p:cNvSpPr txBox="1"/>
          <p:nvPr/>
        </p:nvSpPr>
        <p:spPr>
          <a:xfrm>
            <a:off x="7111308" y="5877272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90" name="TextBox 89"/>
          <p:cNvSpPr txBox="1"/>
          <p:nvPr/>
        </p:nvSpPr>
        <p:spPr>
          <a:xfrm>
            <a:off x="7368949" y="5877272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91" name="TextBox 90"/>
          <p:cNvSpPr txBox="1"/>
          <p:nvPr/>
        </p:nvSpPr>
        <p:spPr>
          <a:xfrm>
            <a:off x="7626591" y="5877272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92" name="TextBox 91"/>
          <p:cNvSpPr txBox="1"/>
          <p:nvPr/>
        </p:nvSpPr>
        <p:spPr>
          <a:xfrm>
            <a:off x="7884233" y="5877272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93" name="TextBox 92"/>
          <p:cNvSpPr txBox="1"/>
          <p:nvPr/>
        </p:nvSpPr>
        <p:spPr>
          <a:xfrm>
            <a:off x="8136231" y="5877272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94" name="TextBox 93"/>
          <p:cNvSpPr txBox="1"/>
          <p:nvPr/>
        </p:nvSpPr>
        <p:spPr>
          <a:xfrm>
            <a:off x="8393873" y="5877272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95" name="TextBox 94"/>
          <p:cNvSpPr txBox="1"/>
          <p:nvPr/>
        </p:nvSpPr>
        <p:spPr>
          <a:xfrm>
            <a:off x="8645871" y="5877272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cxnSp>
        <p:nvCxnSpPr>
          <p:cNvPr id="97" name="Straight Arrow Connector 96"/>
          <p:cNvCxnSpPr/>
          <p:nvPr/>
        </p:nvCxnSpPr>
        <p:spPr>
          <a:xfrm>
            <a:off x="4572000" y="5482251"/>
            <a:ext cx="0" cy="2856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8483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Example of Rate Matched Block &amp; Cyclic </a:t>
            </a:r>
            <a:r>
              <a:rPr lang="en-GB" sz="2800" dirty="0" err="1" smtClean="0"/>
              <a:t>Subframe</a:t>
            </a:r>
            <a:r>
              <a:rPr lang="en-GB" sz="2800" dirty="0" smtClean="0"/>
              <a:t> Level Repetition (RV Cycling)</a:t>
            </a:r>
            <a:endParaRPr lang="en-GB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158410" y="119232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TB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3870378" y="176299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Coding</a:t>
            </a:r>
            <a:endParaRPr lang="en-GB" dirty="0"/>
          </a:p>
        </p:txBody>
      </p:sp>
      <p:cxnSp>
        <p:nvCxnSpPr>
          <p:cNvPr id="7" name="Straight Arrow Connector 6"/>
          <p:cNvCxnSpPr>
            <a:stCxn id="4" idx="2"/>
            <a:endCxn id="5" idx="0"/>
          </p:cNvCxnSpPr>
          <p:nvPr/>
        </p:nvCxnSpPr>
        <p:spPr>
          <a:xfrm>
            <a:off x="4482446" y="1561654"/>
            <a:ext cx="0" cy="2013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690358" y="2405595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Rate Match</a:t>
            </a:r>
            <a:endParaRPr lang="en-GB" dirty="0"/>
          </a:p>
        </p:txBody>
      </p:sp>
      <p:cxnSp>
        <p:nvCxnSpPr>
          <p:cNvPr id="13" name="Straight Arrow Connector 12"/>
          <p:cNvCxnSpPr>
            <a:stCxn id="5" idx="2"/>
            <a:endCxn id="11" idx="0"/>
          </p:cNvCxnSpPr>
          <p:nvPr/>
        </p:nvCxnSpPr>
        <p:spPr>
          <a:xfrm>
            <a:off x="4482446" y="2132325"/>
            <a:ext cx="0" cy="2732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010753" y="3387700"/>
            <a:ext cx="2655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6 subcarriers</a:t>
            </a:r>
          </a:p>
          <a:p>
            <a:r>
              <a:rPr lang="en-GB" sz="1400" dirty="0" smtClean="0"/>
              <a:t>Resource unit = 2 </a:t>
            </a:r>
            <a:r>
              <a:rPr lang="en-GB" sz="1400" dirty="0" err="1" smtClean="0"/>
              <a:t>subframes</a:t>
            </a:r>
            <a:endParaRPr lang="en-GB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3648930" y="3406864"/>
            <a:ext cx="324036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A</a:t>
            </a:r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3972966" y="3407236"/>
            <a:ext cx="324036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B</a:t>
            </a:r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4860032" y="3406864"/>
            <a:ext cx="324036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C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5184068" y="3407236"/>
            <a:ext cx="324036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D</a:t>
            </a:r>
            <a:endParaRPr lang="en-GB" dirty="0"/>
          </a:p>
        </p:txBody>
      </p:sp>
      <p:sp>
        <p:nvSpPr>
          <p:cNvPr id="20" name="Right Brace 19"/>
          <p:cNvSpPr/>
          <p:nvPr/>
        </p:nvSpPr>
        <p:spPr>
          <a:xfrm rot="5400000">
            <a:off x="3905604" y="3519522"/>
            <a:ext cx="134724" cy="64807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ight Brace 20"/>
          <p:cNvSpPr/>
          <p:nvPr/>
        </p:nvSpPr>
        <p:spPr>
          <a:xfrm rot="16200000" flipV="1">
            <a:off x="3896258" y="3006653"/>
            <a:ext cx="158985" cy="64218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4676074" y="3868923"/>
            <a:ext cx="11875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1 </a:t>
            </a:r>
            <a:r>
              <a:rPr lang="en-GB" sz="1400" dirty="0" err="1" smtClean="0"/>
              <a:t>subframe</a:t>
            </a:r>
            <a:endParaRPr lang="en-GB" sz="1400" dirty="0"/>
          </a:p>
        </p:txBody>
      </p:sp>
      <p:cxnSp>
        <p:nvCxnSpPr>
          <p:cNvPr id="24" name="Straight Arrow Connector 23"/>
          <p:cNvCxnSpPr>
            <a:stCxn id="11" idx="2"/>
          </p:cNvCxnSpPr>
          <p:nvPr/>
        </p:nvCxnSpPr>
        <p:spPr>
          <a:xfrm>
            <a:off x="4482446" y="2774927"/>
            <a:ext cx="0" cy="4123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17194" y="3932829"/>
            <a:ext cx="1512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1 Resource Unit</a:t>
            </a:r>
            <a:endParaRPr lang="en-GB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411760" y="3422046"/>
            <a:ext cx="12360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6 subcarriers</a:t>
            </a:r>
            <a:endParaRPr lang="en-GB" sz="1400" dirty="0"/>
          </a:p>
        </p:txBody>
      </p:sp>
      <p:sp>
        <p:nvSpPr>
          <p:cNvPr id="27" name="Left Brace 26"/>
          <p:cNvSpPr/>
          <p:nvPr/>
        </p:nvSpPr>
        <p:spPr>
          <a:xfrm>
            <a:off x="3541231" y="3406864"/>
            <a:ext cx="126157" cy="36735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ight Brace 27"/>
          <p:cNvSpPr/>
          <p:nvPr/>
        </p:nvSpPr>
        <p:spPr>
          <a:xfrm rot="5400000">
            <a:off x="3903689" y="4028635"/>
            <a:ext cx="134354" cy="65195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0" name="Straight Connector 29"/>
          <p:cNvCxnSpPr>
            <a:stCxn id="16" idx="1"/>
            <a:endCxn id="28" idx="2"/>
          </p:cNvCxnSpPr>
          <p:nvPr/>
        </p:nvCxnSpPr>
        <p:spPr>
          <a:xfrm flipH="1">
            <a:off x="3644890" y="3591530"/>
            <a:ext cx="4040" cy="69590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17" idx="3"/>
            <a:endCxn id="28" idx="0"/>
          </p:cNvCxnSpPr>
          <p:nvPr/>
        </p:nvCxnSpPr>
        <p:spPr>
          <a:xfrm flipH="1">
            <a:off x="4296843" y="3591902"/>
            <a:ext cx="159" cy="69553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527655" y="4410980"/>
            <a:ext cx="3131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Rate Matched Block</a:t>
            </a:r>
            <a:endParaRPr lang="en-GB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3528796" y="4819979"/>
            <a:ext cx="2105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Repetition (8×)</a:t>
            </a:r>
            <a:endParaRPr lang="en-GB" dirty="0"/>
          </a:p>
        </p:txBody>
      </p:sp>
      <p:cxnSp>
        <p:nvCxnSpPr>
          <p:cNvPr id="38" name="Straight Arrow Connector 37"/>
          <p:cNvCxnSpPr>
            <a:endCxn id="36" idx="0"/>
          </p:cNvCxnSpPr>
          <p:nvPr/>
        </p:nvCxnSpPr>
        <p:spPr>
          <a:xfrm>
            <a:off x="4581685" y="4628362"/>
            <a:ext cx="0" cy="1916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709451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967093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45" name="TextBox 44"/>
          <p:cNvSpPr txBox="1"/>
          <p:nvPr/>
        </p:nvSpPr>
        <p:spPr>
          <a:xfrm>
            <a:off x="1224735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46" name="TextBox 45"/>
          <p:cNvSpPr txBox="1"/>
          <p:nvPr/>
        </p:nvSpPr>
        <p:spPr>
          <a:xfrm>
            <a:off x="1482377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47" name="TextBox 46"/>
          <p:cNvSpPr txBox="1"/>
          <p:nvPr/>
        </p:nvSpPr>
        <p:spPr>
          <a:xfrm>
            <a:off x="1740018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48" name="TextBox 47"/>
          <p:cNvSpPr txBox="1"/>
          <p:nvPr/>
        </p:nvSpPr>
        <p:spPr>
          <a:xfrm>
            <a:off x="1992017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49" name="TextBox 48"/>
          <p:cNvSpPr txBox="1"/>
          <p:nvPr/>
        </p:nvSpPr>
        <p:spPr>
          <a:xfrm>
            <a:off x="2249658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50" name="TextBox 49"/>
          <p:cNvSpPr txBox="1"/>
          <p:nvPr/>
        </p:nvSpPr>
        <p:spPr>
          <a:xfrm>
            <a:off x="2501657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51" name="TextBox 50"/>
          <p:cNvSpPr txBox="1"/>
          <p:nvPr/>
        </p:nvSpPr>
        <p:spPr>
          <a:xfrm>
            <a:off x="2756635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52" name="TextBox 51"/>
          <p:cNvSpPr txBox="1"/>
          <p:nvPr/>
        </p:nvSpPr>
        <p:spPr>
          <a:xfrm>
            <a:off x="3014277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53" name="TextBox 52"/>
          <p:cNvSpPr txBox="1"/>
          <p:nvPr/>
        </p:nvSpPr>
        <p:spPr>
          <a:xfrm>
            <a:off x="3271918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54" name="TextBox 53"/>
          <p:cNvSpPr txBox="1"/>
          <p:nvPr/>
        </p:nvSpPr>
        <p:spPr>
          <a:xfrm>
            <a:off x="3529560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55" name="TextBox 54"/>
          <p:cNvSpPr txBox="1"/>
          <p:nvPr/>
        </p:nvSpPr>
        <p:spPr>
          <a:xfrm>
            <a:off x="3787202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56" name="TextBox 55"/>
          <p:cNvSpPr txBox="1"/>
          <p:nvPr/>
        </p:nvSpPr>
        <p:spPr>
          <a:xfrm>
            <a:off x="4039200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57" name="TextBox 56"/>
          <p:cNvSpPr txBox="1"/>
          <p:nvPr/>
        </p:nvSpPr>
        <p:spPr>
          <a:xfrm>
            <a:off x="4296842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58" name="TextBox 57"/>
          <p:cNvSpPr txBox="1"/>
          <p:nvPr/>
        </p:nvSpPr>
        <p:spPr>
          <a:xfrm>
            <a:off x="4548840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59" name="Right Brace 58"/>
          <p:cNvSpPr/>
          <p:nvPr/>
        </p:nvSpPr>
        <p:spPr>
          <a:xfrm rot="5400000">
            <a:off x="1649992" y="4808207"/>
            <a:ext cx="160870" cy="205241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60" name="TextBox 59"/>
          <p:cNvSpPr txBox="1"/>
          <p:nvPr/>
        </p:nvSpPr>
        <p:spPr>
          <a:xfrm>
            <a:off x="895888" y="4934781"/>
            <a:ext cx="586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Z=4</a:t>
            </a:r>
            <a:endParaRPr lang="en-GB" sz="1400" dirty="0"/>
          </a:p>
        </p:txBody>
      </p:sp>
      <p:sp>
        <p:nvSpPr>
          <p:cNvPr id="61" name="Right Brace 60"/>
          <p:cNvSpPr/>
          <p:nvPr/>
        </p:nvSpPr>
        <p:spPr>
          <a:xfrm rot="5400000" flipH="1" flipV="1">
            <a:off x="1150050" y="4797105"/>
            <a:ext cx="134354" cy="102601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62" name="TextBox 61"/>
          <p:cNvSpPr txBox="1"/>
          <p:nvPr/>
        </p:nvSpPr>
        <p:spPr>
          <a:xfrm>
            <a:off x="1224735" y="5914849"/>
            <a:ext cx="904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RV1</a:t>
            </a:r>
            <a:endParaRPr lang="en-GB" sz="1400" dirty="0"/>
          </a:p>
        </p:txBody>
      </p:sp>
      <p:sp>
        <p:nvSpPr>
          <p:cNvPr id="80" name="TextBox 79"/>
          <p:cNvSpPr txBox="1"/>
          <p:nvPr/>
        </p:nvSpPr>
        <p:spPr>
          <a:xfrm>
            <a:off x="4806482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81" name="TextBox 80"/>
          <p:cNvSpPr txBox="1"/>
          <p:nvPr/>
        </p:nvSpPr>
        <p:spPr>
          <a:xfrm>
            <a:off x="5064124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82" name="TextBox 81"/>
          <p:cNvSpPr txBox="1"/>
          <p:nvPr/>
        </p:nvSpPr>
        <p:spPr>
          <a:xfrm>
            <a:off x="5321766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83" name="TextBox 82"/>
          <p:cNvSpPr txBox="1"/>
          <p:nvPr/>
        </p:nvSpPr>
        <p:spPr>
          <a:xfrm>
            <a:off x="5579408" y="5384270"/>
            <a:ext cx="257642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A</a:t>
            </a:r>
            <a:endParaRPr lang="en-GB" sz="1400" dirty="0"/>
          </a:p>
        </p:txBody>
      </p:sp>
      <p:sp>
        <p:nvSpPr>
          <p:cNvPr id="84" name="TextBox 83"/>
          <p:cNvSpPr txBox="1"/>
          <p:nvPr/>
        </p:nvSpPr>
        <p:spPr>
          <a:xfrm>
            <a:off x="5837049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85" name="TextBox 84"/>
          <p:cNvSpPr txBox="1"/>
          <p:nvPr/>
        </p:nvSpPr>
        <p:spPr>
          <a:xfrm>
            <a:off x="6089048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86" name="TextBox 85"/>
          <p:cNvSpPr txBox="1"/>
          <p:nvPr/>
        </p:nvSpPr>
        <p:spPr>
          <a:xfrm>
            <a:off x="6346689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87" name="TextBox 86"/>
          <p:cNvSpPr txBox="1"/>
          <p:nvPr/>
        </p:nvSpPr>
        <p:spPr>
          <a:xfrm>
            <a:off x="6598688" y="5384270"/>
            <a:ext cx="257642" cy="30777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B</a:t>
            </a:r>
            <a:endParaRPr lang="en-GB" sz="1400" dirty="0"/>
          </a:p>
        </p:txBody>
      </p:sp>
      <p:sp>
        <p:nvSpPr>
          <p:cNvPr id="88" name="TextBox 87"/>
          <p:cNvSpPr txBox="1"/>
          <p:nvPr/>
        </p:nvSpPr>
        <p:spPr>
          <a:xfrm>
            <a:off x="6853666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89" name="TextBox 88"/>
          <p:cNvSpPr txBox="1"/>
          <p:nvPr/>
        </p:nvSpPr>
        <p:spPr>
          <a:xfrm>
            <a:off x="7111308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90" name="TextBox 89"/>
          <p:cNvSpPr txBox="1"/>
          <p:nvPr/>
        </p:nvSpPr>
        <p:spPr>
          <a:xfrm>
            <a:off x="7368949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91" name="TextBox 90"/>
          <p:cNvSpPr txBox="1"/>
          <p:nvPr/>
        </p:nvSpPr>
        <p:spPr>
          <a:xfrm>
            <a:off x="7626591" y="5384270"/>
            <a:ext cx="257642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C</a:t>
            </a:r>
            <a:endParaRPr lang="en-GB" sz="1400" dirty="0"/>
          </a:p>
        </p:txBody>
      </p:sp>
      <p:sp>
        <p:nvSpPr>
          <p:cNvPr id="92" name="TextBox 91"/>
          <p:cNvSpPr txBox="1"/>
          <p:nvPr/>
        </p:nvSpPr>
        <p:spPr>
          <a:xfrm>
            <a:off x="7884233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93" name="TextBox 92"/>
          <p:cNvSpPr txBox="1"/>
          <p:nvPr/>
        </p:nvSpPr>
        <p:spPr>
          <a:xfrm>
            <a:off x="8136231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94" name="TextBox 93"/>
          <p:cNvSpPr txBox="1"/>
          <p:nvPr/>
        </p:nvSpPr>
        <p:spPr>
          <a:xfrm>
            <a:off x="8393873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sp>
        <p:nvSpPr>
          <p:cNvPr id="95" name="TextBox 94"/>
          <p:cNvSpPr txBox="1"/>
          <p:nvPr/>
        </p:nvSpPr>
        <p:spPr>
          <a:xfrm>
            <a:off x="8645871" y="5384270"/>
            <a:ext cx="257642" cy="307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D</a:t>
            </a:r>
            <a:endParaRPr lang="en-GB" sz="1400" dirty="0"/>
          </a:p>
        </p:txBody>
      </p:sp>
      <p:cxnSp>
        <p:nvCxnSpPr>
          <p:cNvPr id="97" name="Straight Arrow Connector 96"/>
          <p:cNvCxnSpPr/>
          <p:nvPr/>
        </p:nvCxnSpPr>
        <p:spPr>
          <a:xfrm>
            <a:off x="4572000" y="4989249"/>
            <a:ext cx="0" cy="2856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ight Brace 77"/>
          <p:cNvSpPr/>
          <p:nvPr/>
        </p:nvSpPr>
        <p:spPr>
          <a:xfrm rot="5400000">
            <a:off x="5281403" y="3691048"/>
            <a:ext cx="135096" cy="31830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Right Brace 78"/>
          <p:cNvSpPr/>
          <p:nvPr/>
        </p:nvSpPr>
        <p:spPr>
          <a:xfrm rot="16200000" flipV="1">
            <a:off x="5091916" y="3017769"/>
            <a:ext cx="158985" cy="64218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6" name="TextBox 95"/>
          <p:cNvSpPr txBox="1"/>
          <p:nvPr/>
        </p:nvSpPr>
        <p:spPr>
          <a:xfrm>
            <a:off x="3361333" y="2990724"/>
            <a:ext cx="11875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RV1</a:t>
            </a:r>
            <a:endParaRPr lang="en-GB" sz="1400" dirty="0"/>
          </a:p>
        </p:txBody>
      </p:sp>
      <p:sp>
        <p:nvSpPr>
          <p:cNvPr id="98" name="TextBox 97"/>
          <p:cNvSpPr txBox="1"/>
          <p:nvPr/>
        </p:nvSpPr>
        <p:spPr>
          <a:xfrm>
            <a:off x="4599191" y="3013494"/>
            <a:ext cx="11875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RV2</a:t>
            </a:r>
            <a:endParaRPr lang="en-GB" sz="1400" dirty="0"/>
          </a:p>
        </p:txBody>
      </p:sp>
      <p:sp>
        <p:nvSpPr>
          <p:cNvPr id="99" name="Right Brace 98"/>
          <p:cNvSpPr/>
          <p:nvPr/>
        </p:nvSpPr>
        <p:spPr>
          <a:xfrm rot="5400000">
            <a:off x="3706767" y="4817217"/>
            <a:ext cx="160870" cy="205241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00" name="TextBox 99"/>
          <p:cNvSpPr txBox="1"/>
          <p:nvPr/>
        </p:nvSpPr>
        <p:spPr>
          <a:xfrm>
            <a:off x="3335094" y="5994800"/>
            <a:ext cx="904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RV2</a:t>
            </a:r>
            <a:endParaRPr lang="en-GB" sz="1400" dirty="0"/>
          </a:p>
        </p:txBody>
      </p:sp>
      <p:sp>
        <p:nvSpPr>
          <p:cNvPr id="101" name="Right Brace 100"/>
          <p:cNvSpPr/>
          <p:nvPr/>
        </p:nvSpPr>
        <p:spPr>
          <a:xfrm rot="5400000">
            <a:off x="5758561" y="4817218"/>
            <a:ext cx="160870" cy="205241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02" name="Right Brace 101"/>
          <p:cNvSpPr/>
          <p:nvPr/>
        </p:nvSpPr>
        <p:spPr>
          <a:xfrm rot="5400000">
            <a:off x="7819262" y="4808208"/>
            <a:ext cx="160870" cy="205241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03" name="TextBox 102"/>
          <p:cNvSpPr txBox="1"/>
          <p:nvPr/>
        </p:nvSpPr>
        <p:spPr>
          <a:xfrm>
            <a:off x="5384941" y="5994799"/>
            <a:ext cx="904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RV1</a:t>
            </a:r>
            <a:endParaRPr lang="en-GB" sz="1400" dirty="0"/>
          </a:p>
        </p:txBody>
      </p:sp>
      <p:sp>
        <p:nvSpPr>
          <p:cNvPr id="104" name="TextBox 103"/>
          <p:cNvSpPr txBox="1"/>
          <p:nvPr/>
        </p:nvSpPr>
        <p:spPr>
          <a:xfrm>
            <a:off x="7432125" y="5994798"/>
            <a:ext cx="904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RV2</a:t>
            </a:r>
            <a:endParaRPr lang="en-GB" sz="1400" dirty="0"/>
          </a:p>
        </p:txBody>
      </p:sp>
      <p:sp>
        <p:nvSpPr>
          <p:cNvPr id="73" name="Right Brace 72"/>
          <p:cNvSpPr/>
          <p:nvPr/>
        </p:nvSpPr>
        <p:spPr>
          <a:xfrm rot="5400000">
            <a:off x="2628497" y="4313590"/>
            <a:ext cx="260683" cy="409528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74" name="TextBox 73"/>
          <p:cNvSpPr txBox="1"/>
          <p:nvPr/>
        </p:nvSpPr>
        <p:spPr>
          <a:xfrm>
            <a:off x="2304526" y="6419891"/>
            <a:ext cx="904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1 cycle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642985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7209</TotalTime>
  <Words>364</Words>
  <Application>Microsoft Office PowerPoint</Application>
  <PresentationFormat>On-screen Show (4:3)</PresentationFormat>
  <Paragraphs>124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ＭＳ Ｐゴシック</vt:lpstr>
      <vt:lpstr>宋体</vt:lpstr>
      <vt:lpstr>Arial</vt:lpstr>
      <vt:lpstr>Calibri</vt:lpstr>
      <vt:lpstr>Office Theme</vt:lpstr>
      <vt:lpstr>WF on PUSCH &amp; PDSCH Repetitions</vt:lpstr>
      <vt:lpstr>Proposal 1</vt:lpstr>
      <vt:lpstr>Proposal 2</vt:lpstr>
      <vt:lpstr>Example of Rate Matched Block &amp; Cyclic Subframe Level Repetition (No RV Cycling)</vt:lpstr>
      <vt:lpstr>Example of Rate Matched Block &amp; Cyclic Subframe Level Repetition (RV Cycling)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NB-PDCCH for NB-IoT</dc:title>
  <dc:creator>Sony</dc:creator>
  <cp:lastModifiedBy>Shin Horng Wong</cp:lastModifiedBy>
  <cp:revision>505</cp:revision>
  <dcterms:created xsi:type="dcterms:W3CDTF">2014-10-08T06:45:16Z</dcterms:created>
  <dcterms:modified xsi:type="dcterms:W3CDTF">2016-02-17T17:06:30Z</dcterms:modified>
</cp:coreProperties>
</file>