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8" r:id="rId3"/>
    <p:sldId id="263" r:id="rId4"/>
    <p:sldId id="259" r:id="rId5"/>
    <p:sldId id="262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65" autoAdjust="0"/>
    <p:restoredTop sz="94660"/>
  </p:normalViewPr>
  <p:slideViewPr>
    <p:cSldViewPr>
      <p:cViewPr varScale="1">
        <p:scale>
          <a:sx n="66" d="100"/>
          <a:sy n="66" d="100"/>
        </p:scale>
        <p:origin x="-150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82BE05-63F5-46B6-A36E-2C47C0C0F8B1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E06F04-829D-4D00-848C-D94820C4992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2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3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4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3E1866-6ABF-4414-AFB5-B91146A1FA19}" type="slidenum">
              <a:rPr lang="en-GB" smtClean="0"/>
              <a:pPr/>
              <a:t>5</a:t>
            </a:fld>
            <a:endParaRPr lang="en-GB" dirty="0"/>
          </a:p>
        </p:txBody>
      </p:sp>
    </p:spTree>
    <p:extLst>
      <p:ext uri="{BB962C8B-B14F-4D97-AF65-F5344CB8AC3E}">
        <p14:creationId xmlns="" xmlns:p14="http://schemas.microsoft.com/office/powerpoint/2010/main" val="37176279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1AB975-BB31-4516-BE29-7986D747F377}" type="datetimeFigureOut">
              <a:rPr lang="en-US" smtClean="0"/>
              <a:pPr/>
              <a:t>10/22/2015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47C6E-2D41-4D9F-9E6C-9CAA4DC9250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05828" y="234885"/>
            <a:ext cx="7671372" cy="854175"/>
          </a:xfrm>
        </p:spPr>
        <p:txBody>
          <a:bodyPr/>
          <a:lstStyle/>
          <a:p>
            <a:pPr lvl="0"/>
            <a:r>
              <a:rPr lang="en-GB" sz="1600" dirty="0" smtClean="0"/>
              <a:t>3GPP SA2 #111	</a:t>
            </a:r>
            <a:r>
              <a:rPr lang="en-GB" sz="1600" dirty="0" smtClean="0"/>
              <a:t>S2-153636 rev of </a:t>
            </a:r>
            <a:r>
              <a:rPr lang="en-GB" sz="1600" dirty="0" smtClean="0"/>
              <a:t>S2-153604 </a:t>
            </a:r>
            <a:r>
              <a:rPr lang="en-GB" sz="1600" dirty="0" smtClean="0"/>
              <a:t>rev of S2-1536043 rev of S2-153599 rev </a:t>
            </a:r>
            <a:r>
              <a:rPr lang="en-GB" sz="1600" dirty="0" smtClean="0"/>
              <a:t>		of </a:t>
            </a:r>
            <a:r>
              <a:rPr lang="en-GB" sz="1600" dirty="0" smtClean="0"/>
              <a:t>S2-153547</a:t>
            </a:r>
            <a:br>
              <a:rPr lang="en-GB" sz="1600" dirty="0" smtClean="0"/>
            </a:br>
            <a:r>
              <a:rPr lang="en-GB" sz="1600" dirty="0" smtClean="0"/>
              <a:t> </a:t>
            </a:r>
            <a:br>
              <a:rPr lang="en-GB" sz="1600" dirty="0" smtClean="0"/>
            </a:br>
            <a:r>
              <a:rPr lang="en-GB" sz="1600" dirty="0" smtClean="0"/>
              <a:t>19-23/10/2015	Chengdu, China </a:t>
            </a:r>
            <a:endParaRPr lang="en-GB" sz="1600" dirty="0"/>
          </a:p>
        </p:txBody>
      </p:sp>
      <p:sp>
        <p:nvSpPr>
          <p:cNvPr id="5" name="Title 2"/>
          <p:cNvSpPr>
            <a:spLocks noGrp="1"/>
          </p:cNvSpPr>
          <p:nvPr>
            <p:ph type="ctrTitle"/>
          </p:nvPr>
        </p:nvSpPr>
        <p:spPr>
          <a:xfrm>
            <a:off x="2590800" y="2590800"/>
            <a:ext cx="3810363" cy="1393833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Way forward on </a:t>
            </a:r>
            <a:r>
              <a:rPr lang="en-US" dirty="0" err="1" smtClean="0"/>
              <a:t>CIoT</a:t>
            </a:r>
            <a:r>
              <a:rPr lang="en-US" dirty="0" smtClean="0"/>
              <a:t> architecture </a:t>
            </a:r>
            <a:r>
              <a:rPr lang="en-US" dirty="0" smtClean="0"/>
              <a:t>design </a:t>
            </a:r>
            <a:r>
              <a:rPr lang="en-US" dirty="0" smtClean="0">
                <a:solidFill>
                  <a:srgbClr val="002060"/>
                </a:solidFill>
              </a:rPr>
              <a:t>for NB-</a:t>
            </a:r>
            <a:r>
              <a:rPr lang="en-US" dirty="0" err="1" smtClean="0">
                <a:solidFill>
                  <a:srgbClr val="002060"/>
                </a:solidFill>
              </a:rPr>
              <a:t>IoT</a:t>
            </a:r>
            <a:endParaRPr lang="en-US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/>
          <a:lstStyle/>
          <a:p>
            <a:r>
              <a:rPr lang="en-GB" dirty="0" smtClean="0"/>
              <a:t>Contents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b="1" dirty="0" smtClean="0"/>
              <a:t>Agreed working assumption on </a:t>
            </a:r>
            <a:r>
              <a:rPr lang="en-GB" sz="2000" b="1" dirty="0" smtClean="0"/>
              <a:t>NB-</a:t>
            </a:r>
            <a:r>
              <a:rPr lang="en-GB" sz="2000" b="1" dirty="0" err="1" smtClean="0"/>
              <a:t>IoT</a:t>
            </a:r>
            <a:r>
              <a:rPr lang="en-GB" sz="2000" b="1" dirty="0" smtClean="0"/>
              <a:t> architecture</a:t>
            </a:r>
          </a:p>
          <a:p>
            <a:r>
              <a:rPr lang="en-GB" sz="2000" b="1" dirty="0" smtClean="0"/>
              <a:t>Agreements </a:t>
            </a:r>
            <a:r>
              <a:rPr lang="en-GB" sz="2000" b="1" dirty="0" smtClean="0"/>
              <a:t>for the </a:t>
            </a:r>
            <a:r>
              <a:rPr lang="en-GB" sz="2000" b="1" dirty="0" smtClean="0"/>
              <a:t>NB-</a:t>
            </a:r>
            <a:r>
              <a:rPr lang="en-GB" sz="2000" b="1" dirty="0" err="1" smtClean="0"/>
              <a:t>IoT</a:t>
            </a:r>
            <a:r>
              <a:rPr lang="en-GB" sz="2000" b="1" dirty="0" smtClean="0"/>
              <a:t> architecture</a:t>
            </a:r>
            <a:r>
              <a:rPr lang="en-GB" sz="2000" dirty="0" smtClean="0"/>
              <a:t>				</a:t>
            </a:r>
            <a:endParaRPr lang="en-GB" sz="2000" i="1" dirty="0" smtClean="0">
              <a:solidFill>
                <a:srgbClr val="007C92"/>
              </a:solidFill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22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9274125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33400" y="685800"/>
            <a:ext cx="7354888" cy="1042967"/>
          </a:xfrm>
        </p:spPr>
        <p:txBody>
          <a:bodyPr>
            <a:noAutofit/>
          </a:bodyPr>
          <a:lstStyle/>
          <a:p>
            <a:r>
              <a:rPr lang="en-GB" dirty="0" smtClean="0"/>
              <a:t>Agreed working assumption on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 </a:t>
            </a:r>
            <a:r>
              <a:rPr lang="en-GB" dirty="0" smtClean="0"/>
              <a:t>architecture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 smtClean="0"/>
          </a:p>
          <a:p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22 October 2015</a:t>
            </a:fld>
            <a:endParaRPr lang="en-GB"/>
          </a:p>
        </p:txBody>
      </p:sp>
      <p:sp>
        <p:nvSpPr>
          <p:cNvPr id="7" name="Content Placeholder 14"/>
          <p:cNvSpPr txBox="1">
            <a:spLocks/>
          </p:cNvSpPr>
          <p:nvPr/>
        </p:nvSpPr>
        <p:spPr>
          <a:xfrm>
            <a:off x="381000" y="2438401"/>
            <a:ext cx="8458200" cy="2209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marL="180975" indent="-180975" algn="l" defTabSz="914400" rtl="0" eaLnBrk="1" latinLnBrk="0" hangingPunct="1">
              <a:spcBef>
                <a:spcPts val="0"/>
              </a:spcBef>
              <a:spcAft>
                <a:spcPts val="600"/>
              </a:spcAft>
              <a:buClr>
                <a:schemeClr val="accent1"/>
              </a:buClr>
              <a:buFont typeface="Arial" pitchFamily="34" charset="0"/>
              <a:buChar char="•"/>
              <a:defRPr lang="en-US" sz="18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1pPr>
            <a:lvl2pPr marL="447675" indent="-180975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2pPr>
            <a:lvl3pPr marL="714375" indent="-171450" algn="l" defTabSz="914400" rtl="0" eaLnBrk="1" latinLnBrk="0" hangingPunct="1"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Calibri" pitchFamily="34" charset="0"/>
              <a:buChar char="–"/>
              <a:defRPr lang="en-US" sz="1400" kern="1200" dirty="0" smtClean="0">
                <a:solidFill>
                  <a:schemeClr val="tx1"/>
                </a:solidFill>
                <a:latin typeface="Vodafone Rg" pitchFamily="34" charset="0"/>
                <a:ea typeface="+mn-ea"/>
                <a:cs typeface="+mn-cs"/>
              </a:defRPr>
            </a:lvl3pPr>
            <a:lvl4pPr marL="809625" indent="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14425" indent="-123825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Calibri" pitchFamily="34" charset="0"/>
              <a:buChar char="–"/>
              <a:defRPr sz="12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Solution </a:t>
            </a:r>
            <a:r>
              <a:rPr lang="en-GB" b="1" dirty="0"/>
              <a:t>2 </a:t>
            </a:r>
            <a:r>
              <a:rPr lang="en-GB" b="1" dirty="0" smtClean="0"/>
              <a:t>from TR 23.720 is </a:t>
            </a:r>
            <a:r>
              <a:rPr lang="en-GB" b="1" dirty="0"/>
              <a:t>a mandatory feature for UE and Network and </a:t>
            </a:r>
            <a:r>
              <a:rPr lang="en-GB" b="1" dirty="0" smtClean="0"/>
              <a:t>solution 18 </a:t>
            </a:r>
            <a:r>
              <a:rPr lang="en-GB" b="1" dirty="0"/>
              <a:t>is an optional </a:t>
            </a:r>
            <a:r>
              <a:rPr lang="en-GB" b="1" dirty="0" smtClean="0"/>
              <a:t>feature.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503474615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924800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Agreements for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(1</a:t>
            </a:r>
            <a:r>
              <a:rPr lang="en-GB" dirty="0" smtClean="0"/>
              <a:t>)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>
          <a:xfrm>
            <a:off x="457199" y="1447800"/>
            <a:ext cx="7810718" cy="4764618"/>
          </a:xfrm>
        </p:spPr>
        <p:txBody>
          <a:bodyPr>
            <a:normAutofit fontScale="70000" lnSpcReduction="20000"/>
          </a:bodyPr>
          <a:lstStyle/>
          <a:p>
            <a:pPr marL="342900" indent="-342900">
              <a:buFont typeface="+mj-lt"/>
              <a:buAutoNum type="arabicPeriod"/>
            </a:pPr>
            <a:r>
              <a:rPr lang="en-GB" dirty="0"/>
              <a:t>R13 should </a:t>
            </a:r>
            <a:r>
              <a:rPr lang="en-GB" dirty="0" smtClean="0">
                <a:solidFill>
                  <a:srgbClr val="002060"/>
                </a:solidFill>
              </a:rPr>
              <a:t>also</a:t>
            </a:r>
            <a:r>
              <a:rPr lang="en-GB" dirty="0" smtClean="0"/>
              <a:t> support </a:t>
            </a:r>
            <a:r>
              <a:rPr lang="en-GB" dirty="0"/>
              <a:t>a non-IP </a:t>
            </a:r>
            <a:r>
              <a:rPr lang="en-GB" dirty="0" smtClean="0"/>
              <a:t>bearer/transport service </a:t>
            </a:r>
            <a:r>
              <a:rPr lang="en-GB" i="1" dirty="0"/>
              <a:t/>
            </a:r>
            <a:br>
              <a:rPr lang="en-GB" i="1" dirty="0"/>
            </a:br>
            <a:endParaRPr lang="en-GB" i="1" dirty="0"/>
          </a:p>
          <a:p>
            <a:pPr marL="342900" indent="-342900">
              <a:buFont typeface="+mj-lt"/>
              <a:buAutoNum type="arabicPeriod"/>
            </a:pPr>
            <a:r>
              <a:rPr lang="en-GB" dirty="0" smtClean="0"/>
              <a:t>SMS needs to be supported in battery efficient manner on NB-</a:t>
            </a:r>
            <a:r>
              <a:rPr lang="en-GB" dirty="0" err="1" smtClean="0"/>
              <a:t>IoT</a:t>
            </a: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>- avoid establishment of DRBs when sending/receiving SMS</a:t>
            </a:r>
            <a:br>
              <a:rPr lang="en-GB" dirty="0" smtClean="0"/>
            </a:br>
            <a:r>
              <a:rPr lang="en-GB" dirty="0" smtClean="0"/>
              <a:t>- e.g. move to 2 radio interface messages (rather than 4) per SMS.</a:t>
            </a:r>
            <a:br>
              <a:rPr lang="en-GB" dirty="0" smtClean="0"/>
            </a:br>
            <a:endParaRPr lang="en-GB" dirty="0" smtClean="0"/>
          </a:p>
          <a:p>
            <a:pPr>
              <a:buFont typeface="+mj-lt"/>
              <a:buAutoNum type="arabicPeriod"/>
            </a:pPr>
            <a:r>
              <a:rPr lang="en-GB" dirty="0" smtClean="0"/>
              <a:t>The specifications shall support that the NB-</a:t>
            </a:r>
            <a:r>
              <a:rPr lang="en-GB" dirty="0" err="1" smtClean="0"/>
              <a:t>IoT</a:t>
            </a:r>
            <a:r>
              <a:rPr lang="en-GB" dirty="0" smtClean="0"/>
              <a:t> control plane node CAN be physically separate from the legacy MME.</a:t>
            </a:r>
            <a:br>
              <a:rPr lang="en-GB" dirty="0" smtClean="0"/>
            </a:br>
            <a:r>
              <a:rPr lang="en-GB" dirty="0" smtClean="0"/>
              <a:t>- this does NOT preclude implementations where they are co-located or in the same node.</a:t>
            </a:r>
          </a:p>
          <a:p>
            <a:pPr marL="342900" indent="-342900">
              <a:buNone/>
            </a:pPr>
            <a:r>
              <a:rPr lang="en-GB" strike="sngStrike" dirty="0" smtClean="0">
                <a:solidFill>
                  <a:srgbClr val="FF0000"/>
                </a:solidFill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22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980130390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273599"/>
            <a:ext cx="7354888" cy="1042967"/>
          </a:xfrm>
        </p:spPr>
        <p:txBody>
          <a:bodyPr>
            <a:normAutofit/>
          </a:bodyPr>
          <a:lstStyle/>
          <a:p>
            <a:r>
              <a:rPr lang="en-GB" dirty="0" smtClean="0"/>
              <a:t>Agreement on </a:t>
            </a:r>
            <a:r>
              <a:rPr lang="en-GB" dirty="0" smtClean="0"/>
              <a:t>NB-</a:t>
            </a:r>
            <a:r>
              <a:rPr lang="en-GB" dirty="0" err="1" smtClean="0"/>
              <a:t>IoT</a:t>
            </a:r>
            <a:r>
              <a:rPr lang="en-GB" dirty="0" smtClean="0"/>
              <a:t>(2</a:t>
            </a:r>
            <a:r>
              <a:rPr lang="en-GB" dirty="0" smtClean="0"/>
              <a:t>) </a:t>
            </a:r>
            <a:endParaRPr lang="en-GB" dirty="0"/>
          </a:p>
        </p:txBody>
      </p:sp>
      <p:sp>
        <p:nvSpPr>
          <p:cNvPr id="15" name="Content Placeholder 14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514350" indent="-514350">
              <a:buNone/>
            </a:pPr>
            <a:r>
              <a:rPr lang="en-GB" dirty="0" smtClean="0"/>
              <a:t>4.	Attach without activating a Bearer Service is  permitted </a:t>
            </a:r>
            <a:br>
              <a:rPr lang="en-GB" dirty="0" smtClean="0"/>
            </a:br>
            <a:r>
              <a:rPr lang="en-GB" dirty="0" smtClean="0"/>
              <a:t>- e.g. EMM only attach without any ESM signalling (as possible in 2G and 3G).</a:t>
            </a:r>
            <a:br>
              <a:rPr lang="en-GB" dirty="0" smtClean="0"/>
            </a:br>
            <a:r>
              <a:rPr lang="en-GB" dirty="0" smtClean="0"/>
              <a:t>- i.e. Attach without allocating any PDN/Serving GW</a:t>
            </a:r>
            <a:br>
              <a:rPr lang="en-GB" dirty="0" smtClean="0"/>
            </a:br>
            <a:r>
              <a:rPr lang="en-GB" dirty="0" smtClean="0"/>
              <a:t>- i.e. different to </a:t>
            </a:r>
            <a:r>
              <a:rPr lang="en-GB" dirty="0" err="1"/>
              <a:t>R</a:t>
            </a:r>
            <a:r>
              <a:rPr lang="en-GB" dirty="0" err="1" smtClean="0"/>
              <a:t>el</a:t>
            </a:r>
            <a:r>
              <a:rPr lang="en-GB" dirty="0" smtClean="0"/>
              <a:t> 8 LTE (where PDN/bearer activation is mandatory)</a:t>
            </a:r>
            <a:endParaRPr lang="en-GB" strike="sngStrike" dirty="0" smtClean="0"/>
          </a:p>
          <a:p>
            <a:pPr marL="342900" indent="-342900">
              <a:buNone/>
            </a:pPr>
            <a:r>
              <a:rPr lang="en-GB" dirty="0" smtClean="0"/>
              <a:t>	- a Bearer Service may be activated any time after Attach</a:t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strike="sngStrike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GB" dirty="0" smtClean="0"/>
              <a:t/>
            </a:r>
            <a:br>
              <a:rPr lang="en-GB" dirty="0" smtClean="0"/>
            </a:br>
            <a:r>
              <a:rPr lang="en-GB" dirty="0" smtClean="0"/>
              <a:t/>
            </a:r>
            <a:br>
              <a:rPr lang="en-GB" dirty="0" smtClean="0"/>
            </a:br>
            <a:endParaRPr lang="en-GB" dirty="0" smtClean="0"/>
          </a:p>
          <a:p>
            <a:pPr marL="342900" indent="-342900">
              <a:buFont typeface="+mj-lt"/>
              <a:buAutoNum type="arabicPeriod" startAt="8"/>
            </a:pPr>
            <a:endParaRPr lang="en-GB" dirty="0" smtClean="0"/>
          </a:p>
          <a:p>
            <a:endParaRPr lang="en-GB" dirty="0" smtClean="0"/>
          </a:p>
          <a:p>
            <a:pPr marL="266700" lvl="1" indent="0">
              <a:buNone/>
            </a:pPr>
            <a:endParaRPr lang="en-GB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72A83A2B-3358-44F8-83A0-4598795D8FB5}" type="slidenum">
              <a:rPr lang="en-GB" smtClean="0"/>
              <a:pPr/>
              <a:t>5</a:t>
            </a:fld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8E097323-9310-4948-8DEA-E80EC909587F}" type="datetime3">
              <a:rPr lang="en-US" smtClean="0"/>
              <a:pPr/>
              <a:t>22 October 2015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714451416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81</Words>
  <Application>Microsoft Office PowerPoint</Application>
  <PresentationFormat>On-screen Show (4:3)</PresentationFormat>
  <Paragraphs>31</Paragraphs>
  <Slides>5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Office Theme</vt:lpstr>
      <vt:lpstr>Way forward on CIoT architecture design for NB-IoT</vt:lpstr>
      <vt:lpstr>Contents</vt:lpstr>
      <vt:lpstr>Agreed working assumption on NB-IoT architecture</vt:lpstr>
      <vt:lpstr>Agreements for NB-IoT(1)</vt:lpstr>
      <vt:lpstr>Agreement on NB-IoT(2) </vt:lpstr>
    </vt:vector>
  </TitlesOfParts>
  <Company>Huawei Technologies Co.,Ltd.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CIoT architecture design</dc:title>
  <dc:creator>Frank</dc:creator>
  <cp:lastModifiedBy>Frank</cp:lastModifiedBy>
  <cp:revision>31</cp:revision>
  <dcterms:created xsi:type="dcterms:W3CDTF">2015-10-21T05:28:17Z</dcterms:created>
  <dcterms:modified xsi:type="dcterms:W3CDTF">2015-10-22T08:30:56Z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sflag">
    <vt:lpwstr>1445496467</vt:lpwstr>
  </property>
</Properties>
</file>