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3" r:id="rId3"/>
    <p:sldId id="264" r:id="rId4"/>
    <p:sldId id="266" r:id="rId5"/>
    <p:sldId id="26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082" autoAdjust="0"/>
    <p:restoredTop sz="85393" autoAdjust="0"/>
  </p:normalViewPr>
  <p:slideViewPr>
    <p:cSldViewPr>
      <p:cViewPr>
        <p:scale>
          <a:sx n="90" d="100"/>
          <a:sy n="90" d="100"/>
        </p:scale>
        <p:origin x="444" y="-10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64332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PUSCH and PDSCH resource allocation </a:t>
            </a:r>
            <a:r>
              <a:rPr lang="en-US" altLang="ja-JP" sz="4000" dirty="0" smtClean="0"/>
              <a:t>schemes   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2088232"/>
          </a:xfrm>
          <a:ln>
            <a:noFill/>
          </a:ln>
        </p:spPr>
        <p:txBody>
          <a:bodyPr>
            <a:noAutofit/>
          </a:bodyPr>
          <a:lstStyle/>
          <a:p>
            <a:r>
              <a:rPr lang="en-GB" b="1" dirty="0">
                <a:solidFill>
                  <a:schemeClr val="tx1"/>
                </a:solidFill>
              </a:rPr>
              <a:t>NEC</a:t>
            </a:r>
            <a:r>
              <a:rPr lang="en-GB" b="1" dirty="0" smtClean="0">
                <a:solidFill>
                  <a:schemeClr val="tx1"/>
                </a:solidFill>
              </a:rPr>
              <a:t>,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 smtClean="0"/>
              <a:t>3GPP TSG RAN WG1 Meeting #83</a:t>
            </a:r>
            <a:endParaRPr lang="ja-JP" altLang="ja-JP" b="1" dirty="0" smtClean="0"/>
          </a:p>
          <a:p>
            <a:r>
              <a:rPr lang="en-US" b="1" dirty="0" smtClean="0"/>
              <a:t>Anaheim</a:t>
            </a:r>
            <a:r>
              <a:rPr lang="en-US" b="1" dirty="0"/>
              <a:t>, USA, 15</a:t>
            </a:r>
            <a:r>
              <a:rPr lang="en-US" b="1" baseline="30000" dirty="0"/>
              <a:t>th</a:t>
            </a:r>
            <a:r>
              <a:rPr lang="en-US" b="1" dirty="0"/>
              <a:t> - 22</a:t>
            </a:r>
            <a:r>
              <a:rPr lang="en-US" b="1" baseline="30000" dirty="0"/>
              <a:t>th</a:t>
            </a:r>
            <a:r>
              <a:rPr lang="en-US" b="1" dirty="0"/>
              <a:t> November 2015</a:t>
            </a:r>
            <a:endParaRPr lang="en-GB" b="1" dirty="0"/>
          </a:p>
          <a:p>
            <a:r>
              <a:rPr lang="en-GB" altLang="ja-JP" b="1" dirty="0" smtClean="0"/>
              <a:t>Agenda </a:t>
            </a:r>
            <a:r>
              <a:rPr lang="en-GB" altLang="ja-JP" b="1" dirty="0"/>
              <a:t>Item: </a:t>
            </a:r>
            <a:r>
              <a:rPr lang="en-GB" altLang="ja-JP" b="1" dirty="0" smtClean="0"/>
              <a:t>7.2.1.2</a:t>
            </a:r>
            <a:endParaRPr lang="ja-JP" altLang="ja-JP" b="1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R1-157685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b="1" dirty="0" smtClean="0"/>
              <a:t>Background 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80728"/>
            <a:ext cx="8874732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000" b="1" dirty="0" smtClean="0"/>
              <a:t>RAN1#82 Agreement</a:t>
            </a:r>
            <a:r>
              <a:rPr lang="en-GB" sz="2000" b="1" dirty="0"/>
              <a:t>:</a:t>
            </a:r>
            <a:endParaRPr lang="en-GB" sz="2000" dirty="0"/>
          </a:p>
          <a:p>
            <a:pPr lvl="0"/>
            <a:r>
              <a:rPr lang="en-GB" sz="2000" dirty="0"/>
              <a:t>The resource allocation (RA) for PDSCH and PUSCH in normal and small coverage is based on a narrowband index and further a resource allocation within the indicated narrowband </a:t>
            </a:r>
          </a:p>
          <a:p>
            <a:pPr lvl="0"/>
            <a:r>
              <a:rPr lang="en-GB" sz="2000" dirty="0"/>
              <a:t>Study further the overhead, scheduling flexibility and any other aspects of the detailed RA until RAN1#82Bis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sz="2000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40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b="1" dirty="0" smtClean="0"/>
              <a:t>Background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874732" cy="583264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000" b="1" dirty="0" smtClean="0"/>
              <a:t>Overhead comparisons: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600" dirty="0"/>
              <a:t>Option 1: Separate narrowband index and bit-map </a:t>
            </a:r>
            <a:r>
              <a:rPr lang="en-GB" sz="1600" dirty="0" smtClean="0"/>
              <a:t>Type 0 </a:t>
            </a:r>
            <a:r>
              <a:rPr lang="en-US" sz="1600" dirty="0" smtClean="0"/>
              <a:t>RA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600" dirty="0"/>
              <a:t>Option 2: Separate narrowband index and Type 2 </a:t>
            </a:r>
            <a:r>
              <a:rPr lang="en-GB" sz="1600" dirty="0" smtClean="0"/>
              <a:t>RA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600" dirty="0"/>
              <a:t>Option 3: </a:t>
            </a:r>
            <a:r>
              <a:rPr lang="en-US" sz="1600" dirty="0"/>
              <a:t>Joint encoding of </a:t>
            </a:r>
            <a:r>
              <a:rPr lang="en-GB" sz="1600" dirty="0"/>
              <a:t>narrowband index and Type 2 RA </a:t>
            </a:r>
            <a:endParaRPr lang="en-GB" sz="1600" dirty="0" smtClean="0"/>
          </a:p>
          <a:p>
            <a:endParaRPr lang="en-GB" sz="2000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132856"/>
            <a:ext cx="8064896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b="1" dirty="0" smtClean="0"/>
              <a:t>Proposal 1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97360"/>
            <a:ext cx="8874732" cy="557200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200" dirty="0"/>
              <a:t>For </a:t>
            </a:r>
            <a:r>
              <a:rPr lang="en-GB" sz="2200" dirty="0" smtClean="0"/>
              <a:t>PUSCH </a:t>
            </a:r>
            <a:r>
              <a:rPr lang="en-GB" sz="2200" dirty="0"/>
              <a:t>scheduling in CE Mode </a:t>
            </a:r>
            <a:r>
              <a:rPr lang="en-GB" sz="2200" dirty="0" smtClean="0"/>
              <a:t>A</a:t>
            </a:r>
            <a:r>
              <a:rPr lang="en-GB" sz="2200" dirty="0"/>
              <a:t>, narrowband index and Type </a:t>
            </a:r>
            <a:r>
              <a:rPr lang="en-GB" sz="2200" dirty="0" smtClean="0"/>
              <a:t>0 </a:t>
            </a:r>
            <a:r>
              <a:rPr lang="en-GB" sz="2200" dirty="0"/>
              <a:t>RB </a:t>
            </a:r>
            <a:r>
              <a:rPr lang="en-GB" sz="2200" dirty="0" smtClean="0"/>
              <a:t>assignments are jointly encoded.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200" dirty="0" smtClean="0"/>
              <a:t>RIV is the same as Rel-8 method. </a:t>
            </a:r>
            <a:endParaRPr lang="en-GB" sz="2200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sz="2200" dirty="0" smtClean="0"/>
              <a:t>The </a:t>
            </a:r>
            <a:r>
              <a:rPr lang="en-GB" sz="2200" dirty="0"/>
              <a:t>new </a:t>
            </a:r>
            <a:r>
              <a:rPr lang="en-GB" sz="2200" dirty="0" smtClean="0"/>
              <a:t>JESRIV value (Joint </a:t>
            </a:r>
            <a:r>
              <a:rPr lang="en-GB" sz="2200" dirty="0"/>
              <a:t>E</a:t>
            </a:r>
            <a:r>
              <a:rPr lang="en-GB" sz="2200" dirty="0" smtClean="0"/>
              <a:t>ncoding of </a:t>
            </a:r>
            <a:r>
              <a:rPr lang="en-GB" sz="2200" dirty="0" err="1"/>
              <a:t>S</a:t>
            </a:r>
            <a:r>
              <a:rPr lang="en-GB" sz="2200" dirty="0" err="1" smtClean="0"/>
              <a:t>ubband</a:t>
            </a:r>
            <a:r>
              <a:rPr lang="en-GB" sz="2200" dirty="0" smtClean="0"/>
              <a:t> and RIV) is obtained as </a:t>
            </a:r>
          </a:p>
          <a:p>
            <a:pPr marL="0" indent="0">
              <a:buNone/>
            </a:pPr>
            <a:endParaRPr lang="en-GB" sz="2200" dirty="0"/>
          </a:p>
          <a:p>
            <a:pPr>
              <a:buFont typeface="Wingdings" panose="05000000000000000000" pitchFamily="2" charset="2"/>
              <a:buChar char="§"/>
            </a:pPr>
            <a:endParaRPr lang="en-GB" sz="2200" dirty="0" smtClean="0"/>
          </a:p>
          <a:p>
            <a:pPr marL="0" indent="0">
              <a:buNone/>
            </a:pPr>
            <a:endParaRPr lang="en-GB" sz="2000" dirty="0"/>
          </a:p>
          <a:p>
            <a:pPr marL="857250" lvl="2" indent="0">
              <a:buNone/>
            </a:pPr>
            <a:r>
              <a:rPr lang="en-US" sz="1600" dirty="0"/>
              <a:t>Where </a:t>
            </a:r>
            <a:r>
              <a:rPr lang="en-US" sz="1600" b="1" i="1" dirty="0"/>
              <a:t>RIV</a:t>
            </a:r>
            <a:r>
              <a:rPr lang="en-US" sz="1600" dirty="0"/>
              <a:t> is given by legacy Type 0</a:t>
            </a:r>
            <a:r>
              <a:rPr lang="en-US" sz="1600" dirty="0" smtClean="0"/>
              <a:t> </a:t>
            </a:r>
            <a:r>
              <a:rPr lang="en-US" sz="1600" dirty="0"/>
              <a:t>resource allocation with 1.4MHz bandwidth and </a:t>
            </a:r>
            <a:r>
              <a:rPr lang="en-US" sz="1600" b="1" i="1" dirty="0"/>
              <a:t>k</a:t>
            </a:r>
            <a:r>
              <a:rPr lang="en-US" sz="1600" i="1" dirty="0"/>
              <a:t> </a:t>
            </a:r>
            <a:r>
              <a:rPr lang="en-US" sz="1600" dirty="0"/>
              <a:t>is</a:t>
            </a:r>
            <a:r>
              <a:rPr lang="en-US" sz="1600" i="1" dirty="0"/>
              <a:t> </a:t>
            </a:r>
            <a:r>
              <a:rPr lang="en-US" sz="1600" dirty="0"/>
              <a:t>the index of the allocated </a:t>
            </a:r>
            <a:r>
              <a:rPr lang="en-US" sz="1600" dirty="0" smtClean="0"/>
              <a:t>narrowband</a:t>
            </a:r>
          </a:p>
          <a:p>
            <a:pPr marL="857250" lvl="2" indent="0">
              <a:buNone/>
            </a:pPr>
            <a:endParaRPr lang="en-US" sz="1600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sz="2200" dirty="0" smtClean="0"/>
              <a:t>The number of bits is calculated as</a:t>
            </a:r>
            <a:endParaRPr lang="en-US" sz="2200" dirty="0" smtClean="0"/>
          </a:p>
          <a:p>
            <a:pPr>
              <a:buFont typeface="Wingdings" panose="05000000000000000000" pitchFamily="2" charset="2"/>
              <a:buChar char="§"/>
            </a:pPr>
            <a:endParaRPr lang="en-GB" sz="2000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527728"/>
              </p:ext>
            </p:extLst>
          </p:nvPr>
        </p:nvGraphicFramePr>
        <p:xfrm>
          <a:off x="1403648" y="2996952"/>
          <a:ext cx="4968552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Equation" r:id="rId3" imgW="1473200" imgH="203200" progId="Equation.3">
                  <p:embed/>
                </p:oleObj>
              </mc:Choice>
              <mc:Fallback>
                <p:oleObj name="Equation" r:id="rId3" imgW="14732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996952"/>
                        <a:ext cx="4968552" cy="50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580212"/>
              </p:ext>
            </p:extLst>
          </p:nvPr>
        </p:nvGraphicFramePr>
        <p:xfrm>
          <a:off x="4716016" y="4509120"/>
          <a:ext cx="1851260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Equation" r:id="rId5" imgW="1358310" imgH="482391" progId="Equation.3">
                  <p:embed/>
                </p:oleObj>
              </mc:Choice>
              <mc:Fallback>
                <p:oleObj name="Equation" r:id="rId5" imgW="1358310" imgH="482391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4509120"/>
                        <a:ext cx="1851260" cy="720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18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b="1" dirty="0" smtClean="0"/>
              <a:t>Proposal 2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97360"/>
            <a:ext cx="8874732" cy="557200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200" dirty="0"/>
              <a:t>For </a:t>
            </a:r>
            <a:r>
              <a:rPr lang="en-GB" sz="2200" dirty="0" smtClean="0"/>
              <a:t>PDSCH </a:t>
            </a:r>
            <a:r>
              <a:rPr lang="en-GB" sz="2200" dirty="0"/>
              <a:t>scheduling in CE Mode </a:t>
            </a:r>
            <a:r>
              <a:rPr lang="en-GB" sz="2200" dirty="0" smtClean="0"/>
              <a:t>A</a:t>
            </a:r>
            <a:r>
              <a:rPr lang="en-GB" sz="2200" dirty="0"/>
              <a:t>, narrowband index and Type 2</a:t>
            </a:r>
            <a:r>
              <a:rPr lang="en-GB" sz="2200" dirty="0" smtClean="0"/>
              <a:t> </a:t>
            </a:r>
            <a:r>
              <a:rPr lang="en-GB" sz="2200" dirty="0"/>
              <a:t>RB </a:t>
            </a:r>
            <a:r>
              <a:rPr lang="en-GB" sz="2200" dirty="0" smtClean="0"/>
              <a:t>assignments are jointly encoded.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200" dirty="0" smtClean="0"/>
              <a:t>RIV is the same as Rel-8 method. </a:t>
            </a:r>
            <a:endParaRPr lang="en-GB" sz="2200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sz="2200" dirty="0" smtClean="0"/>
              <a:t>The </a:t>
            </a:r>
            <a:r>
              <a:rPr lang="en-GB" sz="2200" dirty="0"/>
              <a:t>new </a:t>
            </a:r>
            <a:r>
              <a:rPr lang="en-GB" sz="2200" dirty="0" smtClean="0"/>
              <a:t>JESRIV value (Joint </a:t>
            </a:r>
            <a:r>
              <a:rPr lang="en-GB" sz="2200" dirty="0"/>
              <a:t>E</a:t>
            </a:r>
            <a:r>
              <a:rPr lang="en-GB" sz="2200" dirty="0" smtClean="0"/>
              <a:t>ncoding of </a:t>
            </a:r>
            <a:r>
              <a:rPr lang="en-GB" sz="2200" dirty="0" err="1"/>
              <a:t>S</a:t>
            </a:r>
            <a:r>
              <a:rPr lang="en-GB" sz="2200" dirty="0" err="1" smtClean="0"/>
              <a:t>ubband</a:t>
            </a:r>
            <a:r>
              <a:rPr lang="en-GB" sz="2200" dirty="0" smtClean="0"/>
              <a:t> and RIV) is obtained as </a:t>
            </a:r>
          </a:p>
          <a:p>
            <a:pPr marL="0" indent="0">
              <a:buNone/>
            </a:pPr>
            <a:endParaRPr lang="en-GB" sz="2200" dirty="0"/>
          </a:p>
          <a:p>
            <a:pPr>
              <a:buFont typeface="Wingdings" panose="05000000000000000000" pitchFamily="2" charset="2"/>
              <a:buChar char="§"/>
            </a:pPr>
            <a:endParaRPr lang="en-GB" sz="2200" dirty="0" smtClean="0"/>
          </a:p>
          <a:p>
            <a:pPr marL="0" indent="0">
              <a:buNone/>
            </a:pPr>
            <a:endParaRPr lang="en-GB" sz="2000" dirty="0"/>
          </a:p>
          <a:p>
            <a:pPr marL="857250" lvl="2" indent="0">
              <a:buNone/>
            </a:pPr>
            <a:r>
              <a:rPr lang="en-US" sz="1600" dirty="0" smtClean="0"/>
              <a:t>Where </a:t>
            </a:r>
            <a:r>
              <a:rPr lang="en-US" sz="1600" b="1" i="1" dirty="0"/>
              <a:t>RIV</a:t>
            </a:r>
            <a:r>
              <a:rPr lang="en-US" sz="1600" dirty="0"/>
              <a:t> is given by legacy </a:t>
            </a:r>
            <a:r>
              <a:rPr lang="en-US" sz="1600" dirty="0" smtClean="0"/>
              <a:t>Type </a:t>
            </a:r>
            <a:r>
              <a:rPr lang="en-US" sz="1600" dirty="0"/>
              <a:t>2 </a:t>
            </a:r>
            <a:r>
              <a:rPr lang="en-US" sz="1600" dirty="0" smtClean="0"/>
              <a:t>resource allocation with 1.4MHz bandwidth </a:t>
            </a:r>
            <a:r>
              <a:rPr lang="en-US" sz="1600" dirty="0"/>
              <a:t>and </a:t>
            </a:r>
            <a:r>
              <a:rPr lang="en-US" sz="1600" b="1" i="1" dirty="0"/>
              <a:t>k</a:t>
            </a:r>
            <a:r>
              <a:rPr lang="en-US" sz="1600" i="1" dirty="0"/>
              <a:t> </a:t>
            </a:r>
            <a:r>
              <a:rPr lang="en-US" sz="1600" dirty="0"/>
              <a:t>is</a:t>
            </a:r>
            <a:r>
              <a:rPr lang="en-US" sz="1600" i="1" dirty="0"/>
              <a:t> </a:t>
            </a:r>
            <a:r>
              <a:rPr lang="en-US" sz="1600" dirty="0"/>
              <a:t>the index of the allocated </a:t>
            </a:r>
            <a:r>
              <a:rPr lang="en-US" sz="1600" dirty="0" smtClean="0"/>
              <a:t>narrowband</a:t>
            </a:r>
          </a:p>
          <a:p>
            <a:pPr marL="857250" lvl="2" indent="0">
              <a:buNone/>
            </a:pPr>
            <a:endParaRPr lang="en-US" sz="16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GB" sz="2200" dirty="0" smtClean="0"/>
              <a:t>The </a:t>
            </a:r>
            <a:r>
              <a:rPr lang="en-GB" sz="2200" dirty="0"/>
              <a:t>number of bits is calculated as</a:t>
            </a:r>
            <a:endParaRPr lang="en-US" sz="2200" dirty="0"/>
          </a:p>
          <a:p>
            <a:pPr>
              <a:buFont typeface="Wingdings" panose="05000000000000000000" pitchFamily="2" charset="2"/>
              <a:buChar char="§"/>
            </a:pPr>
            <a:endParaRPr lang="en-GB" sz="2000" dirty="0"/>
          </a:p>
          <a:p>
            <a:pPr>
              <a:buFont typeface="Wingdings" panose="05000000000000000000" pitchFamily="2" charset="2"/>
              <a:buChar char="§"/>
            </a:pPr>
            <a:endParaRPr lang="en-GB" sz="2000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527728"/>
              </p:ext>
            </p:extLst>
          </p:nvPr>
        </p:nvGraphicFramePr>
        <p:xfrm>
          <a:off x="1403648" y="2996952"/>
          <a:ext cx="4968552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Equation" r:id="rId3" imgW="1473200" imgH="203200" progId="Equation.3">
                  <p:embed/>
                </p:oleObj>
              </mc:Choice>
              <mc:Fallback>
                <p:oleObj name="Equation" r:id="rId3" imgW="14732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996952"/>
                        <a:ext cx="4968552" cy="50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0685780"/>
              </p:ext>
            </p:extLst>
          </p:nvPr>
        </p:nvGraphicFramePr>
        <p:xfrm>
          <a:off x="4708525" y="4508500"/>
          <a:ext cx="186848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Equation" r:id="rId5" imgW="1371600" imgH="482400" progId="Equation.3">
                  <p:embed/>
                </p:oleObj>
              </mc:Choice>
              <mc:Fallback>
                <p:oleObj name="Equation" r:id="rId5" imgW="137160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8525" y="4508500"/>
                        <a:ext cx="1868488" cy="720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39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21875</TotalTime>
  <Words>263</Words>
  <Application>Microsoft Office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Arial</vt:lpstr>
      <vt:lpstr>Calibri</vt:lpstr>
      <vt:lpstr>Wingdings</vt:lpstr>
      <vt:lpstr>Office テーマ</vt:lpstr>
      <vt:lpstr>Equation</vt:lpstr>
      <vt:lpstr>PUSCH and PDSCH resource allocation schemes   </vt:lpstr>
      <vt:lpstr>Background </vt:lpstr>
      <vt:lpstr>Background</vt:lpstr>
      <vt:lpstr>Proposal 1</vt:lpstr>
      <vt:lpstr>Proposal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Narrowband for MTC-SIB1 frequency hopping</dc:title>
  <dc:creator>Yassin.Awad@EMEA.NEC.COM</dc:creator>
  <cp:lastModifiedBy>Yassin Awad</cp:lastModifiedBy>
  <cp:revision>249</cp:revision>
  <dcterms:created xsi:type="dcterms:W3CDTF">2015-02-03T00:53:02Z</dcterms:created>
  <dcterms:modified xsi:type="dcterms:W3CDTF">2015-11-20T17:01:14Z</dcterms:modified>
</cp:coreProperties>
</file>