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6"/>
  </p:notesMasterIdLst>
  <p:sldIdLst>
    <p:sldId id="264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68" autoAdjust="0"/>
  </p:normalViewPr>
  <p:slideViewPr>
    <p:cSldViewPr>
      <p:cViewPr varScale="1">
        <p:scale>
          <a:sx n="71" d="100"/>
          <a:sy n="71" d="100"/>
        </p:scale>
        <p:origin x="-1194" y="-108"/>
      </p:cViewPr>
      <p:guideLst>
        <p:guide orient="horz" pos="2160"/>
        <p:guide orient="horz" pos="845"/>
        <p:guide pos="2880"/>
        <p:guide pos="1020"/>
        <p:guide pos="46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On the key </a:t>
            </a:r>
            <a:r>
              <a:rPr lang="en-US" dirty="0" smtClean="0"/>
              <a:t>characteristics of MUST </a:t>
            </a:r>
            <a:r>
              <a:rPr lang="en-US" altLang="zh-CN" dirty="0" smtClean="0"/>
              <a:t>schemes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Qualcomm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7976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#81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R1-153685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Fukuoka, Japan,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25th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29th May2015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-396552" y="677307"/>
            <a:ext cx="2964769" cy="73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6.2.7.3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 smtClean="0"/>
              <a:t>It was encouraged by RAN1 chairman to discuss the details of the MUST schemes, and to understand the differences and commonalities among the schemes.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3568" y="3983684"/>
          <a:ext cx="7776863" cy="2613668"/>
        </p:xfrm>
        <a:graphic>
          <a:graphicData uri="http://schemas.openxmlformats.org/drawingml/2006/table">
            <a:tbl>
              <a:tblPr/>
              <a:tblGrid>
                <a:gridCol w="1910323"/>
                <a:gridCol w="1466636"/>
                <a:gridCol w="1096896"/>
                <a:gridCol w="1651504"/>
                <a:gridCol w="1651504"/>
              </a:tblGrid>
              <a:tr h="8930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Example of Candidate </a:t>
                      </a:r>
                      <a:r>
                        <a:rPr lang="en-US" sz="1800" b="1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Schemes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Power ratio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G</a:t>
                      </a:r>
                      <a:r>
                        <a:rPr lang="en-US" sz="1800" b="1" dirty="0" smtClean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ray </a:t>
                      </a:r>
                      <a:r>
                        <a:rPr lang="en-US" sz="1800" b="1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mapping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Adaptable label </a:t>
                      </a:r>
                      <a:r>
                        <a:rPr lang="en-US" sz="1800" b="1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</a:rPr>
                        <a:t>bit assignment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kern="1200" baseline="0" dirty="0" smtClean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+mn-cs"/>
                        </a:rPr>
                        <a:t>Superposition domain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Calibri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783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NOMA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宋体"/>
                        </a:rPr>
                        <a:t>Needed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N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N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宋体"/>
                        </a:rPr>
                        <a:t>Linear</a:t>
                      </a:r>
                      <a:r>
                        <a:rPr lang="en-US" sz="1800" baseline="0" dirty="0" smtClean="0">
                          <a:latin typeface="Calibri"/>
                          <a:ea typeface="宋体"/>
                        </a:rPr>
                        <a:t> s</a:t>
                      </a:r>
                      <a:r>
                        <a:rPr lang="en-US" sz="1800" dirty="0" smtClean="0">
                          <a:latin typeface="Calibri"/>
                          <a:ea typeface="宋体"/>
                        </a:rPr>
                        <a:t>ymbol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4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SOMA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宋体"/>
                        </a:rPr>
                        <a:t>Needed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Y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N</a:t>
                      </a:r>
                      <a:endParaRPr lang="en-US" sz="1800" dirty="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宋体"/>
                        </a:rPr>
                        <a:t>Non-linear</a:t>
                      </a:r>
                      <a:r>
                        <a:rPr lang="en-US" sz="1800" baseline="0" dirty="0" smtClean="0">
                          <a:latin typeface="Calibri"/>
                          <a:ea typeface="宋体"/>
                        </a:rPr>
                        <a:t> </a:t>
                      </a:r>
                      <a:r>
                        <a:rPr lang="en-US" sz="1800" dirty="0" smtClean="0">
                          <a:latin typeface="Calibri"/>
                          <a:ea typeface="宋体"/>
                        </a:rPr>
                        <a:t>Bits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4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</a:rPr>
                        <a:t>NOMA with Gray Mapping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宋体"/>
                        </a:rPr>
                        <a:t>Needed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Y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N</a:t>
                      </a:r>
                      <a:endParaRPr lang="en-US" sz="1800" dirty="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latin typeface="+mn-lt"/>
                          <a:ea typeface="+mn-ea"/>
                        </a:rPr>
                        <a:t>Linear symbol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2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REMA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Not</a:t>
                      </a:r>
                      <a:r>
                        <a:rPr lang="en-US" sz="1800" baseline="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 needed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Y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</a:rPr>
                        <a:t>Y</a:t>
                      </a:r>
                      <a:endParaRPr lang="en-US" sz="1800" dirty="0">
                        <a:latin typeface="Calibri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+mn-lt"/>
                          <a:ea typeface="宋体"/>
                        </a:rPr>
                        <a:t>Non-linear</a:t>
                      </a:r>
                      <a:r>
                        <a:rPr lang="en-US" sz="1800" baseline="0" dirty="0" smtClean="0">
                          <a:latin typeface="+mn-lt"/>
                          <a:ea typeface="宋体"/>
                        </a:rPr>
                        <a:t> </a:t>
                      </a:r>
                      <a:r>
                        <a:rPr lang="en-US" sz="1800" dirty="0" smtClean="0">
                          <a:latin typeface="+mn-lt"/>
                          <a:ea typeface="宋体"/>
                        </a:rPr>
                        <a:t>Bits</a:t>
                      </a:r>
                      <a:endParaRPr lang="en-US" sz="1800" dirty="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528" y="1340768"/>
            <a:ext cx="864096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There are at least following distinguishing characteristics among all of the candidate schemes proposed up to RAN1#81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000" dirty="0" smtClean="0">
                <a:solidFill>
                  <a:prstClr val="black"/>
                </a:solidFill>
              </a:rPr>
              <a:t>Whether defining a power ratio is needed between near UE and far UE 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000" dirty="0" smtClean="0">
                <a:solidFill>
                  <a:prstClr val="black"/>
                </a:solidFill>
              </a:rPr>
              <a:t>Whether gray mapping is used at composite constellation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000" dirty="0" smtClean="0">
                <a:solidFill>
                  <a:prstClr val="black"/>
                </a:solidFill>
              </a:rPr>
              <a:t>Whether adaptable label bit assignment is used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000" dirty="0" smtClean="0">
                <a:solidFill>
                  <a:prstClr val="black"/>
                </a:solidFill>
              </a:rPr>
              <a:t>Whether superposition is operated in linear symbol domain or in non-linear bit domain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Proposal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Companies are encouraged to describe at least the following characteristics of their MUST schemes:</a:t>
            </a:r>
          </a:p>
          <a:p>
            <a:pPr lvl="1"/>
            <a:r>
              <a:rPr lang="en-US" altLang="zh-CN" dirty="0" smtClean="0"/>
              <a:t>Whether defining a power ratio is needed between near UE and far UE </a:t>
            </a:r>
          </a:p>
          <a:p>
            <a:pPr lvl="1"/>
            <a:r>
              <a:rPr lang="en-US" altLang="zh-CN" dirty="0" smtClean="0"/>
              <a:t>Whether gray mapping is used at composite constellation</a:t>
            </a:r>
          </a:p>
          <a:p>
            <a:pPr lvl="1"/>
            <a:r>
              <a:rPr lang="en-US" altLang="zh-CN" dirty="0" smtClean="0"/>
              <a:t>Whether adaptable label bit assignment is used</a:t>
            </a:r>
          </a:p>
          <a:p>
            <a:pPr lvl="1"/>
            <a:r>
              <a:rPr lang="en-US" altLang="zh-CN" dirty="0" smtClean="0"/>
              <a:t>Whether superposition is operated in linear symbol domain or in non-linear bit domain</a:t>
            </a:r>
          </a:p>
          <a:p>
            <a:pPr lvl="0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</TotalTime>
  <Words>212</Words>
  <Application>Microsoft Office PowerPoint</Application>
  <PresentationFormat>On-screen Show (4:3)</PresentationFormat>
  <Paragraphs>47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On the key characteristics of MUST schemes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 Long</cp:lastModifiedBy>
  <cp:revision>124</cp:revision>
  <dcterms:created xsi:type="dcterms:W3CDTF">2015-02-09T15:32:33Z</dcterms:created>
  <dcterms:modified xsi:type="dcterms:W3CDTF">2015-05-29T06:09:42Z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(3)ZH6HmPkFq9CEvd3OAypNDykFEAosD4LHt+M10kktfgBT9HWJ7sLXw5pXokNZb9BejSZypEEU
m4ReAHLEjJ0HDFW25pvkYVWfzv9WbhEOIk5I5V8zAUQ4PzLnbgDM4le2WKGdU7Tw+l6m1i/d
Hc2uHJaFtgFFV5iMM17XKHC5TGqit/FC8hzQgeHKcBJhS+NM3bNQkAeOX1xLzcFarnh6Rhgd
/Uy8W3TL97MM1WDfAP</vt:lpwstr>
  </property>
  <property fmtid="{D5CDD505-2E9C-101B-9397-08002B2CF9AE}" pid="3" name="_new_ms_pID_725431">
    <vt:lpwstr>jiMGIlhRZKW9zYdiqKtkuwZ3hAlsCcGtuHuUHU8rGShQRheAAcdMBG
mOrdgPTDEO6H9K8VTmfFlNfa3bOA5UJfMZxIednqovgKY8yafYlWYOJc+GtGiLx/PcKZguLb
yKR2blTPq4yZ2fRq0/3UZtY5j7GG/oyyXpk3RZgKhNjnRE/yEopAd++oCzABty5vRn1JJeGa
C88c/g6X78SQKDOYnwTCOfsBE2ZTsYO3Kn+R</vt:lpwstr>
  </property>
  <property fmtid="{D5CDD505-2E9C-101B-9397-08002B2CF9AE}" pid="4" name="_new_ms_pID_725432">
    <vt:lpwstr>SA5dNPVzNPhuEjaTaKHCpe4SWiXgihv44Kfs
POqZlSVXlrBKwGQ+sA9uFwEx07HGaGHBj6cZfvQbHJGcrJI/oMxBzRAw8BH96y7yBZCgNNpB
3VLucAnPEtpuZytM0Ls7fjMemfSOhr910y3umTnbSZknzE3DanxsvHPaTw23RSKnesncaMVf
8hcj3NEjnYqK5w==</vt:lpwstr>
  </property>
  <property fmtid="{D5CDD505-2E9C-101B-9397-08002B2CF9AE}" pid="5" name="sflag">
    <vt:lpwstr>1432800342</vt:lpwstr>
  </property>
</Properties>
</file>