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theme/theme4.xml" ContentType="application/vnd.openxmlformats-officedocument.theme+xml"/>
  <Override PartName="/ppt/theme/theme5.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7"/>
  </p:handoutMasterIdLst>
  <p:sldIdLst>
    <p:sldId id="262" r:id="rId10"/>
    <p:sldId id="258" r:id="rId11"/>
    <p:sldId id="263" r:id="rId12"/>
    <p:sldId id="264" r:id="rId13"/>
    <p:sldId id="265" r:id="rId14"/>
    <p:sldId id="266" r:id="rId15"/>
    <p:sldId id="260"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77777"/>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18" autoAdjust="0"/>
    <p:restoredTop sz="94660"/>
  </p:normalViewPr>
  <p:slideViewPr>
    <p:cSldViewPr showGuides="1">
      <p:cViewPr>
        <p:scale>
          <a:sx n="100" d="100"/>
          <a:sy n="100" d="100"/>
        </p:scale>
        <p:origin x="-846" y="-78"/>
      </p:cViewPr>
      <p:guideLst>
        <p:guide orient="horz" pos="436"/>
        <p:guide orient="horz" pos="618"/>
        <p:guide orient="horz" pos="845"/>
        <p:guide orient="horz" pos="284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2015/4/20</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4.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配色参考方案：</a:t>
            </a:r>
          </a:p>
          <a:p>
            <a:pPr>
              <a:lnSpc>
                <a:spcPct val="120000"/>
              </a:lnSpc>
              <a:spcBef>
                <a:spcPct val="20000"/>
              </a:spcBef>
              <a:defRPr/>
            </a:pPr>
            <a:r>
              <a:rPr lang="zh-CN" altLang="en-US" sz="1100">
                <a:solidFill>
                  <a:srgbClr val="FFFFFF"/>
                </a:solidFill>
                <a:latin typeface="Arial" charset="0"/>
                <a:ea typeface="黑体" pitchFamily="49" charset="-122"/>
              </a:rPr>
              <a:t>建议同一页面内不超过四种颜色，以下是</a:t>
            </a:r>
            <a:r>
              <a:rPr lang="en-US" altLang="zh-CN" sz="1100">
                <a:solidFill>
                  <a:srgbClr val="FFFFFF"/>
                </a:solidFill>
                <a:latin typeface="Arial" charset="0"/>
                <a:ea typeface="黑体" pitchFamily="49" charset="-122"/>
              </a:rPr>
              <a:t>13</a:t>
            </a:r>
            <a:r>
              <a:rPr lang="zh-CN" altLang="en-US" sz="1100">
                <a:solidFill>
                  <a:srgbClr val="FFFFFF"/>
                </a:solidFill>
                <a:latin typeface="Arial"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客户或者合作伙伴的标志放在右上角</a:t>
            </a:r>
            <a:r>
              <a:rPr lang="en-US" altLang="zh-CN" sz="1100">
                <a:solidFill>
                  <a:srgbClr val="FFFFFF"/>
                </a:solidFill>
                <a:latin typeface="Arial" charset="0"/>
                <a:ea typeface="黑体" pitchFamily="49" charset="-122"/>
              </a:rPr>
              <a:t>.</a:t>
            </a:r>
            <a:endParaRPr lang="zh-CN" altLang="en-US" sz="1100">
              <a:solidFill>
                <a:srgbClr val="FFFFFF"/>
              </a:solidFill>
              <a:latin typeface="Arial" charset="0"/>
              <a:ea typeface="黑体" pitchFamily="49" charset="-122"/>
            </a:endParaRPr>
          </a:p>
        </p:txBody>
      </p:sp>
      <p:pic>
        <p:nvPicPr>
          <p:cNvPr id="1029" name="Picture 146" descr="2"/>
          <p:cNvPicPr>
            <a:picLocks noChangeAspect="1" noChangeArrowheads="1"/>
          </p:cNvPicPr>
          <p:nvPr/>
        </p:nvPicPr>
        <p:blipFill>
          <a:blip r:embed="rId3" cstate="print"/>
          <a:srcRect/>
          <a:stretch>
            <a:fillRect/>
          </a:stretch>
        </p:blipFill>
        <p:spPr bwMode="auto">
          <a:xfrm>
            <a:off x="0" y="973138"/>
            <a:ext cx="9144000" cy="3810000"/>
          </a:xfrm>
          <a:prstGeom prst="rect">
            <a:avLst/>
          </a:prstGeom>
          <a:noFill/>
          <a:ln w="9525">
            <a:noFill/>
            <a:miter lim="800000"/>
            <a:headEnd/>
            <a:tailEnd/>
          </a:ln>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5616575" cy="579438"/>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algn="r">
              <a:lnSpc>
                <a:spcPct val="125000"/>
              </a:lnSpc>
              <a:spcBef>
                <a:spcPct val="20000"/>
              </a:spcBef>
              <a:defRPr/>
            </a:pPr>
            <a:r>
              <a:rPr lang="zh-CN" altLang="en-US" sz="1100">
                <a:solidFill>
                  <a:srgbClr val="FFFFFF"/>
                </a:solidFill>
                <a:latin typeface="Arial" charset="0"/>
                <a:ea typeface="黑体" pitchFamily="49" charset="-122"/>
              </a:rPr>
              <a:t>英文标题</a:t>
            </a:r>
            <a:r>
              <a:rPr lang="en-US" altLang="zh-CN" sz="1100">
                <a:solidFill>
                  <a:srgbClr val="FFFFFF"/>
                </a:solidFill>
                <a:latin typeface="Arial" charset="0"/>
                <a:ea typeface="黑体" pitchFamily="49" charset="-122"/>
              </a:rPr>
              <a:t>:32-35pt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Medium</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中文标题</a:t>
            </a:r>
            <a:r>
              <a:rPr lang="en-US" altLang="zh-CN" sz="1100">
                <a:solidFill>
                  <a:srgbClr val="FFFFFF"/>
                </a:solidFill>
                <a:latin typeface="Arial" charset="0"/>
                <a:ea typeface="黑体" pitchFamily="49" charset="-122"/>
              </a:rPr>
              <a:t>:30-32pt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黑体</a:t>
            </a: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英文正文</a:t>
            </a:r>
            <a:r>
              <a:rPr lang="en-US" altLang="zh-CN" sz="1100">
                <a:solidFill>
                  <a:srgbClr val="FFFFFF"/>
                </a:solidFill>
                <a:latin typeface="Arial" charset="0"/>
                <a:ea typeface="黑体" pitchFamily="49" charset="-122"/>
              </a:rPr>
              <a:t>:20-22pt</a:t>
            </a:r>
          </a:p>
          <a:p>
            <a:pPr algn="r">
              <a:lnSpc>
                <a:spcPct val="125000"/>
              </a:lnSpc>
              <a:spcBef>
                <a:spcPct val="20000"/>
              </a:spcBef>
              <a:defRPr/>
            </a:pPr>
            <a:r>
              <a:rPr lang="zh-CN" altLang="en-US" sz="1100">
                <a:solidFill>
                  <a:srgbClr val="FFFFFF"/>
                </a:solidFill>
                <a:latin typeface="Arial" charset="0"/>
                <a:ea typeface="黑体" pitchFamily="49" charset="-122"/>
              </a:rPr>
              <a:t>子目录 </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 :18pt  </a:t>
            </a: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Regular</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中文正文</a:t>
            </a:r>
            <a:r>
              <a:rPr lang="en-US" altLang="zh-CN" sz="1100">
                <a:solidFill>
                  <a:srgbClr val="FFFFFF"/>
                </a:solidFill>
                <a:latin typeface="Arial" charset="0"/>
                <a:ea typeface="黑体" pitchFamily="49" charset="-122"/>
              </a:rPr>
              <a:t>:18-20pt</a:t>
            </a:r>
          </a:p>
          <a:p>
            <a:pPr algn="r">
              <a:lnSpc>
                <a:spcPct val="125000"/>
              </a:lnSpc>
              <a:spcBef>
                <a:spcPct val="20000"/>
              </a:spcBef>
              <a:defRPr/>
            </a:pPr>
            <a:r>
              <a:rPr lang="zh-CN" altLang="en-US" sz="1100">
                <a:solidFill>
                  <a:srgbClr val="FFFFFF"/>
                </a:solidFill>
                <a:latin typeface="Arial" charset="0"/>
                <a:ea typeface="黑体" pitchFamily="49" charset="-122"/>
              </a:rPr>
              <a:t>子目录</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):18pt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细黑体 </a:t>
            </a:r>
            <a:endParaRPr lang="zh-CN" altLang="en-US" sz="1100">
              <a:solidFill>
                <a:srgbClr val="000000"/>
              </a:solidFill>
              <a:latin typeface="Arial" charset="0"/>
              <a:ea typeface="黑体" pitchFamily="49" charset="-122"/>
            </a:endParaRPr>
          </a:p>
        </p:txBody>
      </p:sp>
      <p:sp>
        <p:nvSpPr>
          <p:cNvPr id="307" name="文本框 4"/>
          <p:cNvSpPr txBox="1">
            <a:spLocks noChangeArrowheads="1"/>
          </p:cNvSpPr>
          <p:nvPr/>
        </p:nvSpPr>
        <p:spPr bwMode="auto">
          <a:xfrm>
            <a:off x="747713" y="6246813"/>
            <a:ext cx="3679825" cy="182562"/>
          </a:xfrm>
          <a:prstGeom prst="rect">
            <a:avLst/>
          </a:prstGeom>
          <a:noFill/>
          <a:ln>
            <a:noFill/>
          </a:ln>
          <a:extLst>
            <a:ext uri="{909E8E84-426E-40DD-AFC4-6F175D3DCCD1}"/>
            <a:ext uri="{91240B29-F687-4F45-9708-019B960494DF}"/>
          </a:extLst>
        </p:spPr>
        <p:txBody>
          <a:bodyPr lIns="0" tIns="0" rIns="0" bIns="0">
            <a:spAutoFit/>
          </a:bodyPr>
          <a:lstStyle>
            <a:lvl1pPr defTabSz="784225" eaLnBrk="0" hangingPunct="0">
              <a:defRPr>
                <a:solidFill>
                  <a:schemeClr val="tx1"/>
                </a:solidFill>
                <a:latin typeface="Calibri" pitchFamily="34" charset="0"/>
                <a:ea typeface="宋体" pitchFamily="2" charset="-122"/>
              </a:defRPr>
            </a:lvl1pPr>
            <a:lvl2pPr marL="742950" indent="-285750" defTabSz="784225" eaLnBrk="0" hangingPunct="0">
              <a:defRPr>
                <a:solidFill>
                  <a:schemeClr val="tx1"/>
                </a:solidFill>
                <a:latin typeface="Calibri" pitchFamily="34" charset="0"/>
                <a:ea typeface="宋体" pitchFamily="2" charset="-122"/>
              </a:defRPr>
            </a:lvl2pPr>
            <a:lvl3pPr marL="1143000" indent="-228600" defTabSz="784225" eaLnBrk="0" hangingPunct="0">
              <a:defRPr>
                <a:solidFill>
                  <a:schemeClr val="tx1"/>
                </a:solidFill>
                <a:latin typeface="Calibri" pitchFamily="34" charset="0"/>
                <a:ea typeface="宋体" pitchFamily="2" charset="-122"/>
              </a:defRPr>
            </a:lvl3pPr>
            <a:lvl4pPr marL="1600200" indent="-228600" defTabSz="784225" eaLnBrk="0" hangingPunct="0">
              <a:defRPr>
                <a:solidFill>
                  <a:schemeClr val="tx1"/>
                </a:solidFill>
                <a:latin typeface="Calibri" pitchFamily="34" charset="0"/>
                <a:ea typeface="宋体" pitchFamily="2" charset="-122"/>
              </a:defRPr>
            </a:lvl4pPr>
            <a:lvl5pPr marL="2057400" indent="-228600" defTabSz="784225" eaLnBrk="0" hangingPunct="0">
              <a:defRPr>
                <a:solidFill>
                  <a:schemeClr val="tx1"/>
                </a:solidFill>
                <a:latin typeface="Calibri" pitchFamily="34" charset="0"/>
                <a:ea typeface="宋体" pitchFamily="2" charset="-122"/>
              </a:defRPr>
            </a:lvl5pPr>
            <a:lvl6pPr marL="2514600" indent="-228600" defTabSz="7842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7842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7842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7842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200" smtClean="0">
                <a:latin typeface="FrutigerNext LT Bold" pitchFamily="34" charset="0"/>
                <a:ea typeface="MS PGothic" pitchFamily="34" charset="-128"/>
              </a:rPr>
              <a:t>HUAWEI TECHNOLOGIES CO., LTD.</a:t>
            </a:r>
          </a:p>
        </p:txBody>
      </p:sp>
      <p:pic>
        <p:nvPicPr>
          <p:cNvPr id="1035" name="Picture 6" descr="Logo"/>
          <p:cNvPicPr>
            <a:picLocks noChangeAspect="1" noChangeArrowheads="1"/>
          </p:cNvPicPr>
          <p:nvPr/>
        </p:nvPicPr>
        <p:blipFill>
          <a:blip r:embed="rId4" cstate="print"/>
          <a:srcRect/>
          <a:stretch>
            <a:fillRect/>
          </a:stretch>
        </p:blipFill>
        <p:spPr bwMode="auto">
          <a:xfrm>
            <a:off x="7681913" y="5661025"/>
            <a:ext cx="706437" cy="704850"/>
          </a:xfrm>
          <a:prstGeom prst="rect">
            <a:avLst/>
          </a:prstGeom>
          <a:noFill/>
          <a:ln w="9525">
            <a:noFill/>
            <a:miter lim="800000"/>
            <a:headEnd/>
            <a:tailEnd/>
          </a:ln>
        </p:spPr>
      </p:pic>
      <p:sp>
        <p:nvSpPr>
          <p:cNvPr id="103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黑体" pitchFamily="49" charset="-122"/>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黑体" pitchFamily="49" charset="-122"/>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77" descr="Logo"/>
          <p:cNvPicPr>
            <a:picLocks noChangeAspect="1" noChangeArrowheads="1"/>
          </p:cNvPicPr>
          <p:nvPr/>
        </p:nvPicPr>
        <p:blipFill>
          <a:blip r:embed="rId3" cstate="print"/>
          <a:srcRect/>
          <a:stretch>
            <a:fillRect/>
          </a:stretch>
        </p:blipFill>
        <p:spPr bwMode="auto">
          <a:xfrm>
            <a:off x="7567613" y="5621338"/>
            <a:ext cx="820737" cy="822325"/>
          </a:xfrm>
          <a:prstGeom prst="rect">
            <a:avLst/>
          </a:prstGeom>
          <a:noFill/>
          <a:ln w="9525">
            <a:noFill/>
            <a:miter lim="800000"/>
            <a:headEnd/>
            <a:tailEnd/>
          </a:ln>
        </p:spPr>
      </p:pic>
      <p:pic>
        <p:nvPicPr>
          <p:cNvPr id="2051" name="Picture 9" descr="封面"/>
          <p:cNvPicPr>
            <a:picLocks noChangeAspect="1" noChangeArrowheads="1"/>
          </p:cNvPicPr>
          <p:nvPr/>
        </p:nvPicPr>
        <p:blipFill>
          <a:blip r:embed="rId4" cstate="print"/>
          <a:srcRect/>
          <a:stretch>
            <a:fillRect/>
          </a:stretch>
        </p:blipFill>
        <p:spPr bwMode="auto">
          <a:xfrm>
            <a:off x="0" y="1412875"/>
            <a:ext cx="9144000" cy="3124200"/>
          </a:xfrm>
          <a:prstGeom prst="rect">
            <a:avLst/>
          </a:prstGeom>
          <a:noFill/>
          <a:ln w="9525">
            <a:noFill/>
            <a:miter lim="800000"/>
            <a:headEnd/>
            <a:tailEnd/>
          </a:ln>
        </p:spPr>
      </p:pic>
      <p:sp>
        <p:nvSpPr>
          <p:cNvPr id="2052" name="Rectangle 8"/>
          <p:cNvSpPr>
            <a:spLocks noGrp="1" noChangeArrowheads="1"/>
          </p:cNvSpPr>
          <p:nvPr>
            <p:ph type="title"/>
          </p:nvPr>
        </p:nvSpPr>
        <p:spPr bwMode="auto">
          <a:xfrm>
            <a:off x="755650" y="2636838"/>
            <a:ext cx="5548313"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pic>
        <p:nvPicPr>
          <p:cNvPr id="3075"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307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grpSp>
        <p:nvGrpSpPr>
          <p:cNvPr id="3080"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3087"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3088"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3089"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3090"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3091"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3092"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3093"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3094"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3095"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3096"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3097"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3098"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3099"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pic>
        <p:nvPicPr>
          <p:cNvPr id="3083" name="Picture 80" descr="200016582-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3084"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4100"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6152"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4104"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4111"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4112"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4113"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4114"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4115"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16"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4117"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4118"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19"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20"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21"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4122"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4123"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4107" name="Picture 80" descr="bra200912090008_M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4108"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5124"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717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5128"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5135"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5136"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5137"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5138"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5139"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0"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5141"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5142"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3"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4"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5"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5146"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5147"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5131" name="Picture 80" descr="sb10064568n-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5132"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48"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8200"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2"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6159"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6160"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6161"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6162"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6163"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4"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6165"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6166"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7"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8"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9"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6170"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6171"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155" name="Picture 80" descr="89738649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6156"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7172"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charset="0"/>
                <a:ea typeface="黑体" pitchFamily="49" charset="-122"/>
              </a:rPr>
              <a:t> </a:t>
            </a:r>
          </a:p>
        </p:txBody>
      </p:sp>
      <p:grpSp>
        <p:nvGrpSpPr>
          <p:cNvPr id="7174"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7178"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7179"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7180"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7181"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7182"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7183"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7184"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7185"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7186"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7187"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7188"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7189"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7190"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3" cstate="print"/>
          <a:srcRect/>
          <a:stretch>
            <a:fillRect/>
          </a:stretch>
        </p:blipFill>
        <p:spPr bwMode="auto">
          <a:xfrm>
            <a:off x="0" y="6224588"/>
            <a:ext cx="9150350" cy="636587"/>
          </a:xfrm>
          <a:prstGeom prst="rect">
            <a:avLst/>
          </a:prstGeom>
          <a:noFill/>
          <a:ln w="9525">
            <a:noFill/>
            <a:miter lim="800000"/>
            <a:headEnd/>
            <a:tailEnd/>
          </a:ln>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4" cstate="print"/>
          <a:srcRect/>
          <a:stretch>
            <a:fillRect/>
          </a:stretch>
        </p:blipFill>
        <p:spPr bwMode="auto">
          <a:xfrm>
            <a:off x="7508875" y="6386513"/>
            <a:ext cx="1311275"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charset="0"/>
                <a:ea typeface="华文细黑" pitchFamily="2" charset="-122"/>
              </a:rPr>
              <a:t> </a:t>
            </a:r>
          </a:p>
        </p:txBody>
      </p:sp>
      <p:grpSp>
        <p:nvGrpSpPr>
          <p:cNvPr id="8201"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206"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207"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8208"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209"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210"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8211"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212"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213"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8214"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8215"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8216"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8217"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8218"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6149" name="Rectangle 5"/>
          <p:cNvSpPr>
            <a:spLocks noChangeArrowheads="1"/>
          </p:cNvSpPr>
          <p:nvPr/>
        </p:nvSpPr>
        <p:spPr bwMode="auto">
          <a:xfrm>
            <a:off x="6361113" y="6489700"/>
            <a:ext cx="2097087"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3633838"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baseline="0" dirty="0" smtClean="0">
                <a:solidFill>
                  <a:srgbClr val="000000"/>
                </a:solidFill>
                <a:latin typeface="Arial"/>
              </a:rPr>
              <a:t>华为保密信息，未经授权禁止扩散</a:t>
            </a:r>
            <a:endParaRPr lang="en-US" altLang="zh-CN" sz="1000" dirty="0">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6" descr="5"/>
          <p:cNvPicPr>
            <a:picLocks noChangeAspect="1" noChangeArrowheads="1"/>
          </p:cNvPicPr>
          <p:nvPr/>
        </p:nvPicPr>
        <p:blipFill>
          <a:blip r:embed="rId3" cstate="print"/>
          <a:srcRect/>
          <a:stretch>
            <a:fillRect/>
          </a:stretch>
        </p:blipFill>
        <p:spPr bwMode="auto">
          <a:xfrm>
            <a:off x="0" y="5897563"/>
            <a:ext cx="9144000" cy="1003300"/>
          </a:xfrm>
          <a:prstGeom prst="rect">
            <a:avLst/>
          </a:prstGeom>
          <a:noFill/>
          <a:ln w="9525">
            <a:noFill/>
            <a:miter lim="800000"/>
            <a:headEnd/>
            <a:tailEnd/>
          </a:ln>
        </p:spPr>
      </p:pic>
      <p:sp>
        <p:nvSpPr>
          <p:cNvPr id="76" name="Text Box 7"/>
          <p:cNvSpPr txBox="1">
            <a:spLocks noChangeArrowheads="1"/>
          </p:cNvSpPr>
          <p:nvPr/>
        </p:nvSpPr>
        <p:spPr bwMode="auto">
          <a:xfrm>
            <a:off x="3182938" y="2668588"/>
            <a:ext cx="2779712" cy="752475"/>
          </a:xfrm>
          <a:prstGeom prst="rect">
            <a:avLst/>
          </a:prstGeom>
          <a:noFill/>
          <a:ln>
            <a:noFill/>
          </a:ln>
          <a:extLst>
            <a:ext uri="{909E8E84-426E-40DD-AFC4-6F175D3DCCD1}"/>
            <a:ext uri="{91240B29-F687-4F45-9708-019B960494DF}"/>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Arial" charset="0"/>
                <a:ea typeface="MS PGothic" pitchFamily="34" charset="-128"/>
              </a:rPr>
              <a:t>Thank you</a:t>
            </a:r>
          </a:p>
        </p:txBody>
      </p:sp>
      <p:sp>
        <p:nvSpPr>
          <p:cNvPr id="77" name="Text Box 8"/>
          <p:cNvSpPr txBox="1">
            <a:spLocks noChangeArrowheads="1"/>
          </p:cNvSpPr>
          <p:nvPr/>
        </p:nvSpPr>
        <p:spPr bwMode="auto">
          <a:xfrm>
            <a:off x="3203575" y="3429000"/>
            <a:ext cx="2738438" cy="479425"/>
          </a:xfrm>
          <a:prstGeom prst="rect">
            <a:avLst/>
          </a:prstGeom>
          <a:noFill/>
          <a:ln>
            <a:noFill/>
          </a:ln>
          <a:extLst>
            <a:ext uri="{909E8E84-426E-40DD-AFC4-6F175D3DCCD1}"/>
            <a:ext uri="{91240B29-F687-4F45-9708-019B960494DF}"/>
          </a:extLst>
        </p:spPr>
        <p:txBody>
          <a:bodyPr wrap="none" lIns="83448" tIns="41724" rIns="83448" bIns="41724">
            <a:spAutoFit/>
          </a:bodyPr>
          <a:lstStyle/>
          <a:p>
            <a:pPr algn="ctr" defTabSz="835025" eaLnBrk="0" hangingPunct="0">
              <a:defRPr/>
            </a:pPr>
            <a:r>
              <a:rPr lang="en-US" altLang="zh-CN" sz="2600">
                <a:solidFill>
                  <a:srgbClr val="666666"/>
                </a:solidFill>
                <a:latin typeface="Arial" charset="0"/>
                <a:ea typeface="ＭＳ Ｐゴシック" pitchFamily="34" charset="-128"/>
              </a:rPr>
              <a:t>www.huawei.com</a:t>
            </a:r>
            <a:endParaRPr lang="en-US" altLang="zh-CN" sz="2600">
              <a:solidFill>
                <a:srgbClr val="990000"/>
              </a:solidFill>
              <a:latin typeface="Arial" charset="0"/>
              <a:ea typeface="ＭＳ Ｐゴシック" pitchFamily="34" charset="-128"/>
            </a:endParaRPr>
          </a:p>
        </p:txBody>
      </p:sp>
      <p:sp>
        <p:nvSpPr>
          <p:cNvPr id="11269" name="Rectangle 10"/>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defRPr/>
            </a:pPr>
            <a:r>
              <a:rPr lang="en-US" altLang="zh-CN" sz="1100">
                <a:solidFill>
                  <a:srgbClr val="FFFFFF"/>
                </a:solidFill>
              </a:rPr>
              <a:t>FrutigerNext LT Medium</a:t>
            </a:r>
          </a:p>
          <a:p>
            <a:pPr marL="342900" indent="-342900" algn="r" eaLnBrk="0" hangingPunct="0">
              <a:lnSpc>
                <a:spcPct val="125000"/>
              </a:lnSpc>
              <a:spcBef>
                <a:spcPct val="20000"/>
              </a:spcBef>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defRPr/>
            </a:pPr>
            <a:endParaRPr lang="en-US" altLang="zh-CN"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defRPr/>
            </a:pPr>
            <a:r>
              <a:rPr lang="en-US" altLang="zh-CN" sz="1100">
                <a:solidFill>
                  <a:srgbClr val="FFFFFF"/>
                </a:solidFill>
              </a:rPr>
              <a:t>FrutigerNext LT Regular</a:t>
            </a:r>
          </a:p>
          <a:p>
            <a:pPr marL="342900" indent="-342900" algn="r" eaLnBrk="0" hangingPunct="0">
              <a:lnSpc>
                <a:spcPct val="125000"/>
              </a:lnSpc>
              <a:spcBef>
                <a:spcPct val="20000"/>
              </a:spcBef>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defRPr/>
            </a:pPr>
            <a:endParaRPr lang="en-US" altLang="zh-CN"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charset="0"/>
              </a:rPr>
              <a:t> </a:t>
            </a:r>
          </a:p>
        </p:txBody>
      </p:sp>
      <p:grpSp>
        <p:nvGrpSpPr>
          <p:cNvPr id="9222"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226"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227"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228"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229"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230"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9231"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232"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233"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9234"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9235"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9236"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9237"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9238"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rPr>
              <a:t>配色参考方案：</a:t>
            </a:r>
          </a:p>
          <a:p>
            <a:pPr eaLnBrk="0" hangingPunct="0">
              <a:lnSpc>
                <a:spcPct val="120000"/>
              </a:lnSpc>
              <a:spcBef>
                <a:spcPct val="20000"/>
              </a:spcBef>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8" name="TextBox 77"/>
          <p:cNvSpPr txBox="1"/>
          <p:nvPr/>
        </p:nvSpPr>
        <p:spPr>
          <a:xfrm>
            <a:off x="251520" y="4437112"/>
            <a:ext cx="8640960" cy="1384995"/>
          </a:xfrm>
          <a:prstGeom prst="rect">
            <a:avLst/>
          </a:prstGeom>
          <a:noFill/>
        </p:spPr>
        <p:txBody>
          <a:bodyPr wrap="square" rtlCol="0">
            <a:spAutoFit/>
          </a:bodyPr>
          <a:lstStyle/>
          <a:p>
            <a:pPr algn="just">
              <a:lnSpc>
                <a:spcPct val="100000"/>
              </a:lnSpc>
            </a:pPr>
            <a:r>
              <a:rPr lang="en-US" altLang="zh-CN" sz="1400" b="1" kern="1200" dirty="0" smtClean="0">
                <a:solidFill>
                  <a:schemeClr val="tx1"/>
                </a:solidFill>
                <a:effectLst/>
                <a:latin typeface="Calibri" pitchFamily="34" charset="0"/>
                <a:ea typeface="宋体" charset="-122"/>
                <a:cs typeface="+mn-cs"/>
              </a:rPr>
              <a:t>Copyright©2011 Huawei Technologies Co., Ltd. All Rights Reserved.</a:t>
            </a:r>
            <a:endParaRPr lang="zh-CN" altLang="zh-CN" sz="1400" kern="1200" dirty="0" smtClean="0">
              <a:solidFill>
                <a:schemeClr val="tx1"/>
              </a:solidFill>
              <a:effectLst/>
              <a:latin typeface="Calibri" pitchFamily="34" charset="0"/>
              <a:ea typeface="宋体" charset="-122"/>
              <a:cs typeface="+mn-cs"/>
            </a:endParaRPr>
          </a:p>
          <a:p>
            <a:pPr algn="just">
              <a:lnSpc>
                <a:spcPct val="100000"/>
              </a:lnSpc>
            </a:pPr>
            <a:r>
              <a:rPr lang="en-US" altLang="zh-CN" sz="1400" kern="1200" dirty="0" smtClean="0">
                <a:solidFill>
                  <a:schemeClr val="tx1"/>
                </a:solidFill>
                <a:effectLst/>
                <a:latin typeface="Calibri"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kern="1200" dirty="0">
              <a:solidFill>
                <a:schemeClr val="tx1"/>
              </a:solidFill>
              <a:effectLst/>
              <a:latin typeface="Calibri" pitchFamily="34" charset="0"/>
              <a:ea typeface="宋体" charset="-122"/>
              <a:cs typeface="+mn-cs"/>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6"/>
          <p:cNvSpPr>
            <a:spLocks noGrp="1"/>
          </p:cNvSpPr>
          <p:nvPr>
            <p:ph type="title"/>
          </p:nvPr>
        </p:nvSpPr>
        <p:spPr>
          <a:xfrm>
            <a:off x="755650" y="1682642"/>
            <a:ext cx="5616575" cy="1571842"/>
          </a:xfrm>
        </p:spPr>
        <p:txBody>
          <a:bodyPr/>
          <a:lstStyle/>
          <a:p>
            <a:r>
              <a:rPr lang="en-US" dirty="0" smtClean="0"/>
              <a:t>Discussion on soft buffer size for Rel-12 new UE categories</a:t>
            </a:r>
            <a:endParaRPr dirty="0" smtClean="0"/>
          </a:p>
        </p:txBody>
      </p:sp>
      <p:sp>
        <p:nvSpPr>
          <p:cNvPr id="10243" name="副标题 7"/>
          <p:cNvSpPr>
            <a:spLocks noGrp="1"/>
          </p:cNvSpPr>
          <p:nvPr>
            <p:ph type="subTitle" idx="11"/>
          </p:nvPr>
        </p:nvSpPr>
        <p:spPr>
          <a:xfrm>
            <a:off x="683568" y="3501008"/>
            <a:ext cx="6400800" cy="461665"/>
          </a:xfrm>
        </p:spPr>
        <p:txBody>
          <a:bodyPr/>
          <a:lstStyle/>
          <a:p>
            <a:r>
              <a:rPr lang="en-US" altLang="zh-CN" dirty="0" err="1" smtClean="0"/>
              <a:t>Huawei,Hisilicon</a:t>
            </a:r>
            <a:endParaRPr lang="zh-CN" altLang="en-US" dirty="0" smtClean="0"/>
          </a:p>
        </p:txBody>
      </p:sp>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1"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3" name="Rectangle 3"/>
          <p:cNvSpPr>
            <a:spLocks noChangeArrowheads="1"/>
          </p:cNvSpPr>
          <p:nvPr/>
        </p:nvSpPr>
        <p:spPr bwMode="auto">
          <a:xfrm>
            <a:off x="395536" y="55948"/>
            <a:ext cx="8208912"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51525" algn="r"/>
              </a:tabLst>
            </a:pPr>
            <a:r>
              <a:rPr kumimoji="0" lang="en-US" altLang="zh-CN" sz="1100" b="1" i="0" u="none" strike="noStrike" cap="none" normalizeH="0" baseline="0" dirty="0" smtClean="0" bmk="OLE_LINK125">
                <a:ln>
                  <a:noFill/>
                </a:ln>
                <a:solidFill>
                  <a:schemeClr val="tx1"/>
                </a:solidFill>
                <a:effectLst/>
                <a:latin typeface="Times New Roman" pitchFamily="18" charset="0"/>
                <a:ea typeface="宋体" pitchFamily="2" charset="-122"/>
                <a:cs typeface="Times New Roman" pitchFamily="18" charset="0"/>
              </a:rPr>
              <a:t>3GPP TSG RAN WG1 Meeting #80bis 		</a:t>
            </a:r>
            <a:r>
              <a:rPr kumimoji="0" lang="en-US" altLang="zh-CN" sz="1100" b="1" i="0" u="none" strike="noStrike" cap="none" normalizeH="0" baseline="0" dirty="0" smtClean="0" bmk="OLE_LINK125">
                <a:ln>
                  <a:noFill/>
                </a:ln>
                <a:solidFill>
                  <a:schemeClr val="tx1"/>
                </a:solidFill>
                <a:effectLst/>
                <a:latin typeface="Times New Roman" pitchFamily="18" charset="0"/>
                <a:ea typeface="宋体" pitchFamily="2" charset="-122"/>
                <a:cs typeface="Times New Roman" pitchFamily="18" charset="0"/>
              </a:rPr>
              <a:t>R1-152175</a:t>
            </a:r>
            <a:endParaRPr kumimoji="0" lang="en-US" altLang="zh-CN" sz="600" b="0" i="0" u="none" strike="noStrike" cap="none" normalizeH="0" baseline="0" dirty="0" smtClean="0" bmk="OLE_LINK125">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1100" b="1" i="0" u="none" strike="noStrike" cap="none" normalizeH="0" baseline="0" dirty="0" smtClean="0" bmk="OLE_LINK125">
                <a:ln>
                  <a:noFill/>
                </a:ln>
                <a:solidFill>
                  <a:schemeClr val="tx1"/>
                </a:solidFill>
                <a:effectLst/>
                <a:latin typeface="Times New Roman" pitchFamily="18" charset="0"/>
                <a:ea typeface="宋体" pitchFamily="2" charset="-122"/>
                <a:cs typeface="Times New Roman" pitchFamily="18" charset="0"/>
              </a:rPr>
              <a:t>Belgrade, Serbia, 20 - 24th April, 2015</a:t>
            </a: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endParaRPr lang="en-US" altLang="zh-CN" sz="1100" b="1" dirty="0" smtClean="0" bmk="OLE_LINK125">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1100" b="1" i="0" u="none" strike="noStrike" cap="none" normalizeH="0" baseline="0" dirty="0" smtClean="0" bmk="OLE_LINK125">
                <a:ln>
                  <a:noFill/>
                </a:ln>
                <a:solidFill>
                  <a:schemeClr val="tx1"/>
                </a:solidFill>
                <a:effectLst/>
                <a:latin typeface="Times New Roman" pitchFamily="18" charset="0"/>
                <a:ea typeface="宋体" pitchFamily="2" charset="-122"/>
                <a:cs typeface="Times New Roman" pitchFamily="18" charset="0"/>
              </a:rPr>
              <a:t>Agenda item 7.1</a:t>
            </a: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11560" y="188640"/>
            <a:ext cx="7632700" cy="871537"/>
          </a:xfrm>
        </p:spPr>
        <p:txBody>
          <a:bodyPr/>
          <a:lstStyle/>
          <a:p>
            <a:pPr eaLnBrk="1" hangingPunct="1"/>
            <a:r>
              <a:rPr lang="en-US" altLang="zh-CN" dirty="0" smtClean="0"/>
              <a:t>Background</a:t>
            </a:r>
            <a:endParaRPr lang="zh-CN" altLang="en-US" dirty="0" smtClean="0"/>
          </a:p>
        </p:txBody>
      </p:sp>
      <p:sp>
        <p:nvSpPr>
          <p:cNvPr id="12291" name="Rectangle 3"/>
          <p:cNvSpPr>
            <a:spLocks noGrp="1" noChangeArrowheads="1"/>
          </p:cNvSpPr>
          <p:nvPr>
            <p:ph idx="1"/>
          </p:nvPr>
        </p:nvSpPr>
        <p:spPr>
          <a:xfrm>
            <a:off x="395536" y="1052736"/>
            <a:ext cx="7632700" cy="4194175"/>
          </a:xfrm>
        </p:spPr>
        <p:txBody>
          <a:bodyPr/>
          <a:lstStyle/>
          <a:p>
            <a:pPr eaLnBrk="1" hangingPunct="1"/>
            <a:r>
              <a:rPr lang="en-US" altLang="zh-CN" sz="1400" dirty="0" smtClean="0">
                <a:latin typeface="+mn-ea"/>
                <a:ea typeface="+mn-ea"/>
              </a:rPr>
              <a:t>It is proposed to introduce Rel-12 UE category 15 and 16 to support the following application scenarios</a:t>
            </a:r>
          </a:p>
          <a:p>
            <a:pPr lvl="1" eaLnBrk="1" hangingPunct="1"/>
            <a:r>
              <a:rPr lang="en-US" altLang="zh-CN" sz="1200" dirty="0" smtClean="0"/>
              <a:t>The </a:t>
            </a:r>
            <a:r>
              <a:rPr lang="en-US" altLang="zh-CN" sz="1200" b="1" dirty="0" smtClean="0"/>
              <a:t>Maximum number of DL-SCH transport block bits received within a TTI (peak data rate) </a:t>
            </a:r>
            <a:r>
              <a:rPr lang="en-US" altLang="zh-CN" sz="1200" dirty="0" smtClean="0"/>
              <a:t>and</a:t>
            </a:r>
            <a:r>
              <a:rPr lang="en-US" altLang="zh-CN" sz="1200" b="1" dirty="0" smtClean="0"/>
              <a:t> Total number of soft channel bits </a:t>
            </a:r>
            <a:r>
              <a:rPr lang="en-US" altLang="zh-CN" sz="1200" dirty="0" smtClean="0"/>
              <a:t>are directly calculated from the corresponding scenarios </a:t>
            </a:r>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endParaRPr lang="en-US" altLang="zh-CN" sz="1200" dirty="0" smtClean="0"/>
          </a:p>
          <a:p>
            <a:pPr lvl="1" eaLnBrk="1" hangingPunct="1"/>
            <a:r>
              <a:rPr lang="en-US" altLang="zh-CN" sz="1200" dirty="0" smtClean="0"/>
              <a:t>The scenario with maximum achievable peak data rate (highlighted above) is used to determine the downlink PHY layer parameter values of this category, </a:t>
            </a:r>
            <a:r>
              <a:rPr lang="en-US" altLang="zh-CN" sz="1200" dirty="0" err="1" smtClean="0"/>
              <a:t>i.e,“</a:t>
            </a:r>
            <a:r>
              <a:rPr lang="en-US" altLang="zh-CN" sz="1200" b="1" dirty="0" err="1" smtClean="0"/>
              <a:t>Total</a:t>
            </a:r>
            <a:r>
              <a:rPr lang="en-US" altLang="zh-CN" sz="1200" b="1" dirty="0" smtClean="0"/>
              <a:t> number of soft channel bits</a:t>
            </a:r>
            <a:r>
              <a:rPr lang="en-US" altLang="zh-CN" sz="1200" dirty="0" smtClean="0"/>
              <a:t>”</a:t>
            </a:r>
            <a:endParaRPr lang="zh-CN" altLang="en-US" sz="1200" dirty="0" smtClean="0"/>
          </a:p>
          <a:p>
            <a:pPr lvl="1" eaLnBrk="1" hangingPunct="1"/>
            <a:endParaRPr lang="en-US" altLang="zh-CN" sz="1200" dirty="0" smtClean="0"/>
          </a:p>
          <a:p>
            <a:pPr lvl="1" eaLnBrk="1" hangingPunct="1"/>
            <a:endParaRPr lang="en-US" altLang="zh-CN" sz="1200" dirty="0" smtClean="0">
              <a:latin typeface="+mn-ea"/>
              <a:ea typeface="+mn-ea"/>
            </a:endParaRPr>
          </a:p>
          <a:p>
            <a:pPr eaLnBrk="1" hangingPunct="1"/>
            <a:endParaRPr lang="en-US" altLang="zh-CN" sz="1400" dirty="0" smtClean="0"/>
          </a:p>
          <a:p>
            <a:pPr eaLnBrk="1" hangingPunct="1"/>
            <a:endParaRPr lang="en-US" altLang="zh-CN" sz="1400" dirty="0" smtClean="0">
              <a:latin typeface="+mn-ea"/>
              <a:ea typeface="+mn-ea"/>
            </a:endParaRPr>
          </a:p>
          <a:p>
            <a:pPr eaLnBrk="1" hangingPunct="1"/>
            <a:endParaRPr lang="en-US" altLang="zh-CN" sz="1400" dirty="0" smtClean="0"/>
          </a:p>
          <a:p>
            <a:pPr eaLnBrk="1" hangingPunct="1"/>
            <a:endParaRPr lang="en-US" altLang="zh-CN" sz="1400" dirty="0" smtClean="0">
              <a:latin typeface="+mn-ea"/>
              <a:ea typeface="+mn-ea"/>
            </a:endParaRPr>
          </a:p>
          <a:p>
            <a:pPr eaLnBrk="1" hangingPunct="1"/>
            <a:endParaRPr lang="en-US" altLang="zh-CN" sz="1400" dirty="0" smtClean="0"/>
          </a:p>
          <a:p>
            <a:pPr eaLnBrk="1" hangingPunct="1"/>
            <a:endParaRPr lang="en-US" altLang="zh-CN" sz="1400" dirty="0" smtClean="0">
              <a:latin typeface="+mn-ea"/>
              <a:ea typeface="+mn-ea"/>
            </a:endParaRPr>
          </a:p>
        </p:txBody>
      </p:sp>
      <p:graphicFrame>
        <p:nvGraphicFramePr>
          <p:cNvPr id="5" name="表格 4"/>
          <p:cNvGraphicFramePr>
            <a:graphicFrameLocks noGrp="1"/>
          </p:cNvGraphicFramePr>
          <p:nvPr/>
        </p:nvGraphicFramePr>
        <p:xfrm>
          <a:off x="1979712" y="2276872"/>
          <a:ext cx="6408712" cy="2895957"/>
        </p:xfrm>
        <a:graphic>
          <a:graphicData uri="http://schemas.openxmlformats.org/drawingml/2006/table">
            <a:tbl>
              <a:tblPr/>
              <a:tblGrid>
                <a:gridCol w="982426"/>
                <a:gridCol w="1808762"/>
                <a:gridCol w="1808762"/>
                <a:gridCol w="1808762"/>
              </a:tblGrid>
              <a:tr h="49628">
                <a:tc>
                  <a:txBody>
                    <a:bodyPr/>
                    <a:lstStyle/>
                    <a:p>
                      <a:pPr algn="ctr" hangingPunct="0">
                        <a:spcBef>
                          <a:spcPts val="200"/>
                        </a:spcBef>
                        <a:spcAft>
                          <a:spcPts val="200"/>
                        </a:spcAft>
                      </a:pPr>
                      <a:r>
                        <a:rPr lang="en-US" sz="900" b="1" dirty="0">
                          <a:latin typeface="Times New Roman"/>
                          <a:ea typeface="Times New Roman"/>
                        </a:rPr>
                        <a:t>UE DL Category</a:t>
                      </a:r>
                      <a:endParaRPr lang="zh-CN" sz="900" b="1" dirty="0">
                        <a:latin typeface="Times New Roman"/>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200"/>
                        </a:spcBef>
                        <a:spcAft>
                          <a:spcPts val="200"/>
                        </a:spcAft>
                      </a:pPr>
                      <a:r>
                        <a:rPr lang="en-US" sz="900" b="1" dirty="0">
                          <a:latin typeface="Times New Roman"/>
                          <a:ea typeface="Times New Roman"/>
                        </a:rPr>
                        <a:t>Application scenario</a:t>
                      </a:r>
                      <a:endParaRPr lang="zh-CN" sz="900" b="1" dirty="0">
                        <a:latin typeface="Times New Roman"/>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200"/>
                        </a:spcBef>
                        <a:spcAft>
                          <a:spcPts val="200"/>
                        </a:spcAft>
                      </a:pPr>
                      <a:r>
                        <a:rPr lang="en-US" sz="1000" b="1" dirty="0">
                          <a:latin typeface="Times New Roman"/>
                          <a:ea typeface="Times New Roman"/>
                        </a:rPr>
                        <a:t>Maximum number of DL-SCH transport block bits received within a TTI </a:t>
                      </a:r>
                      <a:endParaRPr lang="zh-CN" sz="1000" b="1" dirty="0">
                        <a:latin typeface="Times New Roman"/>
                        <a:ea typeface="Times New Roman"/>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200"/>
                        </a:spcBef>
                        <a:spcAft>
                          <a:spcPts val="200"/>
                        </a:spcAft>
                      </a:pPr>
                      <a:r>
                        <a:rPr lang="en-US" sz="1000" b="1" dirty="0">
                          <a:latin typeface="Times New Roman"/>
                          <a:ea typeface="Times New Roman"/>
                        </a:rPr>
                        <a:t>Total number of soft channel bits</a:t>
                      </a:r>
                      <a:endParaRPr lang="zh-CN" sz="1000" b="1" dirty="0">
                        <a:latin typeface="Times New Roman"/>
                        <a:ea typeface="Times New Roman"/>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406">
                <a:tc rowSpan="7">
                  <a:txBody>
                    <a:bodyPr/>
                    <a:lstStyle/>
                    <a:p>
                      <a:pPr hangingPunct="0">
                        <a:spcAft>
                          <a:spcPts val="0"/>
                        </a:spcAft>
                      </a:pPr>
                      <a:r>
                        <a:rPr lang="en-GB" sz="900" dirty="0">
                          <a:latin typeface="Arial"/>
                          <a:ea typeface="Times New Roman"/>
                        </a:rPr>
                        <a:t>DL Category 15</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latin typeface="Arial"/>
                          <a:ea typeface="Times New Roman"/>
                        </a:rPr>
                        <a:t>2CC </a:t>
                      </a:r>
                      <a:r>
                        <a:rPr lang="en-GB" sz="900" dirty="0">
                          <a:latin typeface="Arial"/>
                          <a:ea typeface="Times New Roman"/>
                        </a:rPr>
                        <a:t>4*4MIMO + 1CC 2*2MIMO;</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200" dirty="0">
                          <a:solidFill>
                            <a:schemeClr val="tx1"/>
                          </a:solidFill>
                          <a:latin typeface="Arial"/>
                          <a:ea typeface="Times New Roman"/>
                          <a:cs typeface="+mn-cs"/>
                        </a:rPr>
                        <a:t>749856</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200">
                          <a:solidFill>
                            <a:schemeClr val="tx1"/>
                          </a:solidFill>
                          <a:latin typeface="Arial"/>
                          <a:ea typeface="Times New Roman"/>
                          <a:cs typeface="+mn-cs"/>
                        </a:rPr>
                        <a:t>9084672</a:t>
                      </a:r>
                      <a:endParaRPr lang="zh-CN" sz="900" kern="120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601">
                <a:tc vMerge="1">
                  <a:txBody>
                    <a:bodyPr/>
                    <a:lstStyle/>
                    <a:p>
                      <a:endParaRPr lang="zh-CN" altLang="en-US"/>
                    </a:p>
                  </a:txBody>
                  <a:tcPr/>
                </a:tc>
                <a:tc>
                  <a:txBody>
                    <a:bodyPr/>
                    <a:lstStyle/>
                    <a:p>
                      <a:pPr hangingPunct="0">
                        <a:spcAft>
                          <a:spcPts val="0"/>
                        </a:spcAft>
                      </a:pPr>
                      <a:r>
                        <a:rPr lang="en-GB" sz="900" dirty="0" smtClean="0">
                          <a:latin typeface="Arial"/>
                          <a:ea typeface="Times New Roman"/>
                        </a:rPr>
                        <a:t>1CC </a:t>
                      </a:r>
                      <a:r>
                        <a:rPr lang="en-GB" sz="900" dirty="0">
                          <a:latin typeface="Arial"/>
                          <a:ea typeface="Times New Roman"/>
                        </a:rPr>
                        <a:t>4*4MIMO + 3CC 2*2MIMO;</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200" dirty="0">
                          <a:solidFill>
                            <a:schemeClr val="tx1"/>
                          </a:solidFill>
                          <a:latin typeface="Arial"/>
                          <a:ea typeface="Times New Roman"/>
                          <a:cs typeface="+mn-cs"/>
                        </a:rPr>
                        <a:t>751808</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200" dirty="0">
                          <a:solidFill>
                            <a:schemeClr val="tx1"/>
                          </a:solidFill>
                          <a:latin typeface="Arial"/>
                          <a:ea typeface="Times New Roman"/>
                          <a:cs typeface="+mn-cs"/>
                        </a:rPr>
                        <a:t>9110016</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669">
                <a:tc vMerge="1">
                  <a:txBody>
                    <a:bodyPr/>
                    <a:lstStyle/>
                    <a:p>
                      <a:endParaRPr lang="zh-CN" altLang="en-US"/>
                    </a:p>
                  </a:txBody>
                  <a:tcPr/>
                </a:tc>
                <a:tc>
                  <a:txBody>
                    <a:bodyPr/>
                    <a:lstStyle/>
                    <a:p>
                      <a:pPr hangingPunct="0">
                        <a:spcAft>
                          <a:spcPts val="0"/>
                        </a:spcAft>
                      </a:pPr>
                      <a:r>
                        <a:rPr lang="en-GB" sz="900" dirty="0" smtClean="0">
                          <a:latin typeface="Arial"/>
                          <a:ea typeface="Times New Roman"/>
                        </a:rPr>
                        <a:t>5CC </a:t>
                      </a:r>
                      <a:r>
                        <a:rPr lang="en-GB" sz="900" dirty="0">
                          <a:latin typeface="Arial"/>
                          <a:ea typeface="Times New Roman"/>
                        </a:rPr>
                        <a:t>2*2 MIMO;</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900" kern="1200">
                          <a:solidFill>
                            <a:schemeClr val="tx1"/>
                          </a:solidFill>
                          <a:latin typeface="Arial"/>
                          <a:ea typeface="Times New Roman"/>
                          <a:cs typeface="+mn-cs"/>
                        </a:rPr>
                        <a:t>753760</a:t>
                      </a:r>
                      <a:endParaRPr lang="zh-CN" sz="900" kern="120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900" kern="1200">
                          <a:solidFill>
                            <a:schemeClr val="tx1"/>
                          </a:solidFill>
                          <a:latin typeface="Arial"/>
                          <a:ea typeface="Times New Roman"/>
                          <a:cs typeface="+mn-cs"/>
                        </a:rPr>
                        <a:t>9135360</a:t>
                      </a:r>
                      <a:endParaRPr lang="zh-CN" sz="900" kern="120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669">
                <a:tc vMerge="1">
                  <a:txBody>
                    <a:bodyPr/>
                    <a:lstStyle/>
                    <a:p>
                      <a:endParaRPr lang="zh-CN" altLang="en-US"/>
                    </a:p>
                  </a:txBody>
                  <a:tcPr/>
                </a:tc>
                <a:tc>
                  <a:txBody>
                    <a:bodyPr/>
                    <a:lstStyle/>
                    <a:p>
                      <a:pPr hangingPunct="0">
                        <a:spcAft>
                          <a:spcPts val="0"/>
                        </a:spcAft>
                      </a:pPr>
                      <a:r>
                        <a:rPr lang="en-GB" sz="900" kern="1200" dirty="0" smtClean="0">
                          <a:solidFill>
                            <a:schemeClr val="tx1"/>
                          </a:solidFill>
                          <a:latin typeface="Arial"/>
                          <a:ea typeface="Times New Roman"/>
                          <a:cs typeface="+mn-cs"/>
                        </a:rPr>
                        <a:t>2CC </a:t>
                      </a:r>
                      <a:r>
                        <a:rPr lang="en-GB" sz="900" kern="1200" dirty="0">
                          <a:solidFill>
                            <a:schemeClr val="tx1"/>
                          </a:solidFill>
                          <a:latin typeface="Arial"/>
                          <a:ea typeface="Times New Roman"/>
                          <a:cs typeface="+mn-cs"/>
                        </a:rPr>
                        <a:t>4*4MIMO 256QAM;</a:t>
                      </a:r>
                      <a:endParaRPr lang="zh-CN" sz="900" kern="1200" dirty="0">
                        <a:solidFill>
                          <a:schemeClr val="tx1"/>
                        </a:solidFill>
                        <a:latin typeface="Arial"/>
                        <a:ea typeface="Times New Roman"/>
                        <a:cs typeface="+mn-cs"/>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900" kern="1200" dirty="0">
                          <a:solidFill>
                            <a:schemeClr val="tx1"/>
                          </a:solidFill>
                          <a:latin typeface="Arial"/>
                          <a:ea typeface="Times New Roman"/>
                          <a:cs typeface="+mn-cs"/>
                        </a:rPr>
                        <a:t>783264</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900" kern="1200" dirty="0">
                          <a:solidFill>
                            <a:schemeClr val="tx1"/>
                          </a:solidFill>
                          <a:latin typeface="Arial"/>
                          <a:ea typeface="Times New Roman"/>
                          <a:cs typeface="+mn-cs"/>
                        </a:rPr>
                        <a:t>9486336</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764">
                <a:tc vMerge="1">
                  <a:txBody>
                    <a:bodyPr/>
                    <a:lstStyle/>
                    <a:p>
                      <a:endParaRPr lang="zh-CN" altLang="en-US"/>
                    </a:p>
                  </a:txBody>
                  <a:tcPr/>
                </a:tc>
                <a:tc>
                  <a:txBody>
                    <a:bodyPr/>
                    <a:lstStyle/>
                    <a:p>
                      <a:pPr hangingPunct="0">
                        <a:spcAft>
                          <a:spcPts val="0"/>
                        </a:spcAft>
                      </a:pPr>
                      <a:r>
                        <a:rPr lang="en-GB" sz="900" kern="1200" dirty="0" smtClean="0">
                          <a:solidFill>
                            <a:schemeClr val="tx1"/>
                          </a:solidFill>
                          <a:latin typeface="Arial"/>
                          <a:ea typeface="Times New Roman"/>
                          <a:cs typeface="+mn-cs"/>
                        </a:rPr>
                        <a:t>1CC 4*4MIMO </a:t>
                      </a:r>
                      <a:r>
                        <a:rPr lang="en-GB" sz="900" kern="1200" dirty="0">
                          <a:solidFill>
                            <a:schemeClr val="tx1"/>
                          </a:solidFill>
                          <a:latin typeface="Arial"/>
                          <a:ea typeface="Times New Roman"/>
                          <a:cs typeface="+mn-cs"/>
                        </a:rPr>
                        <a:t>256QAM + 2CC 2*2MIMO 256QAM;</a:t>
                      </a:r>
                      <a:endParaRPr lang="zh-CN" sz="900" kern="1200" dirty="0">
                        <a:solidFill>
                          <a:schemeClr val="tx1"/>
                        </a:solidFill>
                        <a:latin typeface="Arial"/>
                        <a:ea typeface="Times New Roman"/>
                        <a:cs typeface="+mn-cs"/>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900" kern="1200" dirty="0">
                          <a:solidFill>
                            <a:schemeClr val="tx1"/>
                          </a:solidFill>
                          <a:latin typeface="Arial"/>
                          <a:ea typeface="Times New Roman"/>
                          <a:cs typeface="+mn-cs"/>
                        </a:rPr>
                        <a:t>783216</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900" kern="1200" dirty="0">
                          <a:solidFill>
                            <a:schemeClr val="tx1"/>
                          </a:solidFill>
                          <a:latin typeface="Arial"/>
                          <a:ea typeface="Times New Roman"/>
                          <a:cs typeface="+mn-cs"/>
                        </a:rPr>
                        <a:t>9486336</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601">
                <a:tc vMerge="1">
                  <a:txBody>
                    <a:bodyPr/>
                    <a:lstStyle/>
                    <a:p>
                      <a:endParaRPr lang="zh-CN" altLang="en-US"/>
                    </a:p>
                  </a:txBody>
                  <a:tcPr/>
                </a:tc>
                <a:tc>
                  <a:txBody>
                    <a:bodyPr/>
                    <a:lstStyle/>
                    <a:p>
                      <a:pPr hangingPunct="0">
                        <a:spcAft>
                          <a:spcPts val="0"/>
                        </a:spcAft>
                      </a:pPr>
                      <a:r>
                        <a:rPr lang="en-GB" sz="900" dirty="0" smtClean="0">
                          <a:latin typeface="Arial"/>
                          <a:ea typeface="Times New Roman"/>
                        </a:rPr>
                        <a:t>4CC </a:t>
                      </a:r>
                      <a:r>
                        <a:rPr lang="en-GB" sz="900" dirty="0">
                          <a:latin typeface="Arial"/>
                          <a:ea typeface="Times New Roman"/>
                        </a:rPr>
                        <a:t>2*2MIMO 256QAM;</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200">
                          <a:solidFill>
                            <a:schemeClr val="tx1"/>
                          </a:solidFill>
                          <a:latin typeface="Arial"/>
                          <a:ea typeface="Times New Roman"/>
                          <a:cs typeface="+mn-cs"/>
                        </a:rPr>
                        <a:t>783168</a:t>
                      </a:r>
                      <a:endParaRPr lang="zh-CN" sz="900" kern="120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200" dirty="0">
                          <a:solidFill>
                            <a:schemeClr val="tx1"/>
                          </a:solidFill>
                          <a:latin typeface="Arial"/>
                          <a:ea typeface="Times New Roman"/>
                          <a:cs typeface="+mn-cs"/>
                        </a:rPr>
                        <a:t>9486336</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601">
                <a:tc vMerge="1">
                  <a:txBody>
                    <a:bodyPr/>
                    <a:lstStyle/>
                    <a:p>
                      <a:pPr hangingPunct="0">
                        <a:spcAft>
                          <a:spcPts val="0"/>
                        </a:spcAft>
                      </a:pP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altLang="zh-CN" sz="900" kern="100" dirty="0" smtClean="0">
                          <a:solidFill>
                            <a:schemeClr val="tx1"/>
                          </a:solidFill>
                          <a:highlight>
                            <a:srgbClr val="FFFF00"/>
                          </a:highlight>
                          <a:latin typeface="Arial"/>
                          <a:ea typeface="宋体"/>
                          <a:cs typeface="+mn-cs"/>
                        </a:rPr>
                        <a:t>1CC * 2MIMO 256QAM + 4CC *2MIMO 64QAM</a:t>
                      </a:r>
                      <a:endParaRPr lang="zh-CN" sz="900" kern="100" dirty="0">
                        <a:solidFill>
                          <a:schemeClr val="tx1"/>
                        </a:solidFill>
                        <a:highlight>
                          <a:srgbClr val="FFFF00"/>
                        </a:highlight>
                        <a:latin typeface="Arial"/>
                        <a:ea typeface="宋体"/>
                        <a:cs typeface="+mn-cs"/>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altLang="zh-CN" sz="900" kern="100" dirty="0" smtClean="0">
                          <a:solidFill>
                            <a:schemeClr val="tx1"/>
                          </a:solidFill>
                          <a:highlight>
                            <a:srgbClr val="FFFF00"/>
                          </a:highlight>
                          <a:latin typeface="Arial"/>
                          <a:ea typeface="宋体"/>
                          <a:cs typeface="+mn-cs"/>
                        </a:rPr>
                        <a:t>798800</a:t>
                      </a:r>
                      <a:endParaRPr lang="zh-CN" altLang="zh-CN" sz="900" kern="100" dirty="0">
                        <a:solidFill>
                          <a:schemeClr val="tx1"/>
                        </a:solidFill>
                        <a:highlight>
                          <a:srgbClr val="FFFF00"/>
                        </a:highlight>
                        <a:latin typeface="Arial"/>
                        <a:ea typeface="宋体"/>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altLang="zh-CN" sz="900" kern="1200" dirty="0" smtClean="0">
                          <a:solidFill>
                            <a:schemeClr val="tx1"/>
                          </a:solidFill>
                          <a:latin typeface="Arial"/>
                          <a:ea typeface="Times New Roman"/>
                          <a:cs typeface="+mn-cs"/>
                        </a:rPr>
                        <a:t>9679872</a:t>
                      </a:r>
                      <a:endParaRPr lang="zh-CN" sz="900" kern="1200" dirty="0">
                        <a:solidFill>
                          <a:schemeClr val="tx1"/>
                        </a:solidFill>
                        <a:latin typeface="Arial"/>
                        <a:ea typeface="Times New Roman"/>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669">
                <a:tc rowSpan="5">
                  <a:txBody>
                    <a:bodyPr/>
                    <a:lstStyle/>
                    <a:p>
                      <a:pPr hangingPunct="0">
                        <a:spcAft>
                          <a:spcPts val="0"/>
                        </a:spcAft>
                      </a:pPr>
                      <a:r>
                        <a:rPr lang="en-GB" sz="900" dirty="0">
                          <a:latin typeface="Arial"/>
                          <a:ea typeface="Times New Roman"/>
                        </a:rPr>
                        <a:t>DL Category 16</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smtClean="0">
                          <a:latin typeface="Arial"/>
                          <a:ea typeface="Times New Roman"/>
                        </a:rPr>
                        <a:t>2CC </a:t>
                      </a:r>
                      <a:r>
                        <a:rPr lang="en-GB" sz="900" dirty="0">
                          <a:latin typeface="Arial"/>
                          <a:ea typeface="Times New Roman"/>
                        </a:rPr>
                        <a:t>4*4MIMO 256QAM + 1CC 2*2MIMO 256QAM; </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a:latin typeface="Times New Roman"/>
                          <a:ea typeface="宋体"/>
                        </a:rPr>
                        <a:t>979056</a:t>
                      </a:r>
                      <a:endParaRPr lang="zh-CN" sz="105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dirty="0">
                          <a:latin typeface="Times New Roman"/>
                          <a:ea typeface="宋体"/>
                        </a:rPr>
                        <a:t>11857920</a:t>
                      </a:r>
                      <a:endParaRPr lang="zh-CN" sz="1050" dirty="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669">
                <a:tc vMerge="1">
                  <a:txBody>
                    <a:bodyPr/>
                    <a:lstStyle/>
                    <a:p>
                      <a:endParaRPr lang="zh-CN" altLang="en-US"/>
                    </a:p>
                  </a:txBody>
                  <a:tcPr/>
                </a:tc>
                <a:tc>
                  <a:txBody>
                    <a:bodyPr/>
                    <a:lstStyle/>
                    <a:p>
                      <a:pPr hangingPunct="0">
                        <a:spcAft>
                          <a:spcPts val="0"/>
                        </a:spcAft>
                      </a:pPr>
                      <a:r>
                        <a:rPr lang="en-GB" sz="900" dirty="0" smtClean="0">
                          <a:latin typeface="Arial"/>
                          <a:ea typeface="Times New Roman"/>
                        </a:rPr>
                        <a:t>1CC </a:t>
                      </a:r>
                      <a:r>
                        <a:rPr lang="en-GB" sz="900" dirty="0">
                          <a:latin typeface="Arial"/>
                          <a:ea typeface="Times New Roman"/>
                        </a:rPr>
                        <a:t>4*4MIMO 256QAM +3CC 2*2MIMO 256QAM; </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dirty="0">
                          <a:latin typeface="Times New Roman"/>
                          <a:ea typeface="宋体"/>
                        </a:rPr>
                        <a:t>979008</a:t>
                      </a:r>
                      <a:endParaRPr lang="zh-CN" sz="1050" dirty="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dirty="0">
                          <a:latin typeface="Times New Roman"/>
                          <a:ea typeface="宋体"/>
                        </a:rPr>
                        <a:t>11857920</a:t>
                      </a:r>
                      <a:endParaRPr lang="zh-CN" sz="1050" dirty="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03">
                <a:tc vMerge="1">
                  <a:txBody>
                    <a:bodyPr/>
                    <a:lstStyle/>
                    <a:p>
                      <a:endParaRPr lang="zh-CN" altLang="en-US"/>
                    </a:p>
                  </a:txBody>
                  <a:tcPr/>
                </a:tc>
                <a:tc>
                  <a:txBody>
                    <a:bodyPr/>
                    <a:lstStyle/>
                    <a:p>
                      <a:pPr hangingPunct="0">
                        <a:spcAft>
                          <a:spcPts val="0"/>
                        </a:spcAft>
                      </a:pPr>
                      <a:r>
                        <a:rPr lang="en-GB" sz="900" dirty="0" smtClean="0">
                          <a:latin typeface="Arial"/>
                          <a:ea typeface="Times New Roman"/>
                        </a:rPr>
                        <a:t>5CC </a:t>
                      </a:r>
                      <a:r>
                        <a:rPr lang="en-GB" sz="900" dirty="0">
                          <a:latin typeface="Arial"/>
                          <a:ea typeface="Times New Roman"/>
                        </a:rPr>
                        <a:t>2*2MIMO 256QAM;</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kern="100">
                          <a:latin typeface="Arial"/>
                          <a:ea typeface="宋体"/>
                        </a:rPr>
                        <a:t>978960</a:t>
                      </a:r>
                      <a:endParaRPr lang="zh-CN" sz="1000" kern="100">
                        <a:latin typeface="Arial"/>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kern="100" dirty="0">
                          <a:latin typeface="Arial"/>
                          <a:ea typeface="宋体"/>
                        </a:rPr>
                        <a:t>11857920</a:t>
                      </a:r>
                      <a:endParaRPr lang="zh-CN" sz="1000" kern="100" dirty="0">
                        <a:latin typeface="Arial"/>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669">
                <a:tc vMerge="1">
                  <a:txBody>
                    <a:bodyPr/>
                    <a:lstStyle/>
                    <a:p>
                      <a:endParaRPr lang="zh-CN" altLang="en-US"/>
                    </a:p>
                  </a:txBody>
                  <a:tcPr/>
                </a:tc>
                <a:tc>
                  <a:txBody>
                    <a:bodyPr/>
                    <a:lstStyle/>
                    <a:p>
                      <a:pPr hangingPunct="0">
                        <a:spcAft>
                          <a:spcPts val="0"/>
                        </a:spcAft>
                      </a:pPr>
                      <a:r>
                        <a:rPr lang="en-GB" sz="900" dirty="0" smtClean="0">
                          <a:latin typeface="Arial"/>
                          <a:ea typeface="Times New Roman"/>
                        </a:rPr>
                        <a:t>3CC </a:t>
                      </a:r>
                      <a:r>
                        <a:rPr lang="en-GB" sz="900" dirty="0">
                          <a:latin typeface="Arial"/>
                          <a:ea typeface="Times New Roman"/>
                        </a:rPr>
                        <a:t>4*4MIMO + 1CC 2*2 MIMO;</a:t>
                      </a:r>
                      <a:endParaRPr lang="zh-CN" sz="900" dirty="0">
                        <a:latin typeface="Arial"/>
                        <a:ea typeface="Times New Roman"/>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a:latin typeface="Times New Roman"/>
                          <a:ea typeface="宋体"/>
                        </a:rPr>
                        <a:t>1049408</a:t>
                      </a:r>
                      <a:endParaRPr lang="zh-CN" sz="105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dirty="0">
                          <a:latin typeface="Times New Roman"/>
                          <a:ea typeface="宋体"/>
                        </a:rPr>
                        <a:t>12713472</a:t>
                      </a:r>
                      <a:endParaRPr lang="zh-CN" sz="1050" dirty="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111">
                <a:tc vMerge="1">
                  <a:txBody>
                    <a:bodyPr/>
                    <a:lstStyle/>
                    <a:p>
                      <a:endParaRPr lang="zh-CN" altLang="en-US"/>
                    </a:p>
                  </a:txBody>
                  <a:tcPr/>
                </a:tc>
                <a:tc>
                  <a:txBody>
                    <a:bodyPr/>
                    <a:lstStyle/>
                    <a:p>
                      <a:pPr marL="0" algn="l" defTabSz="914400" rtl="0" eaLnBrk="1" latinLnBrk="0" hangingPunct="0">
                        <a:spcAft>
                          <a:spcPts val="0"/>
                        </a:spcAft>
                      </a:pPr>
                      <a:r>
                        <a:rPr lang="en-GB" sz="900" kern="100" dirty="0" smtClean="0">
                          <a:solidFill>
                            <a:schemeClr val="tx1"/>
                          </a:solidFill>
                          <a:highlight>
                            <a:srgbClr val="FFFF00"/>
                          </a:highlight>
                          <a:latin typeface="Arial"/>
                          <a:ea typeface="宋体"/>
                          <a:cs typeface="+mn-cs"/>
                        </a:rPr>
                        <a:t>2CC </a:t>
                      </a:r>
                      <a:r>
                        <a:rPr lang="en-GB" sz="900" kern="100" dirty="0">
                          <a:solidFill>
                            <a:schemeClr val="tx1"/>
                          </a:solidFill>
                          <a:highlight>
                            <a:srgbClr val="FFFF00"/>
                          </a:highlight>
                          <a:latin typeface="Arial"/>
                          <a:ea typeface="宋体"/>
                          <a:cs typeface="+mn-cs"/>
                        </a:rPr>
                        <a:t>4*4 MIMO +3CC 2*2MIMO;</a:t>
                      </a:r>
                      <a:endParaRPr lang="zh-CN" sz="900" kern="100" dirty="0">
                        <a:solidFill>
                          <a:schemeClr val="tx1"/>
                        </a:solidFill>
                        <a:highlight>
                          <a:srgbClr val="FFFF00"/>
                        </a:highlight>
                        <a:latin typeface="Arial"/>
                        <a:ea typeface="宋体"/>
                        <a:cs typeface="+mn-cs"/>
                      </a:endParaRPr>
                    </a:p>
                  </a:txBody>
                  <a:tcPr marL="63851" marR="638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latinLnBrk="0" hangingPunct="1">
                        <a:spcAft>
                          <a:spcPts val="600"/>
                        </a:spcAft>
                      </a:pPr>
                      <a:r>
                        <a:rPr lang="en-US" sz="1000" kern="100" dirty="0">
                          <a:solidFill>
                            <a:schemeClr val="tx1"/>
                          </a:solidFill>
                          <a:highlight>
                            <a:srgbClr val="FFFF00"/>
                          </a:highlight>
                          <a:latin typeface="Arial"/>
                          <a:ea typeface="宋体"/>
                          <a:cs typeface="+mn-cs"/>
                        </a:rPr>
                        <a:t>1051360</a:t>
                      </a:r>
                      <a:endParaRPr lang="zh-CN" sz="1000" kern="100" dirty="0">
                        <a:solidFill>
                          <a:schemeClr val="tx1"/>
                        </a:solidFill>
                        <a:highlight>
                          <a:srgbClr val="FFFF00"/>
                        </a:highlight>
                        <a:latin typeface="Arial"/>
                        <a:ea typeface="宋体"/>
                        <a:cs typeface="+mn-cs"/>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1050" dirty="0">
                          <a:latin typeface="Times New Roman"/>
                          <a:ea typeface="宋体"/>
                        </a:rPr>
                        <a:t>12738816</a:t>
                      </a:r>
                      <a:endParaRPr lang="zh-CN" sz="1050" dirty="0">
                        <a:latin typeface="Times New Roman"/>
                        <a:ea typeface="宋体"/>
                      </a:endParaRPr>
                    </a:p>
                  </a:txBody>
                  <a:tcPr marL="43439" marR="434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Soft buffer size per DL cell</a:t>
            </a:r>
            <a:endParaRPr lang="zh-CN" altLang="en-US" dirty="0"/>
          </a:p>
        </p:txBody>
      </p:sp>
      <p:sp>
        <p:nvSpPr>
          <p:cNvPr id="3" name="内容占位符 2"/>
          <p:cNvSpPr>
            <a:spLocks noGrp="1"/>
          </p:cNvSpPr>
          <p:nvPr>
            <p:ph idx="1"/>
          </p:nvPr>
        </p:nvSpPr>
        <p:spPr>
          <a:xfrm>
            <a:off x="539552" y="980728"/>
            <a:ext cx="7632700" cy="4194175"/>
          </a:xfrm>
        </p:spPr>
        <p:txBody>
          <a:bodyPr/>
          <a:lstStyle/>
          <a:p>
            <a:r>
              <a:rPr lang="en-US" altLang="zh-CN" sz="1600" dirty="0" smtClean="0"/>
              <a:t>By directly calculating from the scenario with maximum achievable peak data rate, the </a:t>
            </a:r>
            <a:r>
              <a:rPr lang="en-US" altLang="zh-CN" sz="1600" b="1" dirty="0" err="1" smtClean="0"/>
              <a:t>eNB</a:t>
            </a:r>
            <a:r>
              <a:rPr lang="en-US" altLang="zh-CN" sz="1600" b="1" dirty="0" smtClean="0"/>
              <a:t> assumptions on soft buffer size per DL cell </a:t>
            </a:r>
            <a:r>
              <a:rPr lang="en-US" altLang="zh-CN" sz="1600" dirty="0" smtClean="0"/>
              <a:t>are as below</a:t>
            </a:r>
          </a:p>
          <a:p>
            <a:pPr lvl="1"/>
            <a:r>
              <a:rPr lang="en-US" altLang="zh-CN" sz="1400" dirty="0" smtClean="0"/>
              <a:t>The values for other application scenarios are scaled by the supported CC and modulation type</a:t>
            </a:r>
            <a:endParaRPr lang="zh-CN" altLang="en-US" sz="1400" dirty="0"/>
          </a:p>
        </p:txBody>
      </p:sp>
      <p:graphicFrame>
        <p:nvGraphicFramePr>
          <p:cNvPr id="4" name="表格 3"/>
          <p:cNvGraphicFramePr>
            <a:graphicFrameLocks noGrp="1"/>
          </p:cNvGraphicFramePr>
          <p:nvPr/>
        </p:nvGraphicFramePr>
        <p:xfrm>
          <a:off x="971600" y="2636912"/>
          <a:ext cx="7416821" cy="2562089"/>
        </p:xfrm>
        <a:graphic>
          <a:graphicData uri="http://schemas.openxmlformats.org/drawingml/2006/table">
            <a:tbl>
              <a:tblPr/>
              <a:tblGrid>
                <a:gridCol w="1692970"/>
                <a:gridCol w="967411"/>
                <a:gridCol w="1084035"/>
                <a:gridCol w="763253"/>
                <a:gridCol w="727288"/>
                <a:gridCol w="727288"/>
                <a:gridCol w="727288"/>
                <a:gridCol w="727288"/>
              </a:tblGrid>
              <a:tr h="0">
                <a:tc>
                  <a:txBody>
                    <a:bodyPr/>
                    <a:lstStyle/>
                    <a:p>
                      <a:pPr>
                        <a:spcAft>
                          <a:spcPts val="0"/>
                        </a:spcAft>
                      </a:pPr>
                      <a:r>
                        <a:rPr lang="en-US" sz="1000" dirty="0">
                          <a:latin typeface="Arial"/>
                          <a:ea typeface="宋体"/>
                        </a:rPr>
                        <a:t>DL </a:t>
                      </a:r>
                      <a:r>
                        <a:rPr lang="en-US" sz="1000" dirty="0" smtClean="0">
                          <a:latin typeface="Arial"/>
                          <a:ea typeface="宋体"/>
                        </a:rPr>
                        <a:t>Scenarios with maximum</a:t>
                      </a:r>
                      <a:r>
                        <a:rPr lang="en-US" sz="1000" baseline="0" dirty="0" smtClean="0">
                          <a:latin typeface="Arial"/>
                          <a:ea typeface="宋体"/>
                        </a:rPr>
                        <a:t> achievable peak data rata</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UE category</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Total number of soft channel bits</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5">
                  <a:txBody>
                    <a:bodyPr/>
                    <a:lstStyle/>
                    <a:p>
                      <a:pPr>
                        <a:spcAft>
                          <a:spcPts val="0"/>
                        </a:spcAft>
                      </a:pPr>
                      <a:r>
                        <a:rPr lang="en-US" sz="1000">
                          <a:latin typeface="Arial"/>
                          <a:ea typeface="宋体"/>
                        </a:rPr>
                        <a:t>eNB encodes the transport block(s) assuming the following soft buffer size per DL cell</a:t>
                      </a:r>
                      <a:endParaRPr lang="zh-CN" sz="1000">
                        <a:latin typeface="Calibri"/>
                        <a:ea typeface="宋体"/>
                      </a:endParaRPr>
                    </a:p>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 is the number of configured component carriers)</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184">
                <a:tc>
                  <a:txBody>
                    <a:bodyPr/>
                    <a:lstStyle/>
                    <a:p>
                      <a:pPr>
                        <a:spcAft>
                          <a:spcPts val="0"/>
                        </a:spcAft>
                      </a:pPr>
                      <a:endParaRPr lang="en-US" sz="1000">
                        <a:latin typeface="Arial"/>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 </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 </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=1</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=2</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=3</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=4</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=5</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571604">
                <a:tc>
                  <a:txBody>
                    <a:bodyPr/>
                    <a:lstStyle/>
                    <a:p>
                      <a:pPr>
                        <a:spcAft>
                          <a:spcPts val="0"/>
                        </a:spcAft>
                      </a:pPr>
                      <a:r>
                        <a:rPr lang="en-US" sz="1000" kern="1200" dirty="0">
                          <a:solidFill>
                            <a:schemeClr val="tx1"/>
                          </a:solidFill>
                          <a:latin typeface="Arial"/>
                          <a:ea typeface="宋体"/>
                          <a:cs typeface="+mn-cs"/>
                        </a:rPr>
                        <a:t>4cc+2layer; </a:t>
                      </a:r>
                      <a:r>
                        <a:rPr lang="en-US" sz="1000" kern="1200" dirty="0">
                          <a:solidFill>
                            <a:schemeClr val="tx1"/>
                          </a:solidFill>
                          <a:latin typeface="Arial"/>
                          <a:ea typeface="宋体"/>
                          <a:cs typeface="+mn-cs"/>
                          <a:sym typeface="Times New Roman"/>
                        </a:rPr>
                        <a:t></a:t>
                      </a:r>
                      <a:r>
                        <a:rPr lang="en-US" sz="1000" kern="1200" dirty="0">
                          <a:solidFill>
                            <a:schemeClr val="tx1"/>
                          </a:solidFill>
                          <a:latin typeface="Arial"/>
                          <a:ea typeface="宋体"/>
                          <a:cs typeface="+mn-cs"/>
                        </a:rPr>
                        <a:t>     </a:t>
                      </a:r>
                      <a:endParaRPr lang="zh-CN" sz="1000" kern="1200" dirty="0">
                        <a:solidFill>
                          <a:schemeClr val="tx1"/>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solidFill>
                            <a:schemeClr val="tx1"/>
                          </a:solidFill>
                          <a:latin typeface="Arial"/>
                          <a:ea typeface="宋体"/>
                        </a:rPr>
                        <a:t>Cat </a:t>
                      </a:r>
                      <a:r>
                        <a:rPr lang="en-US" sz="1000" dirty="0" smtClean="0">
                          <a:solidFill>
                            <a:schemeClr val="tx1"/>
                          </a:solidFill>
                          <a:latin typeface="Arial"/>
                          <a:ea typeface="宋体"/>
                        </a:rPr>
                        <a:t>11/12</a:t>
                      </a:r>
                      <a:endParaRPr lang="zh-CN" sz="1000" dirty="0">
                        <a:solidFill>
                          <a:schemeClr val="tx1"/>
                        </a:solidFill>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solidFill>
                            <a:schemeClr val="tx1"/>
                          </a:solidFill>
                          <a:latin typeface="Arial"/>
                          <a:ea typeface="宋体"/>
                        </a:rPr>
                        <a:t>7308288</a:t>
                      </a:r>
                      <a:endParaRPr lang="zh-CN" sz="1000">
                        <a:solidFill>
                          <a:schemeClr val="tx1"/>
                        </a:solidFill>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71">
                <a:tc>
                  <a:txBody>
                    <a:bodyPr/>
                    <a:lstStyle/>
                    <a:p>
                      <a:pPr hangingPunct="0">
                        <a:spcAft>
                          <a:spcPts val="0"/>
                        </a:spcAft>
                      </a:pPr>
                      <a:r>
                        <a:rPr lang="en-US" altLang="zh-CN" sz="1000" kern="1200" dirty="0" smtClean="0">
                          <a:solidFill>
                            <a:schemeClr val="tx1"/>
                          </a:solidFill>
                          <a:latin typeface="Arial"/>
                          <a:ea typeface="宋体"/>
                          <a:cs typeface="+mn-cs"/>
                        </a:rPr>
                        <a:t>1CC * 2MIMO 256QAM + 4CC *2MIMO 64QAM</a:t>
                      </a:r>
                      <a:endParaRPr lang="zh-CN" altLang="zh-CN" sz="1000" kern="1200" dirty="0">
                        <a:solidFill>
                          <a:schemeClr val="tx1"/>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smtClean="0">
                          <a:latin typeface="Arial"/>
                          <a:ea typeface="宋体"/>
                        </a:rPr>
                        <a:t>Cat 15</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altLang="zh-CN" sz="1000" kern="1200" dirty="0" smtClean="0">
                          <a:solidFill>
                            <a:schemeClr val="tx1"/>
                          </a:solidFill>
                          <a:latin typeface="Arial"/>
                          <a:ea typeface="Times New Roman"/>
                          <a:cs typeface="+mn-cs"/>
                        </a:rPr>
                        <a:t>9679872</a:t>
                      </a:r>
                      <a:endParaRPr lang="zh-CN" altLang="zh-CN" sz="1000" kern="1200" dirty="0">
                        <a:solidFill>
                          <a:schemeClr val="tx1"/>
                        </a:solidFill>
                        <a:latin typeface="Arial"/>
                        <a:ea typeface="Times New Roman"/>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1935974*</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3871948**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2419968***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4839936****</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1935974*</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3871948**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2419968***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4839936****</a:t>
                      </a:r>
                      <a:endParaRPr lang="zh-CN" altLang="zh-CN" sz="1000" kern="1200" dirty="0" smtClean="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1935974*</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3871948**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2419968***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4839936****</a:t>
                      </a:r>
                      <a:endParaRPr lang="zh-CN" altLang="zh-CN" sz="1000" kern="1200" dirty="0" smtClean="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1935974*</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3871948**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2419968***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4839936****</a:t>
                      </a:r>
                      <a:endParaRPr lang="zh-CN" altLang="zh-CN" sz="1000" kern="1200" dirty="0" smtClean="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1935974*</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4F81BD"/>
                          </a:solidFill>
                          <a:latin typeface="Arial"/>
                          <a:ea typeface="宋体"/>
                          <a:cs typeface="+mn-cs"/>
                        </a:rPr>
                        <a:t>3871948**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2419968***</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smtClean="0">
                          <a:solidFill>
                            <a:srgbClr val="FF0000"/>
                          </a:solidFill>
                          <a:latin typeface="Arial"/>
                          <a:ea typeface="宋体"/>
                          <a:cs typeface="+mn-cs"/>
                        </a:rPr>
                        <a:t>4839936****</a:t>
                      </a:r>
                      <a:endParaRPr lang="zh-CN" altLang="zh-CN" sz="1000" kern="1200" dirty="0" smtClean="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4505">
                <a:tc>
                  <a:txBody>
                    <a:bodyPr/>
                    <a:lstStyle/>
                    <a:p>
                      <a:pPr>
                        <a:spcAft>
                          <a:spcPts val="0"/>
                        </a:spcAft>
                      </a:pPr>
                      <a:r>
                        <a:rPr lang="en-US" sz="1000" kern="1200" dirty="0" smtClean="0">
                          <a:solidFill>
                            <a:schemeClr val="tx1"/>
                          </a:solidFill>
                          <a:latin typeface="Arial"/>
                          <a:ea typeface="宋体"/>
                          <a:cs typeface="+mn-cs"/>
                        </a:rPr>
                        <a:t>2cc+4layer </a:t>
                      </a:r>
                      <a:r>
                        <a:rPr lang="en-US" sz="1000" kern="1200" dirty="0">
                          <a:solidFill>
                            <a:schemeClr val="tx1"/>
                          </a:solidFill>
                          <a:latin typeface="Arial"/>
                          <a:ea typeface="宋体"/>
                          <a:cs typeface="+mn-cs"/>
                        </a:rPr>
                        <a:t>&amp; 3cc+2layer</a:t>
                      </a:r>
                      <a:r>
                        <a:rPr lang="en-US" sz="1000" kern="1200" dirty="0" smtClean="0">
                          <a:solidFill>
                            <a:schemeClr val="tx1"/>
                          </a:solidFill>
                          <a:latin typeface="Arial"/>
                          <a:ea typeface="宋体"/>
                          <a:cs typeface="+mn-cs"/>
                        </a:rPr>
                        <a:t>;</a:t>
                      </a:r>
                      <a:endParaRPr lang="zh-CN" sz="1000" kern="1200" dirty="0">
                        <a:solidFill>
                          <a:schemeClr val="tx1"/>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latin typeface="Arial"/>
                          <a:ea typeface="宋体"/>
                        </a:rPr>
                        <a:t>Cat 16</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latin typeface="Arial"/>
                          <a:ea typeface="宋体"/>
                        </a:rPr>
                        <a:t>12738816</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solidFill>
                            <a:srgbClr val="4F81BD"/>
                          </a:solidFill>
                          <a:latin typeface="Arial"/>
                          <a:ea typeface="宋体"/>
                        </a:rPr>
                        <a:t>1819830</a:t>
                      </a:r>
                      <a:r>
                        <a:rPr lang="en-US" sz="1000" baseline="30000" dirty="0">
                          <a:solidFill>
                            <a:srgbClr val="4F81BD"/>
                          </a:solidFill>
                          <a:latin typeface="Arial"/>
                          <a:ea typeface="宋体"/>
                        </a:rPr>
                        <a:t>*</a:t>
                      </a:r>
                      <a:endParaRPr lang="zh-CN" sz="1000" dirty="0">
                        <a:latin typeface="Calibri"/>
                        <a:ea typeface="宋体"/>
                      </a:endParaRPr>
                    </a:p>
                    <a:p>
                      <a:pPr>
                        <a:spcAft>
                          <a:spcPts val="0"/>
                        </a:spcAft>
                      </a:pPr>
                      <a:r>
                        <a:rPr lang="en-US" sz="1000" dirty="0">
                          <a:solidFill>
                            <a:srgbClr val="4F81BD"/>
                          </a:solidFill>
                          <a:latin typeface="Arial"/>
                          <a:ea typeface="宋体"/>
                        </a:rPr>
                        <a:t>3639661</a:t>
                      </a:r>
                      <a:r>
                        <a:rPr lang="en-US" sz="1000" baseline="30000" dirty="0">
                          <a:solidFill>
                            <a:srgbClr val="4F81BD"/>
                          </a:solidFill>
                          <a:latin typeface="Arial"/>
                          <a:ea typeface="宋体"/>
                        </a:rPr>
                        <a:t>**</a:t>
                      </a:r>
                      <a:endParaRPr lang="zh-CN" sz="1000" dirty="0">
                        <a:latin typeface="Calibri"/>
                        <a:ea typeface="宋体"/>
                      </a:endParaRPr>
                    </a:p>
                    <a:p>
                      <a:pPr>
                        <a:spcAft>
                          <a:spcPts val="0"/>
                        </a:spcAft>
                      </a:pPr>
                      <a:r>
                        <a:rPr lang="en-US" sz="1000" dirty="0">
                          <a:solidFill>
                            <a:srgbClr val="FF0000"/>
                          </a:solidFill>
                          <a:latin typeface="Arial"/>
                          <a:ea typeface="宋体"/>
                        </a:rPr>
                        <a:t>2547763</a:t>
                      </a:r>
                      <a:r>
                        <a:rPr lang="en-US" sz="1000" baseline="30000" dirty="0">
                          <a:solidFill>
                            <a:srgbClr val="FF0000"/>
                          </a:solidFill>
                          <a:latin typeface="Arial"/>
                          <a:ea typeface="宋体"/>
                        </a:rPr>
                        <a:t>***</a:t>
                      </a:r>
                      <a:endParaRPr lang="zh-CN" sz="1000" dirty="0">
                        <a:latin typeface="Calibri"/>
                        <a:ea typeface="宋体"/>
                      </a:endParaRPr>
                    </a:p>
                    <a:p>
                      <a:pPr>
                        <a:spcAft>
                          <a:spcPts val="0"/>
                        </a:spcAft>
                      </a:pPr>
                      <a:r>
                        <a:rPr lang="en-US" sz="1000" dirty="0">
                          <a:solidFill>
                            <a:srgbClr val="FF0000"/>
                          </a:solidFill>
                          <a:latin typeface="Arial"/>
                          <a:ea typeface="宋体"/>
                        </a:rPr>
                        <a:t>5095526</a:t>
                      </a:r>
                      <a:r>
                        <a:rPr lang="en-US" sz="1000" baseline="30000" dirty="0">
                          <a:solidFill>
                            <a:srgbClr val="FF0000"/>
                          </a:solidFill>
                          <a:latin typeface="Arial"/>
                          <a:ea typeface="宋体"/>
                        </a:rPr>
                        <a:t>****</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solidFill>
                            <a:srgbClr val="4F81BD"/>
                          </a:solidFill>
                          <a:latin typeface="Arial"/>
                          <a:ea typeface="宋体"/>
                        </a:rPr>
                        <a:t>1819830</a:t>
                      </a:r>
                      <a:r>
                        <a:rPr lang="en-US" sz="1000" baseline="30000">
                          <a:solidFill>
                            <a:srgbClr val="4F81BD"/>
                          </a:solidFill>
                          <a:latin typeface="Arial"/>
                          <a:ea typeface="宋体"/>
                        </a:rPr>
                        <a:t>*</a:t>
                      </a:r>
                      <a:endParaRPr lang="zh-CN" sz="1000">
                        <a:latin typeface="Calibri"/>
                        <a:ea typeface="宋体"/>
                      </a:endParaRPr>
                    </a:p>
                    <a:p>
                      <a:pPr>
                        <a:spcAft>
                          <a:spcPts val="0"/>
                        </a:spcAft>
                      </a:pPr>
                      <a:r>
                        <a:rPr lang="en-US" sz="1000">
                          <a:solidFill>
                            <a:srgbClr val="4F81BD"/>
                          </a:solidFill>
                          <a:latin typeface="Arial"/>
                          <a:ea typeface="宋体"/>
                        </a:rPr>
                        <a:t>3639661</a:t>
                      </a:r>
                      <a:r>
                        <a:rPr lang="en-US" sz="1000" baseline="30000">
                          <a:solidFill>
                            <a:srgbClr val="4F81BD"/>
                          </a:solidFill>
                          <a:latin typeface="Arial"/>
                          <a:ea typeface="宋体"/>
                        </a:rPr>
                        <a:t>**</a:t>
                      </a:r>
                      <a:endParaRPr lang="zh-CN" sz="1000">
                        <a:latin typeface="Calibri"/>
                        <a:ea typeface="宋体"/>
                      </a:endParaRPr>
                    </a:p>
                    <a:p>
                      <a:pPr>
                        <a:spcAft>
                          <a:spcPts val="0"/>
                        </a:spcAft>
                      </a:pPr>
                      <a:r>
                        <a:rPr lang="en-US" sz="1000">
                          <a:solidFill>
                            <a:srgbClr val="FF0000"/>
                          </a:solidFill>
                          <a:latin typeface="Arial"/>
                          <a:ea typeface="宋体"/>
                        </a:rPr>
                        <a:t>2547763</a:t>
                      </a:r>
                      <a:r>
                        <a:rPr lang="en-US" sz="1000" baseline="30000">
                          <a:solidFill>
                            <a:srgbClr val="FF0000"/>
                          </a:solidFill>
                          <a:latin typeface="Arial"/>
                          <a:ea typeface="宋体"/>
                        </a:rPr>
                        <a:t>***</a:t>
                      </a:r>
                      <a:endParaRPr lang="zh-CN" sz="1000">
                        <a:latin typeface="Calibri"/>
                        <a:ea typeface="宋体"/>
                      </a:endParaRPr>
                    </a:p>
                    <a:p>
                      <a:pPr>
                        <a:spcAft>
                          <a:spcPts val="0"/>
                        </a:spcAft>
                      </a:pPr>
                      <a:r>
                        <a:rPr lang="en-US" sz="1000">
                          <a:solidFill>
                            <a:srgbClr val="FF0000"/>
                          </a:solidFill>
                          <a:latin typeface="Arial"/>
                          <a:ea typeface="宋体"/>
                        </a:rPr>
                        <a:t>5095526</a:t>
                      </a:r>
                      <a:r>
                        <a:rPr lang="en-US" sz="1000" baseline="30000">
                          <a:solidFill>
                            <a:srgbClr val="FF0000"/>
                          </a:solidFill>
                          <a:latin typeface="Arial"/>
                          <a:ea typeface="宋体"/>
                        </a:rPr>
                        <a:t>****</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solidFill>
                            <a:srgbClr val="4F81BD"/>
                          </a:solidFill>
                          <a:latin typeface="Arial"/>
                          <a:ea typeface="宋体"/>
                        </a:rPr>
                        <a:t>1819830</a:t>
                      </a:r>
                      <a:r>
                        <a:rPr lang="en-US" sz="1000" baseline="30000">
                          <a:solidFill>
                            <a:srgbClr val="4F81BD"/>
                          </a:solidFill>
                          <a:latin typeface="Arial"/>
                          <a:ea typeface="宋体"/>
                        </a:rPr>
                        <a:t>*</a:t>
                      </a:r>
                      <a:endParaRPr lang="zh-CN" sz="1000">
                        <a:latin typeface="Calibri"/>
                        <a:ea typeface="宋体"/>
                      </a:endParaRPr>
                    </a:p>
                    <a:p>
                      <a:pPr>
                        <a:spcAft>
                          <a:spcPts val="0"/>
                        </a:spcAft>
                      </a:pPr>
                      <a:r>
                        <a:rPr lang="en-US" sz="1000">
                          <a:solidFill>
                            <a:srgbClr val="4F81BD"/>
                          </a:solidFill>
                          <a:latin typeface="Arial"/>
                          <a:ea typeface="宋体"/>
                        </a:rPr>
                        <a:t>3639661</a:t>
                      </a:r>
                      <a:r>
                        <a:rPr lang="en-US" sz="1000" baseline="30000">
                          <a:solidFill>
                            <a:srgbClr val="4F81BD"/>
                          </a:solidFill>
                          <a:latin typeface="Arial"/>
                          <a:ea typeface="宋体"/>
                        </a:rPr>
                        <a:t>**</a:t>
                      </a:r>
                      <a:endParaRPr lang="zh-CN" sz="1000">
                        <a:latin typeface="Calibri"/>
                        <a:ea typeface="宋体"/>
                      </a:endParaRPr>
                    </a:p>
                    <a:p>
                      <a:pPr>
                        <a:spcAft>
                          <a:spcPts val="0"/>
                        </a:spcAft>
                      </a:pPr>
                      <a:r>
                        <a:rPr lang="en-US" sz="1000">
                          <a:solidFill>
                            <a:srgbClr val="FF0000"/>
                          </a:solidFill>
                          <a:latin typeface="Arial"/>
                          <a:ea typeface="宋体"/>
                        </a:rPr>
                        <a:t>2547763</a:t>
                      </a:r>
                      <a:r>
                        <a:rPr lang="en-US" sz="1000" baseline="30000">
                          <a:solidFill>
                            <a:srgbClr val="FF0000"/>
                          </a:solidFill>
                          <a:latin typeface="Arial"/>
                          <a:ea typeface="宋体"/>
                        </a:rPr>
                        <a:t>***</a:t>
                      </a:r>
                      <a:endParaRPr lang="zh-CN" sz="1000">
                        <a:latin typeface="Calibri"/>
                        <a:ea typeface="宋体"/>
                      </a:endParaRPr>
                    </a:p>
                    <a:p>
                      <a:pPr>
                        <a:spcAft>
                          <a:spcPts val="0"/>
                        </a:spcAft>
                      </a:pPr>
                      <a:r>
                        <a:rPr lang="en-US" sz="1000">
                          <a:solidFill>
                            <a:srgbClr val="FF0000"/>
                          </a:solidFill>
                          <a:latin typeface="Arial"/>
                          <a:ea typeface="宋体"/>
                        </a:rPr>
                        <a:t>5095526</a:t>
                      </a:r>
                      <a:r>
                        <a:rPr lang="en-US" sz="1000" baseline="30000">
                          <a:solidFill>
                            <a:srgbClr val="FF0000"/>
                          </a:solidFill>
                          <a:latin typeface="Arial"/>
                          <a:ea typeface="宋体"/>
                        </a:rPr>
                        <a:t>****</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solidFill>
                            <a:srgbClr val="4F81BD"/>
                          </a:solidFill>
                          <a:latin typeface="Arial"/>
                          <a:ea typeface="宋体"/>
                        </a:rPr>
                        <a:t>1819830</a:t>
                      </a:r>
                      <a:r>
                        <a:rPr lang="en-US" sz="1000" baseline="30000">
                          <a:solidFill>
                            <a:srgbClr val="4F81BD"/>
                          </a:solidFill>
                          <a:latin typeface="Arial"/>
                          <a:ea typeface="宋体"/>
                        </a:rPr>
                        <a:t>*</a:t>
                      </a:r>
                      <a:endParaRPr lang="zh-CN" sz="1000">
                        <a:latin typeface="Calibri"/>
                        <a:ea typeface="宋体"/>
                      </a:endParaRPr>
                    </a:p>
                    <a:p>
                      <a:pPr>
                        <a:spcAft>
                          <a:spcPts val="0"/>
                        </a:spcAft>
                      </a:pPr>
                      <a:r>
                        <a:rPr lang="en-US" sz="1000">
                          <a:solidFill>
                            <a:srgbClr val="4F81BD"/>
                          </a:solidFill>
                          <a:latin typeface="Arial"/>
                          <a:ea typeface="宋体"/>
                        </a:rPr>
                        <a:t>3639661</a:t>
                      </a:r>
                      <a:r>
                        <a:rPr lang="en-US" sz="1000" baseline="30000">
                          <a:solidFill>
                            <a:srgbClr val="4F81BD"/>
                          </a:solidFill>
                          <a:latin typeface="Arial"/>
                          <a:ea typeface="宋体"/>
                        </a:rPr>
                        <a:t>**</a:t>
                      </a:r>
                      <a:endParaRPr lang="zh-CN" sz="1000">
                        <a:latin typeface="Calibri"/>
                        <a:ea typeface="宋体"/>
                      </a:endParaRPr>
                    </a:p>
                    <a:p>
                      <a:pPr>
                        <a:spcAft>
                          <a:spcPts val="0"/>
                        </a:spcAft>
                      </a:pPr>
                      <a:r>
                        <a:rPr lang="en-US" sz="1000">
                          <a:solidFill>
                            <a:srgbClr val="FF0000"/>
                          </a:solidFill>
                          <a:latin typeface="Arial"/>
                          <a:ea typeface="宋体"/>
                        </a:rPr>
                        <a:t>2547763</a:t>
                      </a:r>
                      <a:r>
                        <a:rPr lang="en-US" sz="1000" baseline="30000">
                          <a:solidFill>
                            <a:srgbClr val="FF0000"/>
                          </a:solidFill>
                          <a:latin typeface="Arial"/>
                          <a:ea typeface="宋体"/>
                        </a:rPr>
                        <a:t>***</a:t>
                      </a:r>
                      <a:endParaRPr lang="zh-CN" sz="1000">
                        <a:latin typeface="Calibri"/>
                        <a:ea typeface="宋体"/>
                      </a:endParaRPr>
                    </a:p>
                    <a:p>
                      <a:pPr>
                        <a:spcAft>
                          <a:spcPts val="0"/>
                        </a:spcAft>
                      </a:pPr>
                      <a:r>
                        <a:rPr lang="en-US" sz="1000">
                          <a:solidFill>
                            <a:srgbClr val="FF0000"/>
                          </a:solidFill>
                          <a:latin typeface="Arial"/>
                          <a:ea typeface="宋体"/>
                        </a:rPr>
                        <a:t>5095526</a:t>
                      </a:r>
                      <a:r>
                        <a:rPr lang="en-US" sz="1000" baseline="30000">
                          <a:solidFill>
                            <a:srgbClr val="FF0000"/>
                          </a:solidFill>
                          <a:latin typeface="Arial"/>
                          <a:ea typeface="宋体"/>
                        </a:rPr>
                        <a:t>****</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solidFill>
                            <a:srgbClr val="4F81BD"/>
                          </a:solidFill>
                          <a:latin typeface="Arial"/>
                          <a:ea typeface="宋体"/>
                        </a:rPr>
                        <a:t>1819830</a:t>
                      </a:r>
                      <a:r>
                        <a:rPr lang="en-US" sz="1000" baseline="30000" dirty="0">
                          <a:solidFill>
                            <a:srgbClr val="4F81BD"/>
                          </a:solidFill>
                          <a:latin typeface="Arial"/>
                          <a:ea typeface="宋体"/>
                        </a:rPr>
                        <a:t>*</a:t>
                      </a:r>
                      <a:endParaRPr lang="zh-CN" sz="1000" dirty="0">
                        <a:latin typeface="Calibri"/>
                        <a:ea typeface="宋体"/>
                      </a:endParaRPr>
                    </a:p>
                    <a:p>
                      <a:pPr>
                        <a:spcAft>
                          <a:spcPts val="0"/>
                        </a:spcAft>
                      </a:pPr>
                      <a:r>
                        <a:rPr lang="en-US" sz="1000" dirty="0">
                          <a:solidFill>
                            <a:srgbClr val="4F81BD"/>
                          </a:solidFill>
                          <a:latin typeface="Arial"/>
                          <a:ea typeface="宋体"/>
                        </a:rPr>
                        <a:t>3639661</a:t>
                      </a:r>
                      <a:r>
                        <a:rPr lang="en-US" sz="1000" baseline="30000" dirty="0">
                          <a:solidFill>
                            <a:srgbClr val="4F81BD"/>
                          </a:solidFill>
                          <a:latin typeface="Arial"/>
                          <a:ea typeface="宋体"/>
                        </a:rPr>
                        <a:t>**</a:t>
                      </a:r>
                      <a:endParaRPr lang="zh-CN" sz="1000" dirty="0">
                        <a:latin typeface="Calibri"/>
                        <a:ea typeface="宋体"/>
                      </a:endParaRPr>
                    </a:p>
                    <a:p>
                      <a:pPr>
                        <a:spcAft>
                          <a:spcPts val="0"/>
                        </a:spcAft>
                      </a:pPr>
                      <a:r>
                        <a:rPr lang="en-US" sz="1000" dirty="0">
                          <a:solidFill>
                            <a:srgbClr val="FF0000"/>
                          </a:solidFill>
                          <a:latin typeface="Arial"/>
                          <a:ea typeface="宋体"/>
                        </a:rPr>
                        <a:t>2547763</a:t>
                      </a:r>
                      <a:r>
                        <a:rPr lang="en-US" sz="1000" baseline="30000" dirty="0">
                          <a:solidFill>
                            <a:srgbClr val="FF0000"/>
                          </a:solidFill>
                          <a:latin typeface="Arial"/>
                          <a:ea typeface="宋体"/>
                        </a:rPr>
                        <a:t>***</a:t>
                      </a:r>
                      <a:endParaRPr lang="zh-CN" sz="1000" dirty="0">
                        <a:latin typeface="Calibri"/>
                        <a:ea typeface="宋体"/>
                      </a:endParaRPr>
                    </a:p>
                    <a:p>
                      <a:pPr>
                        <a:spcAft>
                          <a:spcPts val="0"/>
                        </a:spcAft>
                      </a:pPr>
                      <a:r>
                        <a:rPr lang="en-US" sz="1000" dirty="0">
                          <a:solidFill>
                            <a:srgbClr val="FF0000"/>
                          </a:solidFill>
                          <a:latin typeface="Arial"/>
                          <a:ea typeface="宋体"/>
                        </a:rPr>
                        <a:t>5095526</a:t>
                      </a:r>
                      <a:r>
                        <a:rPr lang="en-US" sz="1000" baseline="30000" dirty="0">
                          <a:solidFill>
                            <a:srgbClr val="FF0000"/>
                          </a:solidFill>
                          <a:latin typeface="Arial"/>
                          <a:ea typeface="宋体"/>
                        </a:rPr>
                        <a:t>****</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601" name="Rectangle 1"/>
          <p:cNvSpPr>
            <a:spLocks noChangeArrowheads="1"/>
          </p:cNvSpPr>
          <p:nvPr/>
        </p:nvSpPr>
        <p:spPr bwMode="auto">
          <a:xfrm>
            <a:off x="1259632" y="5445224"/>
            <a:ext cx="696376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30000" dirty="0" smtClean="0">
                <a:ln>
                  <a:noFill/>
                </a:ln>
                <a:solidFill>
                  <a:srgbClr val="4F81BD"/>
                </a:solidFill>
                <a:effectLst/>
                <a:latin typeface="Arial" pitchFamily="34" charset="0"/>
                <a:ea typeface="宋体" pitchFamily="2" charset="-122"/>
                <a:cs typeface="Arial" pitchFamily="34" charset="0"/>
              </a:rPr>
              <a:t>*</a:t>
            </a:r>
            <a:r>
              <a:rPr kumimoji="0" lang="en-US" altLang="zh-CN" sz="900" b="0" i="0" u="none" strike="noStrike" cap="none" normalizeH="0" baseline="0" dirty="0" smtClean="0">
                <a:ln>
                  <a:noFill/>
                </a:ln>
                <a:solidFill>
                  <a:srgbClr val="4F81BD"/>
                </a:solidFill>
                <a:effectLst/>
                <a:latin typeface="Arial" pitchFamily="34" charset="0"/>
                <a:ea typeface="宋体" pitchFamily="2" charset="-122"/>
                <a:cs typeface="Arial" pitchFamily="34" charset="0"/>
              </a:rPr>
              <a:t>) </a:t>
            </a:r>
            <a:r>
              <a:rPr kumimoji="0" lang="en-US" altLang="zh-CN" sz="900" b="0" i="0" u="none" strike="noStrike" cap="none" normalizeH="0" baseline="0" dirty="0" err="1" smtClean="0">
                <a:ln>
                  <a:noFill/>
                </a:ln>
                <a:solidFill>
                  <a:srgbClr val="4F81BD"/>
                </a:solidFill>
                <a:effectLst/>
                <a:latin typeface="Arial" pitchFamily="34" charset="0"/>
                <a:ea typeface="宋体" pitchFamily="2" charset="-122"/>
                <a:cs typeface="Arial" pitchFamily="34" charset="0"/>
              </a:rPr>
              <a:t>wo</a:t>
            </a:r>
            <a:r>
              <a:rPr kumimoji="0" lang="en-US" altLang="zh-CN" sz="900" b="0" i="0" u="none" strike="noStrike" cap="none" normalizeH="0" baseline="0" dirty="0" smtClean="0">
                <a:ln>
                  <a:noFill/>
                </a:ln>
                <a:solidFill>
                  <a:srgbClr val="4F81BD"/>
                </a:solidFill>
                <a:effectLst/>
                <a:latin typeface="Arial" pitchFamily="34" charset="0"/>
                <a:ea typeface="宋体" pitchFamily="2" charset="-122"/>
                <a:cs typeface="Arial" pitchFamily="34" charset="0"/>
              </a:rPr>
              <a:t> 256QAM and Maximum of 1-2 layers is supported by the UE, </a:t>
            </a:r>
            <a:r>
              <a:rPr kumimoji="0" lang="en-US" altLang="zh-CN" sz="900" b="0" i="0" u="none" strike="noStrike" cap="none" normalizeH="0" baseline="30000" dirty="0" smtClean="0">
                <a:ln>
                  <a:noFill/>
                </a:ln>
                <a:solidFill>
                  <a:srgbClr val="4F81BD"/>
                </a:solidFill>
                <a:effectLst/>
                <a:latin typeface="Arial" pitchFamily="34" charset="0"/>
                <a:ea typeface="宋体" pitchFamily="2" charset="-122"/>
                <a:cs typeface="Arial" pitchFamily="34" charset="0"/>
              </a:rPr>
              <a:t>**</a:t>
            </a:r>
            <a:r>
              <a:rPr kumimoji="0" lang="en-US" altLang="zh-CN" sz="900" b="0" i="0" u="none" strike="noStrike" cap="none" normalizeH="0" baseline="0" dirty="0" smtClean="0">
                <a:ln>
                  <a:noFill/>
                </a:ln>
                <a:solidFill>
                  <a:srgbClr val="4F81BD"/>
                </a:solidFill>
                <a:effectLst/>
                <a:latin typeface="Arial" pitchFamily="34" charset="0"/>
                <a:ea typeface="宋体" pitchFamily="2" charset="-122"/>
                <a:cs typeface="Arial" pitchFamily="34" charset="0"/>
              </a:rPr>
              <a:t>) </a:t>
            </a:r>
            <a:r>
              <a:rPr kumimoji="0" lang="en-US" altLang="zh-CN" sz="900" b="0" i="0" u="none" strike="noStrike" cap="none" normalizeH="0" baseline="0" dirty="0" err="1" smtClean="0">
                <a:ln>
                  <a:noFill/>
                </a:ln>
                <a:solidFill>
                  <a:srgbClr val="4F81BD"/>
                </a:solidFill>
                <a:effectLst/>
                <a:latin typeface="Arial" pitchFamily="34" charset="0"/>
                <a:ea typeface="宋体" pitchFamily="2" charset="-122"/>
                <a:cs typeface="Arial" pitchFamily="34" charset="0"/>
              </a:rPr>
              <a:t>wo</a:t>
            </a:r>
            <a:r>
              <a:rPr kumimoji="0" lang="en-US" altLang="zh-CN" sz="900" b="0" i="0" u="none" strike="noStrike" cap="none" normalizeH="0" baseline="0" dirty="0" smtClean="0">
                <a:ln>
                  <a:noFill/>
                </a:ln>
                <a:solidFill>
                  <a:srgbClr val="4F81BD"/>
                </a:solidFill>
                <a:effectLst/>
                <a:latin typeface="Arial" pitchFamily="34" charset="0"/>
                <a:ea typeface="宋体" pitchFamily="2" charset="-122"/>
                <a:cs typeface="Arial" pitchFamily="34" charset="0"/>
              </a:rPr>
              <a:t> 256QAM</a:t>
            </a:r>
            <a:r>
              <a:rPr kumimoji="0" lang="en-US" altLang="zh-CN" sz="900" b="0" i="0" u="none" strike="noStrike" cap="none" normalizeH="0" dirty="0" smtClean="0">
                <a:ln>
                  <a:noFill/>
                </a:ln>
                <a:solidFill>
                  <a:srgbClr val="4F81BD"/>
                </a:solidFill>
                <a:effectLst/>
                <a:latin typeface="Arial" pitchFamily="34" charset="0"/>
                <a:ea typeface="宋体" pitchFamily="2" charset="-122"/>
                <a:cs typeface="Arial" pitchFamily="34" charset="0"/>
              </a:rPr>
              <a:t> and </a:t>
            </a:r>
            <a:r>
              <a:rPr kumimoji="0" lang="en-US" altLang="zh-CN" sz="900" b="0" i="0" u="none" strike="noStrike" cap="none" normalizeH="0" baseline="0" dirty="0" smtClean="0">
                <a:ln>
                  <a:noFill/>
                </a:ln>
                <a:solidFill>
                  <a:srgbClr val="4F81BD"/>
                </a:solidFill>
                <a:effectLst/>
                <a:latin typeface="Arial" pitchFamily="34" charset="0"/>
                <a:ea typeface="宋体" pitchFamily="2" charset="-122"/>
                <a:cs typeface="Arial" pitchFamily="34" charset="0"/>
              </a:rPr>
              <a:t>Maximum of 4-8 layers is supported by the UE</a:t>
            </a:r>
            <a:endParaRPr kumimoji="0" lang="en-US" altLang="zh-CN" sz="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30000" dirty="0" smtClean="0">
                <a:ln>
                  <a:noFill/>
                </a:ln>
                <a:solidFill>
                  <a:srgbClr val="FF0000"/>
                </a:solidFill>
                <a:effectLst/>
                <a:latin typeface="Arial" pitchFamily="34" charset="0"/>
                <a:ea typeface="宋体" pitchFamily="2" charset="-122"/>
                <a:cs typeface="Arial" pitchFamily="34" charset="0"/>
              </a:rPr>
              <a:t>***</a:t>
            </a:r>
            <a:r>
              <a:rPr kumimoji="0" lang="en-US" altLang="zh-CN" sz="900" b="0" i="0" u="none" strike="noStrike" cap="none" normalizeH="0" baseline="0" dirty="0" smtClean="0">
                <a:ln>
                  <a:noFill/>
                </a:ln>
                <a:solidFill>
                  <a:srgbClr val="FF0000"/>
                </a:solidFill>
                <a:effectLst/>
                <a:latin typeface="Arial" pitchFamily="34" charset="0"/>
                <a:ea typeface="宋体" pitchFamily="2" charset="-122"/>
                <a:cs typeface="Arial" pitchFamily="34" charset="0"/>
              </a:rPr>
              <a:t>) w 256QAM and maximum of 1-2 layers is supported by the UE, </a:t>
            </a:r>
            <a:r>
              <a:rPr kumimoji="0" lang="en-US" altLang="zh-CN" sz="900" b="0" i="0" u="none" strike="noStrike" cap="none" normalizeH="0" baseline="30000" dirty="0" smtClean="0">
                <a:ln>
                  <a:noFill/>
                </a:ln>
                <a:solidFill>
                  <a:srgbClr val="FF0000"/>
                </a:solidFill>
                <a:effectLst/>
                <a:latin typeface="Arial" pitchFamily="34" charset="0"/>
                <a:ea typeface="宋体" pitchFamily="2" charset="-122"/>
                <a:cs typeface="Arial" pitchFamily="34" charset="0"/>
              </a:rPr>
              <a:t>****</a:t>
            </a:r>
            <a:r>
              <a:rPr kumimoji="0" lang="en-US" altLang="zh-CN" sz="900" b="0" i="0" u="none" strike="noStrike" cap="none" normalizeH="0" baseline="0" dirty="0" smtClean="0">
                <a:ln>
                  <a:noFill/>
                </a:ln>
                <a:solidFill>
                  <a:srgbClr val="FF0000"/>
                </a:solidFill>
                <a:effectLst/>
                <a:latin typeface="Arial" pitchFamily="34" charset="0"/>
                <a:ea typeface="宋体" pitchFamily="2" charset="-122"/>
                <a:cs typeface="Arial" pitchFamily="34" charset="0"/>
              </a:rPr>
              <a:t>) w 256QAM and maximum of 4-8 layers is supported by the UE</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TextBox 5"/>
          <p:cNvSpPr txBox="1"/>
          <p:nvPr/>
        </p:nvSpPr>
        <p:spPr>
          <a:xfrm>
            <a:off x="827584" y="5805264"/>
            <a:ext cx="3390672" cy="369332"/>
          </a:xfrm>
          <a:prstGeom prst="rect">
            <a:avLst/>
          </a:prstGeom>
          <a:noFill/>
        </p:spPr>
        <p:txBody>
          <a:bodyPr wrap="none" rtlCol="0">
            <a:spAutoFit/>
          </a:bodyPr>
          <a:lstStyle/>
          <a:p>
            <a:r>
              <a:rPr lang="en-US" altLang="zh-CN" dirty="0" smtClean="0"/>
              <a:t>* Cat 11/12 are listed as reference</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Analysis on the soft buffer size per DL cell</a:t>
            </a:r>
            <a:endParaRPr lang="zh-CN" altLang="en-US" dirty="0"/>
          </a:p>
        </p:txBody>
      </p:sp>
      <p:sp>
        <p:nvSpPr>
          <p:cNvPr id="3" name="内容占位符 2"/>
          <p:cNvSpPr>
            <a:spLocks noGrp="1"/>
          </p:cNvSpPr>
          <p:nvPr>
            <p:ph idx="1"/>
          </p:nvPr>
        </p:nvSpPr>
        <p:spPr>
          <a:xfrm>
            <a:off x="683568" y="1340768"/>
            <a:ext cx="7632700" cy="4194175"/>
          </a:xfrm>
        </p:spPr>
        <p:txBody>
          <a:bodyPr/>
          <a:lstStyle/>
          <a:p>
            <a:r>
              <a:rPr lang="en-US" altLang="zh-CN" sz="1600" dirty="0" smtClean="0"/>
              <a:t>Observation</a:t>
            </a:r>
          </a:p>
          <a:p>
            <a:pPr lvl="1"/>
            <a:r>
              <a:rPr lang="en-US" altLang="zh-CN" sz="1400" dirty="0" smtClean="0"/>
              <a:t>The </a:t>
            </a:r>
            <a:r>
              <a:rPr lang="en-US" altLang="zh-CN" sz="1400" dirty="0" err="1" smtClean="0"/>
              <a:t>eNB</a:t>
            </a:r>
            <a:r>
              <a:rPr lang="en-US" altLang="zh-CN" sz="1400" dirty="0" smtClean="0"/>
              <a:t> assumption on the soft buffer size per DL cell for the same MIMO/modulation scenario is different in different UE categories, </a:t>
            </a:r>
            <a:r>
              <a:rPr lang="en-US" altLang="zh-CN" sz="1400" dirty="0" err="1" smtClean="0"/>
              <a:t>e.g</a:t>
            </a:r>
            <a:r>
              <a:rPr lang="en-US" altLang="zh-CN" sz="1400" dirty="0" smtClean="0"/>
              <a:t>,</a:t>
            </a:r>
          </a:p>
          <a:p>
            <a:pPr lvl="2"/>
            <a:r>
              <a:rPr lang="en-US" altLang="zh-CN" sz="1200" dirty="0" err="1" smtClean="0"/>
              <a:t>wo</a:t>
            </a:r>
            <a:r>
              <a:rPr lang="en-US" altLang="zh-CN" sz="1200" dirty="0" smtClean="0"/>
              <a:t> 256QAM+ 1~2 layer, 1827072 (legacy </a:t>
            </a:r>
            <a:r>
              <a:rPr lang="en-US" altLang="zh-CN" sz="1200" dirty="0" smtClean="0"/>
              <a:t>UE cat.) vs. 193597 (cat.15) vs. 1819830 (cat.16), </a:t>
            </a:r>
          </a:p>
          <a:p>
            <a:pPr lvl="2"/>
            <a:r>
              <a:rPr lang="en-US" altLang="zh-CN" sz="1200" dirty="0" smtClean="0"/>
              <a:t>w 256QAM + 1~2 layer, 2436096 (cat.11/12) vs. 2419968(cat.15) vs. 2547763 </a:t>
            </a:r>
            <a:r>
              <a:rPr lang="en-US" altLang="zh-CN" sz="1200" dirty="0" smtClean="0"/>
              <a:t>(cat. 16)</a:t>
            </a:r>
          </a:p>
          <a:p>
            <a:r>
              <a:rPr lang="en-US" altLang="zh-CN" sz="1600" dirty="0" smtClean="0"/>
              <a:t>Drawbacks </a:t>
            </a:r>
            <a:r>
              <a:rPr lang="en-US" altLang="zh-CN" sz="1600" dirty="0" smtClean="0"/>
              <a:t>of the different soft buffer size per DL cell for the same MIMO/modulation scenario in different UE categories</a:t>
            </a:r>
          </a:p>
          <a:p>
            <a:pPr lvl="1"/>
            <a:r>
              <a:rPr lang="en-US" altLang="zh-CN" sz="1400" dirty="0" smtClean="0"/>
              <a:t>Mismatched </a:t>
            </a:r>
            <a:r>
              <a:rPr lang="en-US" altLang="zh-CN" sz="1400" dirty="0" err="1" smtClean="0"/>
              <a:t>eNB</a:t>
            </a:r>
            <a:r>
              <a:rPr lang="en-US" altLang="zh-CN" sz="1400" dirty="0" smtClean="0"/>
              <a:t>/UE assumption on soft buffer size per CC when an advanced UE enters a pre-release </a:t>
            </a:r>
            <a:r>
              <a:rPr lang="en-US" altLang="zh-CN" sz="1400" dirty="0" err="1" smtClean="0"/>
              <a:t>eNB</a:t>
            </a:r>
            <a:r>
              <a:rPr lang="en-US" altLang="zh-CN" sz="1400" dirty="0" smtClean="0"/>
              <a:t> network, which results in decoding failure</a:t>
            </a:r>
          </a:p>
          <a:p>
            <a:pPr lvl="1"/>
            <a:r>
              <a:rPr lang="en-US" altLang="zh-CN" sz="1400" dirty="0" smtClean="0"/>
              <a:t>Great standard efforts to describe the different soft buffer size per DL cell for each new UE category</a:t>
            </a:r>
          </a:p>
          <a:p>
            <a:pPr lvl="1"/>
            <a:r>
              <a:rPr lang="en-US" altLang="zh-CN" sz="1400" dirty="0" smtClean="0"/>
              <a:t>May impose different UE implementation for the same MIMO/modulation type</a:t>
            </a:r>
          </a:p>
          <a:p>
            <a:endParaRPr lang="en-US" altLang="zh-CN" sz="1600" dirty="0" smtClean="0"/>
          </a:p>
          <a:p>
            <a:pPr lvl="1"/>
            <a:endParaRPr lang="en-US" altLang="zh-CN" sz="1400" dirty="0" smtClean="0"/>
          </a:p>
          <a:p>
            <a:pPr lvl="1"/>
            <a:endParaRPr lang="zh-CN" altLang="en-US" sz="1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on soft buffer size per DL cell</a:t>
            </a:r>
            <a:endParaRPr lang="zh-CN" altLang="en-US" dirty="0"/>
          </a:p>
        </p:txBody>
      </p:sp>
      <p:sp>
        <p:nvSpPr>
          <p:cNvPr id="3" name="内容占位符 2"/>
          <p:cNvSpPr>
            <a:spLocks noGrp="1"/>
          </p:cNvSpPr>
          <p:nvPr>
            <p:ph idx="1"/>
          </p:nvPr>
        </p:nvSpPr>
        <p:spPr>
          <a:xfrm>
            <a:off x="755576" y="1340768"/>
            <a:ext cx="7632700" cy="4194175"/>
          </a:xfrm>
        </p:spPr>
        <p:txBody>
          <a:bodyPr/>
          <a:lstStyle/>
          <a:p>
            <a:r>
              <a:rPr lang="en-US" altLang="zh-CN" sz="1200" b="1" dirty="0" smtClean="0"/>
              <a:t>For categories 15 and 16, aligning the </a:t>
            </a:r>
            <a:r>
              <a:rPr lang="en-US" altLang="zh-CN" sz="1200" b="1" dirty="0" err="1" smtClean="0"/>
              <a:t>eNB</a:t>
            </a:r>
            <a:r>
              <a:rPr lang="en-US" altLang="zh-CN" sz="1200" b="1" dirty="0" smtClean="0"/>
              <a:t> assumption on soft buffer size for each DL cell for the same MIMO/modulation scenario to legacy UE category , </a:t>
            </a:r>
            <a:r>
              <a:rPr lang="en-US" altLang="zh-CN" sz="1200" b="1" dirty="0" err="1" smtClean="0"/>
              <a:t>i.e</a:t>
            </a:r>
            <a:r>
              <a:rPr lang="en-US" altLang="zh-CN" sz="1200" b="1" dirty="0" smtClean="0"/>
              <a:t>, Cat. 11/12</a:t>
            </a:r>
          </a:p>
          <a:p>
            <a:r>
              <a:rPr lang="en-US" altLang="zh-CN" sz="1200" b="1" dirty="0" smtClean="0"/>
              <a:t>Agree on the following table for “Total number of soft channel bits "and </a:t>
            </a:r>
            <a:r>
              <a:rPr lang="en-US" altLang="zh-CN" sz="1200" b="1" dirty="0" err="1" smtClean="0"/>
              <a:t>eNB</a:t>
            </a:r>
            <a:r>
              <a:rPr lang="en-US" altLang="zh-CN" sz="1200" b="1" dirty="0" smtClean="0"/>
              <a:t> assumption on soft buffer size per DL cell for categories 15 and 16</a:t>
            </a:r>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endParaRPr lang="en-US" altLang="zh-CN" sz="1200" dirty="0" smtClean="0"/>
          </a:p>
          <a:p>
            <a:r>
              <a:rPr lang="en-US" altLang="zh-CN" sz="1200" dirty="0" smtClean="0"/>
              <a:t>Merits</a:t>
            </a:r>
          </a:p>
          <a:p>
            <a:pPr lvl="1"/>
            <a:r>
              <a:rPr lang="en-US" altLang="zh-CN" sz="1100" b="1" dirty="0" smtClean="0"/>
              <a:t>Backward compatible</a:t>
            </a:r>
            <a:r>
              <a:rPr lang="en-US" altLang="zh-CN" sz="1100" dirty="0" smtClean="0"/>
              <a:t>: No mismatch on soft buffer size per DL cell between </a:t>
            </a:r>
            <a:r>
              <a:rPr lang="en-US" altLang="zh-CN" sz="1100" dirty="0" err="1" smtClean="0"/>
              <a:t>eNB</a:t>
            </a:r>
            <a:r>
              <a:rPr lang="en-US" altLang="zh-CN" sz="1100" dirty="0" smtClean="0"/>
              <a:t> and UE for the same MIMO/modulation scenario</a:t>
            </a:r>
          </a:p>
          <a:p>
            <a:pPr lvl="1"/>
            <a:r>
              <a:rPr lang="en-US" altLang="zh-CN" sz="1100" b="1" dirty="0" smtClean="0"/>
              <a:t>Forward compatible</a:t>
            </a:r>
            <a:r>
              <a:rPr lang="en-US" altLang="zh-CN" sz="1100" dirty="0" smtClean="0"/>
              <a:t>: No need to describe the soft buffer size per DL cell for each new UE category</a:t>
            </a:r>
          </a:p>
          <a:p>
            <a:pPr lvl="1"/>
            <a:r>
              <a:rPr lang="en-US" altLang="zh-CN" sz="1100" b="1" dirty="0" smtClean="0"/>
              <a:t>Standard effort is kept minimal</a:t>
            </a:r>
            <a:endParaRPr lang="zh-CN" altLang="en-US" sz="1100" b="1" dirty="0"/>
          </a:p>
        </p:txBody>
      </p:sp>
      <p:graphicFrame>
        <p:nvGraphicFramePr>
          <p:cNvPr id="4" name="表格 3"/>
          <p:cNvGraphicFramePr>
            <a:graphicFrameLocks noGrp="1"/>
          </p:cNvGraphicFramePr>
          <p:nvPr/>
        </p:nvGraphicFramePr>
        <p:xfrm>
          <a:off x="971600" y="2420888"/>
          <a:ext cx="7416821" cy="2457184"/>
        </p:xfrm>
        <a:graphic>
          <a:graphicData uri="http://schemas.openxmlformats.org/drawingml/2006/table">
            <a:tbl>
              <a:tblPr/>
              <a:tblGrid>
                <a:gridCol w="1692970"/>
                <a:gridCol w="967411"/>
                <a:gridCol w="1048030"/>
                <a:gridCol w="799258"/>
                <a:gridCol w="727288"/>
                <a:gridCol w="727288"/>
                <a:gridCol w="727288"/>
                <a:gridCol w="727288"/>
              </a:tblGrid>
              <a:tr h="0">
                <a:tc>
                  <a:txBody>
                    <a:bodyPr/>
                    <a:lstStyle/>
                    <a:p>
                      <a:pPr>
                        <a:spcAft>
                          <a:spcPts val="0"/>
                        </a:spcAft>
                      </a:pPr>
                      <a:r>
                        <a:rPr lang="en-US" sz="1000" dirty="0">
                          <a:latin typeface="Arial"/>
                          <a:ea typeface="宋体"/>
                        </a:rPr>
                        <a:t>DL </a:t>
                      </a:r>
                      <a:r>
                        <a:rPr lang="en-US" sz="1000" dirty="0" smtClean="0">
                          <a:latin typeface="Arial"/>
                          <a:ea typeface="宋体"/>
                        </a:rPr>
                        <a:t>Scenarios with maximum</a:t>
                      </a:r>
                      <a:r>
                        <a:rPr lang="en-US" sz="1000" baseline="0" dirty="0" smtClean="0">
                          <a:latin typeface="Arial"/>
                          <a:ea typeface="宋体"/>
                        </a:rPr>
                        <a:t> achievable peak data rata</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dirty="0">
                          <a:latin typeface="Arial"/>
                          <a:ea typeface="宋体"/>
                        </a:rPr>
                        <a:t>UE category</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dirty="0">
                          <a:latin typeface="Arial"/>
                          <a:ea typeface="宋体"/>
                        </a:rPr>
                        <a:t>Total number of soft channel bits</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5">
                  <a:txBody>
                    <a:bodyPr/>
                    <a:lstStyle/>
                    <a:p>
                      <a:pPr>
                        <a:spcAft>
                          <a:spcPts val="0"/>
                        </a:spcAft>
                      </a:pPr>
                      <a:r>
                        <a:rPr lang="en-US" sz="1000">
                          <a:latin typeface="Arial"/>
                          <a:ea typeface="宋体"/>
                        </a:rPr>
                        <a:t>eNB encodes the transport block(s) assuming the following soft buffer size per DL cell</a:t>
                      </a:r>
                      <a:endParaRPr lang="zh-CN" sz="1000">
                        <a:latin typeface="Calibri"/>
                        <a:ea typeface="宋体"/>
                      </a:endParaRPr>
                    </a:p>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 is the number of configured component carriers)</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184">
                <a:tc>
                  <a:txBody>
                    <a:bodyPr/>
                    <a:lstStyle/>
                    <a:p>
                      <a:pPr>
                        <a:spcAft>
                          <a:spcPts val="0"/>
                        </a:spcAft>
                      </a:pPr>
                      <a:endParaRPr lang="en-US" sz="1000">
                        <a:latin typeface="Arial"/>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 </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 </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=1</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=2</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=3</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=4</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spcAft>
                          <a:spcPts val="0"/>
                        </a:spcAft>
                      </a:pPr>
                      <a:r>
                        <a:rPr lang="en-US" sz="1000">
                          <a:latin typeface="Arial"/>
                          <a:ea typeface="宋体"/>
                        </a:rPr>
                        <a:t>N</a:t>
                      </a:r>
                      <a:r>
                        <a:rPr lang="en-US" sz="1000" baseline="-25000">
                          <a:latin typeface="Arial"/>
                          <a:ea typeface="宋体"/>
                        </a:rPr>
                        <a:t>cc</a:t>
                      </a:r>
                      <a:r>
                        <a:rPr lang="en-US" sz="1000">
                          <a:latin typeface="Arial"/>
                          <a:ea typeface="宋体"/>
                        </a:rPr>
                        <a:t>=5</a:t>
                      </a:r>
                      <a:endParaRPr lang="zh-CN" sz="100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r>
              <a:tr h="571604">
                <a:tc>
                  <a:txBody>
                    <a:bodyPr/>
                    <a:lstStyle/>
                    <a:p>
                      <a:pPr>
                        <a:spcAft>
                          <a:spcPts val="0"/>
                        </a:spcAft>
                      </a:pPr>
                      <a:r>
                        <a:rPr lang="en-US" sz="1000" kern="1200" dirty="0">
                          <a:solidFill>
                            <a:schemeClr val="tx1"/>
                          </a:solidFill>
                          <a:latin typeface="Arial"/>
                          <a:ea typeface="宋体"/>
                          <a:cs typeface="+mn-cs"/>
                        </a:rPr>
                        <a:t>4cc+2layer; </a:t>
                      </a:r>
                      <a:r>
                        <a:rPr lang="en-US" sz="1000" kern="1200" dirty="0">
                          <a:solidFill>
                            <a:schemeClr val="tx1"/>
                          </a:solidFill>
                          <a:latin typeface="Arial"/>
                          <a:ea typeface="宋体"/>
                          <a:cs typeface="+mn-cs"/>
                          <a:sym typeface="Times New Roman"/>
                        </a:rPr>
                        <a:t></a:t>
                      </a:r>
                      <a:r>
                        <a:rPr lang="en-US" sz="1000" kern="1200" dirty="0">
                          <a:solidFill>
                            <a:schemeClr val="tx1"/>
                          </a:solidFill>
                          <a:latin typeface="Arial"/>
                          <a:ea typeface="宋体"/>
                          <a:cs typeface="+mn-cs"/>
                        </a:rPr>
                        <a:t>     </a:t>
                      </a:r>
                      <a:endParaRPr lang="zh-CN" sz="1000" kern="1200" dirty="0">
                        <a:solidFill>
                          <a:schemeClr val="tx1"/>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solidFill>
                            <a:schemeClr val="tx1"/>
                          </a:solidFill>
                          <a:latin typeface="Arial"/>
                          <a:ea typeface="宋体"/>
                        </a:rPr>
                        <a:t>Cat 11,12</a:t>
                      </a:r>
                      <a:endParaRPr lang="zh-CN" sz="1000">
                        <a:solidFill>
                          <a:schemeClr val="tx1"/>
                        </a:solidFill>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solidFill>
                            <a:schemeClr val="tx1"/>
                          </a:solidFill>
                          <a:latin typeface="Arial"/>
                          <a:ea typeface="宋体"/>
                        </a:rPr>
                        <a:t>7308288</a:t>
                      </a:r>
                      <a:endParaRPr lang="zh-CN" sz="1000">
                        <a:solidFill>
                          <a:schemeClr val="tx1"/>
                        </a:solidFill>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71">
                <a:tc>
                  <a:txBody>
                    <a:bodyPr/>
                    <a:lstStyle/>
                    <a:p>
                      <a:pPr hangingPunct="0">
                        <a:spcAft>
                          <a:spcPts val="0"/>
                        </a:spcAft>
                      </a:pPr>
                      <a:r>
                        <a:rPr lang="en-US" altLang="zh-CN" sz="1000" kern="1200" dirty="0" smtClean="0">
                          <a:solidFill>
                            <a:schemeClr val="tx1"/>
                          </a:solidFill>
                          <a:latin typeface="Arial"/>
                          <a:ea typeface="宋体"/>
                          <a:cs typeface="+mn-cs"/>
                        </a:rPr>
                        <a:t>1CC * 2MIMO 256QAM + 4CC *2MIMO 64QAM</a:t>
                      </a:r>
                      <a:endParaRPr lang="zh-CN" altLang="zh-CN" sz="1000" kern="1200" dirty="0">
                        <a:solidFill>
                          <a:schemeClr val="tx1"/>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latin typeface="Arial"/>
                          <a:ea typeface="宋体"/>
                        </a:rPr>
                        <a:t>Cat 15</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chemeClr val="tx1"/>
                          </a:solidFill>
                          <a:latin typeface="Arial"/>
                          <a:ea typeface="宋体"/>
                          <a:cs typeface="+mn-cs"/>
                        </a:rPr>
                        <a:t>9744384</a:t>
                      </a:r>
                      <a:endParaRPr lang="zh-CN" sz="1000" kern="1200" dirty="0">
                        <a:solidFill>
                          <a:schemeClr val="tx1"/>
                        </a:solidFill>
                        <a:latin typeface="Arial"/>
                        <a:ea typeface="宋体"/>
                        <a:cs typeface="+mn-cs"/>
                      </a:endParaRPr>
                    </a:p>
                    <a:p>
                      <a:pPr>
                        <a:spcAft>
                          <a:spcPts val="0"/>
                        </a:spcAft>
                      </a:pPr>
                      <a:r>
                        <a:rPr lang="en-US" sz="1000" u="sng" kern="1200" dirty="0" smtClean="0">
                          <a:solidFill>
                            <a:schemeClr val="bg1">
                              <a:lumMod val="50000"/>
                            </a:schemeClr>
                          </a:solidFill>
                          <a:latin typeface="Arial"/>
                          <a:ea typeface="宋体"/>
                          <a:cs typeface="+mn-cs"/>
                        </a:rPr>
                        <a:t>(9679872)</a:t>
                      </a:r>
                      <a:endParaRPr lang="zh-CN" sz="1000" u="sng" kern="1200" dirty="0">
                        <a:solidFill>
                          <a:schemeClr val="bg1">
                            <a:lumMod val="50000"/>
                          </a:schemeClr>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688">
                <a:tc>
                  <a:txBody>
                    <a:bodyPr/>
                    <a:lstStyle/>
                    <a:p>
                      <a:pPr>
                        <a:spcAft>
                          <a:spcPts val="0"/>
                        </a:spcAft>
                      </a:pPr>
                      <a:r>
                        <a:rPr lang="en-US" sz="1000" kern="1200" dirty="0" smtClean="0">
                          <a:solidFill>
                            <a:schemeClr val="tx1"/>
                          </a:solidFill>
                          <a:latin typeface="Arial"/>
                          <a:ea typeface="宋体"/>
                          <a:cs typeface="+mn-cs"/>
                        </a:rPr>
                        <a:t>2cc+4layer </a:t>
                      </a:r>
                      <a:r>
                        <a:rPr lang="en-US" sz="1000" kern="1200" dirty="0">
                          <a:solidFill>
                            <a:schemeClr val="tx1"/>
                          </a:solidFill>
                          <a:latin typeface="Arial"/>
                          <a:ea typeface="宋体"/>
                          <a:cs typeface="+mn-cs"/>
                        </a:rPr>
                        <a:t>&amp; 3cc+2layer</a:t>
                      </a:r>
                      <a:r>
                        <a:rPr lang="en-US" sz="1000" kern="1200" dirty="0" smtClean="0">
                          <a:solidFill>
                            <a:schemeClr val="tx1"/>
                          </a:solidFill>
                          <a:latin typeface="Arial"/>
                          <a:ea typeface="宋体"/>
                          <a:cs typeface="+mn-cs"/>
                        </a:rPr>
                        <a:t>;</a:t>
                      </a:r>
                      <a:endParaRPr lang="zh-CN" sz="1000" kern="1200" dirty="0">
                        <a:solidFill>
                          <a:schemeClr val="tx1"/>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latin typeface="Arial"/>
                          <a:ea typeface="宋体"/>
                        </a:rPr>
                        <a:t>Cat 16</a:t>
                      </a:r>
                      <a:endParaRPr lang="zh-CN" sz="1000" dirty="0">
                        <a:latin typeface="Calibri"/>
                        <a:ea typeface="宋体"/>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chemeClr val="tx1"/>
                          </a:solidFill>
                          <a:latin typeface="Arial"/>
                          <a:ea typeface="宋体"/>
                          <a:cs typeface="+mn-cs"/>
                        </a:rPr>
                        <a:t>12789504</a:t>
                      </a:r>
                      <a:endParaRPr lang="zh-CN" sz="1000" kern="1200" dirty="0">
                        <a:solidFill>
                          <a:schemeClr val="tx1"/>
                        </a:solidFill>
                        <a:latin typeface="Arial"/>
                        <a:ea typeface="宋体"/>
                        <a:cs typeface="+mn-cs"/>
                      </a:endParaRPr>
                    </a:p>
                    <a:p>
                      <a:pPr>
                        <a:spcAft>
                          <a:spcPts val="0"/>
                        </a:spcAft>
                      </a:pPr>
                      <a:r>
                        <a:rPr lang="en-US" sz="1000" kern="1200" dirty="0">
                          <a:solidFill>
                            <a:schemeClr val="bg1">
                              <a:lumMod val="50000"/>
                            </a:schemeClr>
                          </a:solidFill>
                          <a:latin typeface="Arial"/>
                          <a:ea typeface="宋体"/>
                          <a:cs typeface="+mn-cs"/>
                        </a:rPr>
                        <a:t>(12738816)</a:t>
                      </a:r>
                      <a:endParaRPr lang="zh-CN" sz="1000" kern="1200" dirty="0">
                        <a:solidFill>
                          <a:schemeClr val="bg1">
                            <a:lumMod val="50000"/>
                          </a:schemeClr>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kern="1200" dirty="0">
                          <a:solidFill>
                            <a:srgbClr val="4F81BD"/>
                          </a:solidFill>
                          <a:latin typeface="Arial"/>
                          <a:ea typeface="宋体"/>
                          <a:cs typeface="+mn-cs"/>
                        </a:rPr>
                        <a:t>1827072*</a:t>
                      </a:r>
                      <a:endParaRPr lang="zh-CN" sz="1000" kern="1200" dirty="0">
                        <a:solidFill>
                          <a:srgbClr val="4F81BD"/>
                        </a:solidFill>
                        <a:latin typeface="Arial"/>
                        <a:ea typeface="宋体"/>
                        <a:cs typeface="+mn-cs"/>
                      </a:endParaRPr>
                    </a:p>
                    <a:p>
                      <a:pPr>
                        <a:spcAft>
                          <a:spcPts val="0"/>
                        </a:spcAft>
                      </a:pPr>
                      <a:r>
                        <a:rPr lang="en-US" sz="1000" kern="1200" dirty="0">
                          <a:solidFill>
                            <a:srgbClr val="4F81BD"/>
                          </a:solidFill>
                          <a:latin typeface="Arial"/>
                          <a:ea typeface="宋体"/>
                          <a:cs typeface="+mn-cs"/>
                        </a:rPr>
                        <a:t>3654144**</a:t>
                      </a:r>
                      <a:endParaRPr lang="zh-CN" sz="1000" kern="1200" dirty="0">
                        <a:solidFill>
                          <a:srgbClr val="4F81BD"/>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2436096***</a:t>
                      </a:r>
                      <a:endParaRPr lang="zh-CN" sz="1000" kern="1200" dirty="0">
                        <a:solidFill>
                          <a:srgbClr val="FF0000"/>
                        </a:solidFill>
                        <a:latin typeface="Arial"/>
                        <a:ea typeface="宋体"/>
                        <a:cs typeface="+mn-cs"/>
                      </a:endParaRPr>
                    </a:p>
                    <a:p>
                      <a:pPr marL="0" algn="l" defTabSz="914400" rtl="0" eaLnBrk="1" latinLnBrk="0" hangingPunct="1">
                        <a:spcAft>
                          <a:spcPts val="0"/>
                        </a:spcAft>
                      </a:pPr>
                      <a:r>
                        <a:rPr lang="en-US" sz="1000" kern="1200" dirty="0">
                          <a:solidFill>
                            <a:srgbClr val="FF0000"/>
                          </a:solidFill>
                          <a:latin typeface="Arial"/>
                          <a:ea typeface="宋体"/>
                          <a:cs typeface="+mn-cs"/>
                        </a:rPr>
                        <a:t>4872192****</a:t>
                      </a:r>
                      <a:endParaRPr lang="zh-CN" sz="1000" kern="1200" dirty="0">
                        <a:solidFill>
                          <a:srgbClr val="FF0000"/>
                        </a:solidFill>
                        <a:latin typeface="Arial"/>
                        <a:ea typeface="宋体"/>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for the Downlink PHY parameter values for Cat. 15/16</a:t>
            </a:r>
            <a:endParaRPr lang="zh-CN" altLang="en-US" dirty="0"/>
          </a:p>
        </p:txBody>
      </p:sp>
      <p:graphicFrame>
        <p:nvGraphicFramePr>
          <p:cNvPr id="4" name="内容占位符 3"/>
          <p:cNvGraphicFramePr>
            <a:graphicFrameLocks noGrp="1"/>
          </p:cNvGraphicFramePr>
          <p:nvPr>
            <p:ph idx="1"/>
          </p:nvPr>
        </p:nvGraphicFramePr>
        <p:xfrm>
          <a:off x="971600" y="2204864"/>
          <a:ext cx="7056783" cy="2592288"/>
        </p:xfrm>
        <a:graphic>
          <a:graphicData uri="http://schemas.openxmlformats.org/drawingml/2006/table">
            <a:tbl>
              <a:tblPr/>
              <a:tblGrid>
                <a:gridCol w="1316325"/>
                <a:gridCol w="1341065"/>
                <a:gridCol w="2311162"/>
                <a:gridCol w="1159017"/>
                <a:gridCol w="929214"/>
              </a:tblGrid>
              <a:tr h="1296144">
                <a:tc>
                  <a:txBody>
                    <a:bodyPr/>
                    <a:lstStyle/>
                    <a:p>
                      <a:pPr algn="ctr">
                        <a:spcAft>
                          <a:spcPts val="0"/>
                        </a:spcAft>
                      </a:pPr>
                      <a:r>
                        <a:rPr lang="en-GB" sz="900" b="1" kern="100" dirty="0">
                          <a:latin typeface="Arial"/>
                          <a:ea typeface="宋体"/>
                          <a:cs typeface="Times New Roman"/>
                        </a:rPr>
                        <a:t>DL UE Category</a:t>
                      </a:r>
                      <a:endParaRPr lang="zh-CN" sz="11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Maximum number of DL-SCH transport block bits received within a TTI </a:t>
                      </a:r>
                      <a:endParaRPr lang="zh-CN" sz="11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Maximum number of bits of a DL-SCH transport block received within a TTI</a:t>
                      </a:r>
                      <a:endParaRPr lang="zh-CN" sz="11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Total number of soft channel bits</a:t>
                      </a:r>
                      <a:endParaRPr lang="zh-CN" sz="11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kern="100">
                          <a:latin typeface="Arial"/>
                          <a:ea typeface="宋体"/>
                          <a:cs typeface="Times New Roman"/>
                        </a:rPr>
                        <a:t>Maximum number of supported layers for spatial multiplexing in DL</a:t>
                      </a:r>
                      <a:endParaRPr lang="zh-CN" sz="11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0654">
                <a:tc>
                  <a:txBody>
                    <a:bodyPr/>
                    <a:lstStyle/>
                    <a:p>
                      <a:pPr algn="l">
                        <a:spcAft>
                          <a:spcPts val="0"/>
                        </a:spcAft>
                      </a:pPr>
                      <a:r>
                        <a:rPr lang="en-GB" sz="900" kern="100" dirty="0">
                          <a:solidFill>
                            <a:schemeClr val="tx1"/>
                          </a:solidFill>
                          <a:latin typeface="Arial"/>
                          <a:ea typeface="宋体"/>
                          <a:cs typeface="Times New Roman"/>
                        </a:rPr>
                        <a:t>DL Category 15</a:t>
                      </a:r>
                      <a:endParaRPr 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kern="100" dirty="0" smtClean="0">
                          <a:solidFill>
                            <a:schemeClr val="tx1"/>
                          </a:solidFill>
                          <a:latin typeface="Arial"/>
                          <a:ea typeface="宋体"/>
                          <a:cs typeface="Times New Roman"/>
                        </a:rPr>
                        <a:t>798800</a:t>
                      </a:r>
                      <a:endParaRPr 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900" kern="100">
                          <a:solidFill>
                            <a:schemeClr val="tx1"/>
                          </a:solidFill>
                          <a:latin typeface="Arial"/>
                          <a:ea typeface="宋体"/>
                          <a:cs typeface="Times New Roman"/>
                        </a:rPr>
                        <a:t>149776 (4 layers, 64QAM)</a:t>
                      </a:r>
                      <a:endParaRPr lang="zh-CN" sz="900" kern="100">
                        <a:solidFill>
                          <a:schemeClr val="tx1"/>
                        </a:solidFill>
                        <a:latin typeface="Arial"/>
                        <a:ea typeface="宋体"/>
                        <a:cs typeface="Times New Roman"/>
                      </a:endParaRPr>
                    </a:p>
                    <a:p>
                      <a:pPr algn="l">
                        <a:spcAft>
                          <a:spcPts val="0"/>
                        </a:spcAft>
                      </a:pPr>
                      <a:r>
                        <a:rPr lang="en-GB" sz="900" kern="100">
                          <a:solidFill>
                            <a:schemeClr val="tx1"/>
                          </a:solidFill>
                          <a:latin typeface="Arial"/>
                          <a:ea typeface="宋体"/>
                          <a:cs typeface="Times New Roman"/>
                        </a:rPr>
                        <a:t>195816 (4 layers, 256QAM)</a:t>
                      </a:r>
                      <a:endParaRPr lang="zh-CN" sz="900" kern="100">
                        <a:solidFill>
                          <a:schemeClr val="tx1"/>
                        </a:solidFill>
                        <a:latin typeface="Arial"/>
                        <a:ea typeface="宋体"/>
                        <a:cs typeface="Times New Roman"/>
                      </a:endParaRPr>
                    </a:p>
                    <a:p>
                      <a:pPr algn="l">
                        <a:spcAft>
                          <a:spcPts val="0"/>
                        </a:spcAft>
                      </a:pPr>
                      <a:r>
                        <a:rPr lang="en-GB" sz="900" kern="100">
                          <a:solidFill>
                            <a:schemeClr val="tx1"/>
                          </a:solidFill>
                          <a:latin typeface="Arial"/>
                          <a:ea typeface="宋体"/>
                          <a:cs typeface="Times New Roman"/>
                        </a:rPr>
                        <a:t>75376 (2 layers, 64QAM)</a:t>
                      </a:r>
                      <a:endParaRPr lang="zh-CN" sz="900" kern="100">
                        <a:solidFill>
                          <a:schemeClr val="tx1"/>
                        </a:solidFill>
                        <a:latin typeface="Arial"/>
                        <a:ea typeface="宋体"/>
                        <a:cs typeface="Times New Roman"/>
                      </a:endParaRPr>
                    </a:p>
                    <a:p>
                      <a:pPr algn="l">
                        <a:spcAft>
                          <a:spcPts val="0"/>
                        </a:spcAft>
                      </a:pPr>
                      <a:r>
                        <a:rPr lang="en-GB" sz="900" kern="100">
                          <a:solidFill>
                            <a:schemeClr val="tx1"/>
                          </a:solidFill>
                          <a:latin typeface="Arial"/>
                          <a:ea typeface="宋体"/>
                          <a:cs typeface="Times New Roman"/>
                        </a:rPr>
                        <a:t>97896 (2 layers, 256QAM)</a:t>
                      </a:r>
                      <a:endParaRPr lang="zh-CN" sz="900" kern="10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900" kern="100" dirty="0" smtClean="0">
                          <a:solidFill>
                            <a:schemeClr val="tx1"/>
                          </a:solidFill>
                          <a:latin typeface="Arial"/>
                          <a:ea typeface="宋体"/>
                          <a:cs typeface="Times New Roman"/>
                        </a:rPr>
                        <a:t>9744384</a:t>
                      </a:r>
                      <a:endParaRPr lang="zh-CN" alt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900" kern="100">
                          <a:solidFill>
                            <a:schemeClr val="tx1"/>
                          </a:solidFill>
                          <a:latin typeface="Arial"/>
                          <a:ea typeface="宋体"/>
                          <a:cs typeface="Times New Roman"/>
                        </a:rPr>
                        <a:t>2 or 4</a:t>
                      </a:r>
                      <a:endParaRPr lang="zh-CN" sz="900" kern="10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490">
                <a:tc>
                  <a:txBody>
                    <a:bodyPr/>
                    <a:lstStyle/>
                    <a:p>
                      <a:pPr algn="l">
                        <a:spcAft>
                          <a:spcPts val="0"/>
                        </a:spcAft>
                      </a:pPr>
                      <a:r>
                        <a:rPr lang="en-GB" sz="900" kern="100">
                          <a:solidFill>
                            <a:schemeClr val="tx1"/>
                          </a:solidFill>
                          <a:latin typeface="Arial"/>
                          <a:ea typeface="宋体"/>
                          <a:cs typeface="Times New Roman"/>
                        </a:rPr>
                        <a:t>DL Category 16</a:t>
                      </a:r>
                      <a:endParaRPr lang="zh-CN" sz="900" kern="10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dirty="0">
                          <a:solidFill>
                            <a:schemeClr val="tx1"/>
                          </a:solidFill>
                          <a:latin typeface="Arial"/>
                          <a:ea typeface="宋体"/>
                          <a:cs typeface="Times New Roman"/>
                        </a:rPr>
                        <a:t>1051360</a:t>
                      </a:r>
                      <a:endParaRPr 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900" kern="100" dirty="0">
                          <a:solidFill>
                            <a:schemeClr val="tx1"/>
                          </a:solidFill>
                          <a:latin typeface="Arial"/>
                          <a:ea typeface="宋体"/>
                          <a:cs typeface="Times New Roman"/>
                        </a:rPr>
                        <a:t>149776 (4 layers, 64QAM)</a:t>
                      </a:r>
                      <a:endParaRPr lang="zh-CN" sz="900" kern="100" dirty="0">
                        <a:solidFill>
                          <a:schemeClr val="tx1"/>
                        </a:solidFill>
                        <a:latin typeface="Arial"/>
                        <a:ea typeface="宋体"/>
                        <a:cs typeface="Times New Roman"/>
                      </a:endParaRPr>
                    </a:p>
                    <a:p>
                      <a:pPr algn="l">
                        <a:spcAft>
                          <a:spcPts val="0"/>
                        </a:spcAft>
                      </a:pPr>
                      <a:r>
                        <a:rPr lang="en-GB" sz="900" kern="100" dirty="0">
                          <a:solidFill>
                            <a:schemeClr val="tx1"/>
                          </a:solidFill>
                          <a:latin typeface="Arial"/>
                          <a:ea typeface="宋体"/>
                          <a:cs typeface="Times New Roman"/>
                        </a:rPr>
                        <a:t>195816 (4 layers, 256QAM)</a:t>
                      </a:r>
                      <a:endParaRPr lang="zh-CN" sz="900" kern="100" dirty="0">
                        <a:solidFill>
                          <a:schemeClr val="tx1"/>
                        </a:solidFill>
                        <a:latin typeface="Arial"/>
                        <a:ea typeface="宋体"/>
                        <a:cs typeface="Times New Roman"/>
                      </a:endParaRPr>
                    </a:p>
                    <a:p>
                      <a:pPr algn="l">
                        <a:spcAft>
                          <a:spcPts val="0"/>
                        </a:spcAft>
                      </a:pPr>
                      <a:r>
                        <a:rPr lang="en-GB" sz="900" kern="100" dirty="0">
                          <a:solidFill>
                            <a:schemeClr val="tx1"/>
                          </a:solidFill>
                          <a:latin typeface="Arial"/>
                          <a:ea typeface="宋体"/>
                          <a:cs typeface="Times New Roman"/>
                        </a:rPr>
                        <a:t>97896 (2 layers, 256QAM)</a:t>
                      </a:r>
                      <a:endParaRPr 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900" kern="100" dirty="0" smtClean="0">
                          <a:solidFill>
                            <a:schemeClr val="tx1"/>
                          </a:solidFill>
                          <a:latin typeface="Arial"/>
                          <a:ea typeface="宋体"/>
                          <a:cs typeface="Times New Roman"/>
                        </a:rPr>
                        <a:t>12789504</a:t>
                      </a:r>
                      <a:endParaRPr lang="zh-CN" alt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900" kern="100" dirty="0">
                          <a:solidFill>
                            <a:schemeClr val="tx1"/>
                          </a:solidFill>
                          <a:latin typeface="Arial"/>
                          <a:ea typeface="宋体"/>
                          <a:cs typeface="Times New Roman"/>
                        </a:rPr>
                        <a:t>2 or 4</a:t>
                      </a:r>
                      <a:endParaRPr lang="zh-CN" sz="900" kern="100" dirty="0">
                        <a:solidFill>
                          <a:schemeClr val="tx1"/>
                        </a:solidFill>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261</TotalTime>
  <Words>1112</Words>
  <Application>Microsoft Office PowerPoint</Application>
  <PresentationFormat>全屏显示(4:3)</PresentationFormat>
  <Paragraphs>287</Paragraphs>
  <Slides>7</Slides>
  <Notes>0</Notes>
  <HiddenSlides>0</HiddenSlides>
  <MMClips>0</MMClips>
  <ScaleCrop>false</ScaleCrop>
  <HeadingPairs>
    <vt:vector size="4" baseType="variant">
      <vt:variant>
        <vt:lpstr>主题</vt:lpstr>
      </vt:variant>
      <vt:variant>
        <vt:i4>9</vt:i4>
      </vt:variant>
      <vt:variant>
        <vt:lpstr>幻灯片标题</vt:lpstr>
      </vt:variant>
      <vt:variant>
        <vt:i4>7</vt:i4>
      </vt:variant>
    </vt:vector>
  </HeadingPairs>
  <TitlesOfParts>
    <vt:vector size="16" baseType="lpstr">
      <vt:lpstr>blank</vt:lpstr>
      <vt:lpstr>1_主题1</vt:lpstr>
      <vt:lpstr>4_主题1</vt:lpstr>
      <vt:lpstr>5_主题1</vt:lpstr>
      <vt:lpstr>6_主题1</vt:lpstr>
      <vt:lpstr>7_主题1</vt:lpstr>
      <vt:lpstr>8_主题1</vt:lpstr>
      <vt:lpstr>9_主题1</vt:lpstr>
      <vt:lpstr>10_主题1</vt:lpstr>
      <vt:lpstr>Discussion on soft buffer size for Rel-12 new UE categories</vt:lpstr>
      <vt:lpstr>Background</vt:lpstr>
      <vt:lpstr>Soft buffer size per DL cell</vt:lpstr>
      <vt:lpstr>Analysis on the soft buffer size per DL cell</vt:lpstr>
      <vt:lpstr>Proposal on soft buffer size per DL cell</vt:lpstr>
      <vt:lpstr>Proposal for the Downlink PHY parameter values for Cat. 15/16</vt:lpstr>
      <vt:lpstr>幻灯片 7</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Huawei</dc:creator>
  <cp:lastModifiedBy>xiayuan</cp:lastModifiedBy>
  <cp:revision>70</cp:revision>
  <dcterms:created xsi:type="dcterms:W3CDTF">2015-04-15T06:13:12Z</dcterms:created>
  <dcterms:modified xsi:type="dcterms:W3CDTF">2015-04-20T06:41:47Z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(3)pGYed4WWU9RxLPQ6Gj5QKTy5w+zW0D7NILncnbxD3tQK4NxOt1lw2Rx2VIddZDHTyrWKtn1d
mz+YEkU65CX22X/Ck9FDlj3G7BQwleFDLciYRqCphKZXy/ycY9W/fB3R67ZTFo2mE+qr0jjv
g3+Ns6PBAb4+RCCRr7wGiv8kQvFQH1hsXYZuTvHDCKdYfo5PZXosSYCme/lXVgTStqwqkW2q
5ls+hT/nzy7cFk6X6x</vt:lpwstr>
  </property>
  <property fmtid="{D5CDD505-2E9C-101B-9397-08002B2CF9AE}" pid="3" name="_new_ms_pID_725431">
    <vt:lpwstr>z9WuT6dmFphYW2XKYvp9OCfqWLhzLge8yFvi5OK4VuQltfcrXLNKiQ
RT9xFlgegyJewqXD0KYG6XyjxtACr+VzrihY7VGc7wdxVynBon0Ugtj2dNNfrDrm+hgF7kX7
J1D0gf9lEYXRjQdCqqO8LC67kgKv8UCCV9ymRgT9VbDaT5FEAB3grtIhL6D2rsrJScCiNZwa
3m/+Fxa/FCOUZdYB3WKabqPGRTNRN6SceZBs</vt:lpwstr>
  </property>
  <property fmtid="{D5CDD505-2E9C-101B-9397-08002B2CF9AE}" pid="4" name="_new_ms_pID_725432">
    <vt:lpwstr>e8PABpfm4nnZsG08ltw4XwwZ+eDmpjKl2cpY
xwAKgrxIQ3t+Q+f4YQTIxbYw5mOIFkLyJ39SYtJ40CW7n64lF/PB13mOEF5PenkTZw7pKVAS
jpkTUMYLceQ0qifOIQTqrutBa3Xox6wAPNeWyz+II2SGGhvnkmlKAmLWwEJyQzrI3SS3NnEP
h+xVv3b7Y20XWV2QGU3lDy5nf5ciB1XPEVY=</vt:lpwstr>
  </property>
  <property fmtid="{D5CDD505-2E9C-101B-9397-08002B2CF9AE}" pid="5" name="sflag">
    <vt:lpwstr>1429511234</vt:lpwstr>
  </property>
</Properties>
</file>